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94" r:id="rId2"/>
    <p:sldId id="283" r:id="rId3"/>
    <p:sldId id="261" r:id="rId4"/>
    <p:sldId id="295" r:id="rId5"/>
    <p:sldId id="296" r:id="rId6"/>
    <p:sldId id="297" r:id="rId7"/>
    <p:sldId id="298" r:id="rId8"/>
    <p:sldId id="284" r:id="rId9"/>
    <p:sldId id="257" r:id="rId10"/>
    <p:sldId id="285" r:id="rId11"/>
    <p:sldId id="258" r:id="rId12"/>
    <p:sldId id="288" r:id="rId13"/>
    <p:sldId id="260" r:id="rId14"/>
    <p:sldId id="259" r:id="rId15"/>
    <p:sldId id="269" r:id="rId16"/>
    <p:sldId id="264" r:id="rId17"/>
    <p:sldId id="292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413E07F-9F13-4010-8A14-A0DED6B2B1E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B48A2D5-057C-4CA7-8AA0-8B531961180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69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E07F-9F13-4010-8A14-A0DED6B2B1E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2D5-057C-4CA7-8AA0-8B5319611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E07F-9F13-4010-8A14-A0DED6B2B1E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2D5-057C-4CA7-8AA0-8B531961180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34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E07F-9F13-4010-8A14-A0DED6B2B1E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2D5-057C-4CA7-8AA0-8B531961180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397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E07F-9F13-4010-8A14-A0DED6B2B1E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2D5-057C-4CA7-8AA0-8B5319611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67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E07F-9F13-4010-8A14-A0DED6B2B1E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2D5-057C-4CA7-8AA0-8B531961180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182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E07F-9F13-4010-8A14-A0DED6B2B1E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2D5-057C-4CA7-8AA0-8B531961180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085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E07F-9F13-4010-8A14-A0DED6B2B1E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2D5-057C-4CA7-8AA0-8B531961180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427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E07F-9F13-4010-8A14-A0DED6B2B1E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2D5-057C-4CA7-8AA0-8B531961180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57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E07F-9F13-4010-8A14-A0DED6B2B1E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2D5-057C-4CA7-8AA0-8B5319611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E07F-9F13-4010-8A14-A0DED6B2B1E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2D5-057C-4CA7-8AA0-8B531961180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61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E07F-9F13-4010-8A14-A0DED6B2B1E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2D5-057C-4CA7-8AA0-8B5319611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E07F-9F13-4010-8A14-A0DED6B2B1E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2D5-057C-4CA7-8AA0-8B531961180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05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E07F-9F13-4010-8A14-A0DED6B2B1E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2D5-057C-4CA7-8AA0-8B531961180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3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E07F-9F13-4010-8A14-A0DED6B2B1E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2D5-057C-4CA7-8AA0-8B5319611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3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E07F-9F13-4010-8A14-A0DED6B2B1E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2D5-057C-4CA7-8AA0-8B531961180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22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E07F-9F13-4010-8A14-A0DED6B2B1E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A2D5-057C-4CA7-8AA0-8B5319611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0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13E07F-9F13-4010-8A14-A0DED6B2B1E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48A2D5-057C-4CA7-8AA0-8B5319611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6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305800" cy="2362200"/>
          </a:xfrm>
        </p:spPr>
        <p:txBody>
          <a:bodyPr>
            <a:normAutofit fontScale="90000"/>
          </a:bodyPr>
          <a:lstStyle/>
          <a:p>
            <a:r>
              <a:rPr lang="en-US" dirty="0"/>
              <a:t> Shenandoah Valley Wastewater Treatment Plant Network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Selecting and Implementing a Successful SCADA System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/>
              <a:t>SVWWPTN </a:t>
            </a:r>
            <a:r>
              <a:rPr lang="en-US" dirty="0">
                <a:latin typeface="+mn-lt"/>
              </a:rPr>
              <a:t>– Verona, </a:t>
            </a:r>
            <a:r>
              <a:rPr lang="en-US" dirty="0" err="1">
                <a:latin typeface="+mn-lt"/>
              </a:rPr>
              <a:t>Va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sz="2700" dirty="0">
                <a:latin typeface="+mn-lt"/>
              </a:rPr>
              <a:t>		</a:t>
            </a:r>
            <a:br>
              <a:rPr lang="en-US" sz="2700" dirty="0">
                <a:latin typeface="+mn-lt"/>
              </a:rPr>
            </a:br>
            <a:r>
              <a:rPr lang="en-US" sz="2700" dirty="0">
                <a:latin typeface="+mn-lt"/>
              </a:rPr>
              <a:t>TJ Johnson – Delta Systems Environmental 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F622AD-09FA-43FF-9CA9-20CE48120A7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7696200" y="5935132"/>
            <a:ext cx="279400" cy="846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Acquisition at it’s simplest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err="1">
                <a:solidFill>
                  <a:srgbClr val="FF0000"/>
                </a:solidFill>
              </a:rPr>
              <a:t>Fwd</a:t>
            </a:r>
            <a:r>
              <a:rPr lang="en-US" dirty="0">
                <a:solidFill>
                  <a:srgbClr val="FF0000"/>
                </a:solidFill>
              </a:rPr>
              <a:t>:  Sept 25, 2019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Total - 93,434 × 10 gal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Max – 1,274 </a:t>
            </a:r>
            <a:r>
              <a:rPr lang="en-US" dirty="0" err="1">
                <a:solidFill>
                  <a:srgbClr val="FF0000"/>
                </a:solidFill>
              </a:rPr>
              <a:t>gpm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Min - 0 </a:t>
            </a:r>
            <a:r>
              <a:rPr lang="en-US" dirty="0" err="1">
                <a:solidFill>
                  <a:srgbClr val="FF0000"/>
                </a:solidFill>
              </a:rPr>
              <a:t>gpm</a:t>
            </a:r>
            <a:endParaRPr lang="en-US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Sent via text from a flow meter with a SIM card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20 Cents per text – or about $6.00 per month</a:t>
            </a:r>
          </a:p>
        </p:txBody>
      </p:sp>
    </p:spTree>
    <p:extLst>
      <p:ext uri="{BB962C8B-B14F-4D97-AF65-F5344CB8AC3E}">
        <p14:creationId xmlns:p14="http://schemas.microsoft.com/office/powerpoint/2010/main" val="90297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more complex…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a storm caused power outage you are monitoring your booster stations…</a:t>
            </a:r>
          </a:p>
          <a:p>
            <a:pPr lvl="1"/>
            <a:r>
              <a:rPr lang="en-US" dirty="0"/>
              <a:t>…Fuel levels in your generators</a:t>
            </a:r>
          </a:p>
          <a:p>
            <a:pPr lvl="1"/>
            <a:r>
              <a:rPr lang="en-US" dirty="0"/>
              <a:t>…From your house</a:t>
            </a:r>
          </a:p>
          <a:p>
            <a:endParaRPr lang="en-US" dirty="0"/>
          </a:p>
          <a:p>
            <a:r>
              <a:rPr lang="en-US" dirty="0"/>
              <a:t>Prior to the storm…</a:t>
            </a:r>
          </a:p>
          <a:p>
            <a:pPr lvl="1"/>
            <a:r>
              <a:rPr lang="en-US" dirty="0"/>
              <a:t>…You tested each generator power transfer capabilities</a:t>
            </a:r>
          </a:p>
          <a:p>
            <a:pPr lvl="1"/>
            <a:r>
              <a:rPr lang="en-US" dirty="0"/>
              <a:t>…From a restaurant via your smartphone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2 – SCADA System Components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Made up of multiple parts, but not </a:t>
            </a:r>
            <a:r>
              <a:rPr lang="en-US"/>
              <a:t>always complex parts</a:t>
            </a:r>
            <a:endParaRPr lang="en-US" dirty="0"/>
          </a:p>
          <a:p>
            <a:r>
              <a:rPr lang="en-US" dirty="0"/>
              <a:t>Sensor &amp; Transmitter</a:t>
            </a:r>
          </a:p>
          <a:p>
            <a:r>
              <a:rPr lang="en-US" dirty="0"/>
              <a:t>Remote Field Device </a:t>
            </a:r>
          </a:p>
          <a:p>
            <a:r>
              <a:rPr lang="en-US" dirty="0"/>
              <a:t>Communications Device</a:t>
            </a:r>
          </a:p>
          <a:p>
            <a:r>
              <a:rPr lang="en-US" dirty="0"/>
              <a:t>Computer System</a:t>
            </a:r>
          </a:p>
          <a:p>
            <a:r>
              <a:rPr lang="en-US" dirty="0"/>
              <a:t>HMI – Human Machine Interface</a:t>
            </a:r>
          </a:p>
          <a:p>
            <a:r>
              <a:rPr lang="en-US" dirty="0"/>
              <a:t>Alarm System – Key Component!</a:t>
            </a:r>
          </a:p>
          <a:p>
            <a:r>
              <a:rPr lang="en-US" dirty="0"/>
              <a:t>Remote Access to the System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95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 – SCADA System Capabilities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dirty="0"/>
              <a:t>At Booster Stations…</a:t>
            </a:r>
          </a:p>
          <a:p>
            <a:pPr marL="109728" indent="0">
              <a:buNone/>
            </a:pPr>
            <a:r>
              <a:rPr lang="en-US" dirty="0"/>
              <a:t>Well Levels</a:t>
            </a:r>
          </a:p>
          <a:p>
            <a:pPr marL="109728" indent="0">
              <a:buNone/>
            </a:pPr>
            <a:r>
              <a:rPr lang="en-US" dirty="0"/>
              <a:t>Pump Run Status </a:t>
            </a:r>
          </a:p>
          <a:p>
            <a:pPr marL="109728" indent="0">
              <a:buNone/>
            </a:pPr>
            <a:r>
              <a:rPr lang="en-US" dirty="0"/>
              <a:t>Pump Status – Power Usage </a:t>
            </a:r>
          </a:p>
          <a:p>
            <a:pPr marL="109728" indent="0">
              <a:buNone/>
            </a:pPr>
            <a:r>
              <a:rPr lang="en-US" dirty="0"/>
              <a:t>Flow Input &amp; Output – Wells have limits, leaks, </a:t>
            </a:r>
            <a:r>
              <a:rPr lang="en-US" dirty="0" err="1"/>
              <a:t>etc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System Pressure</a:t>
            </a:r>
          </a:p>
          <a:p>
            <a:pPr marL="109728" indent="0">
              <a:buNone/>
            </a:pPr>
            <a:r>
              <a:rPr lang="en-US" dirty="0"/>
              <a:t>SCADA System Power</a:t>
            </a:r>
          </a:p>
          <a:p>
            <a:pPr marL="109728" indent="0">
              <a:buNone/>
            </a:pPr>
            <a:r>
              <a:rPr lang="en-US" dirty="0"/>
              <a:t>Generator Status</a:t>
            </a:r>
          </a:p>
          <a:p>
            <a:pPr marL="109728" indent="0">
              <a:buNone/>
            </a:pPr>
            <a:r>
              <a:rPr lang="en-US" dirty="0"/>
              <a:t>Generator Fuel Level</a:t>
            </a:r>
          </a:p>
          <a:p>
            <a:pPr marL="109728" indent="0">
              <a:buNone/>
            </a:pPr>
            <a:r>
              <a:rPr lang="en-US" dirty="0"/>
              <a:t>Site Security – Water Tower Protection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9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 – SCADA System Planning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Begins with you and your team!!!</a:t>
            </a:r>
          </a:p>
          <a:p>
            <a:r>
              <a:rPr lang="en-US" dirty="0"/>
              <a:t>It’s your system and you know it better than anyone…</a:t>
            </a:r>
          </a:p>
          <a:p>
            <a:r>
              <a:rPr lang="en-US" dirty="0"/>
              <a:t>What do you and your team need to know, when do you need to know it, who needs to know and where do they need to know it…</a:t>
            </a:r>
          </a:p>
          <a:p>
            <a:r>
              <a:rPr lang="en-US" dirty="0"/>
              <a:t>Do you need a consultant?</a:t>
            </a:r>
          </a:p>
          <a:p>
            <a:r>
              <a:rPr lang="en-US" dirty="0"/>
              <a:t>What are others monitoring? Ask around!</a:t>
            </a:r>
          </a:p>
          <a:p>
            <a:r>
              <a:rPr lang="en-US" dirty="0"/>
              <a:t>Where will the system be housed?</a:t>
            </a:r>
          </a:p>
          <a:p>
            <a:r>
              <a:rPr lang="en-US" dirty="0"/>
              <a:t>Alarms are key – indication of what’s wrong!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8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SCADA Security!!!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/>
              <a:t>Current systems are very secure…</a:t>
            </a:r>
          </a:p>
          <a:p>
            <a:pPr marL="109728" indent="0">
              <a:buNone/>
            </a:pPr>
            <a:r>
              <a:rPr lang="en-US" dirty="0"/>
              <a:t>Implement best practices, training…</a:t>
            </a:r>
          </a:p>
          <a:p>
            <a:pPr marL="109728" indent="0">
              <a:buNone/>
            </a:pPr>
            <a:r>
              <a:rPr lang="en-US" dirty="0"/>
              <a:t>What is your nightmare scenario?</a:t>
            </a:r>
          </a:p>
          <a:p>
            <a:pPr marL="109728" indent="0">
              <a:buNone/>
            </a:pPr>
            <a:r>
              <a:rPr lang="en-US" dirty="0"/>
              <a:t>Ask – What are we risking?</a:t>
            </a:r>
          </a:p>
          <a:p>
            <a:pPr marL="109728" indent="0">
              <a:buNone/>
            </a:pPr>
            <a:r>
              <a:rPr lang="en-US" dirty="0"/>
              <a:t>Ask - What is being monitored and controlled?</a:t>
            </a:r>
          </a:p>
          <a:p>
            <a:pPr marL="109728" indent="0">
              <a:buNone/>
            </a:pPr>
            <a:r>
              <a:rPr lang="en-US" dirty="0"/>
              <a:t>Ask - Is simple monitoring and alarming enough?</a:t>
            </a:r>
          </a:p>
          <a:p>
            <a:pPr marL="109728" indent="0">
              <a:buNone/>
            </a:pPr>
            <a:r>
              <a:rPr lang="en-US" dirty="0"/>
              <a:t>Know that the biggest threat is from within your own system!  Change passwords!</a:t>
            </a:r>
          </a:p>
          <a:p>
            <a:pPr marL="109728" indent="0">
              <a:buNone/>
            </a:pPr>
            <a:r>
              <a:rPr lang="en-US" dirty="0"/>
              <a:t>Secure your system – isolate it! 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09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– SCADA System Selection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dirty="0"/>
              <a:t>Ask – What do you want your system to do?</a:t>
            </a:r>
          </a:p>
          <a:p>
            <a:pPr marL="109728" indent="0">
              <a:buNone/>
            </a:pPr>
            <a:r>
              <a:rPr lang="en-US" dirty="0"/>
              <a:t>Two types – Sole Sourced and Integrated</a:t>
            </a:r>
          </a:p>
          <a:p>
            <a:pPr marL="109728" indent="0">
              <a:buNone/>
            </a:pPr>
            <a:r>
              <a:rPr lang="en-US" dirty="0"/>
              <a:t>	Pros and Cons to both systems</a:t>
            </a:r>
          </a:p>
          <a:p>
            <a:pPr marL="109728" indent="0">
              <a:buNone/>
            </a:pPr>
            <a:r>
              <a:rPr lang="en-US" dirty="0"/>
              <a:t>Ask around!!!  What are others using and are they satisfied with it?</a:t>
            </a:r>
          </a:p>
          <a:p>
            <a:pPr marL="109728" indent="0">
              <a:buNone/>
            </a:pPr>
            <a:r>
              <a:rPr lang="en-US" dirty="0"/>
              <a:t>Good and bad systems exist!</a:t>
            </a:r>
          </a:p>
          <a:p>
            <a:pPr marL="109728" indent="0">
              <a:buNone/>
            </a:pPr>
            <a:r>
              <a:rPr lang="en-US" dirty="0"/>
              <a:t>What do you want to do? Turn-key? Hands-on?</a:t>
            </a:r>
          </a:p>
          <a:p>
            <a:pPr marL="109728" indent="0">
              <a:buNone/>
            </a:pPr>
            <a:r>
              <a:rPr lang="en-US" dirty="0"/>
              <a:t>Training?</a:t>
            </a:r>
          </a:p>
          <a:p>
            <a:pPr marL="109728" indent="0">
              <a:buNone/>
            </a:pPr>
            <a:r>
              <a:rPr lang="en-US" dirty="0"/>
              <a:t>Expansion?</a:t>
            </a:r>
          </a:p>
          <a:p>
            <a:pPr marL="109728" indent="0">
              <a:buNone/>
            </a:pPr>
            <a:r>
              <a:rPr lang="en-US" dirty="0"/>
              <a:t>Future technology integration?</a:t>
            </a:r>
          </a:p>
          <a:p>
            <a:pPr marL="109728" indent="0">
              <a:buNone/>
            </a:pPr>
            <a:r>
              <a:rPr lang="en-US" dirty="0"/>
              <a:t>Cost of ownership?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06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“Ask Julie, she knows…”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“I’m old school, I don’t need to know the new trends…”</a:t>
            </a:r>
          </a:p>
          <a:p>
            <a:r>
              <a:rPr lang="en-US" dirty="0"/>
              <a:t>Your dentist</a:t>
            </a:r>
          </a:p>
          <a:p>
            <a:endParaRPr lang="en-US" dirty="0"/>
          </a:p>
          <a:p>
            <a:r>
              <a:rPr lang="en-US" dirty="0"/>
              <a:t>“New fangled stuff is not needed in my line of work…”</a:t>
            </a:r>
          </a:p>
          <a:p>
            <a:r>
              <a:rPr lang="en-US" dirty="0"/>
              <a:t>Heart surgeon</a:t>
            </a:r>
          </a:p>
          <a:p>
            <a:endParaRPr lang="en-US" dirty="0"/>
          </a:p>
          <a:p>
            <a:r>
              <a:rPr lang="en-US" dirty="0"/>
              <a:t>“Technology is for the up and comers…”</a:t>
            </a:r>
          </a:p>
          <a:p>
            <a:r>
              <a:rPr lang="en-US" dirty="0"/>
              <a:t>Airline Pilot</a:t>
            </a:r>
          </a:p>
          <a:p>
            <a:endParaRPr lang="en-US" dirty="0"/>
          </a:p>
          <a:p>
            <a:r>
              <a:rPr lang="en-US" dirty="0"/>
              <a:t>Readers Digest - # 2 needed profession in the USA.</a:t>
            </a:r>
          </a:p>
        </p:txBody>
      </p:sp>
    </p:spTree>
    <p:extLst>
      <p:ext uri="{BB962C8B-B14F-4D97-AF65-F5344CB8AC3E}">
        <p14:creationId xmlns:p14="http://schemas.microsoft.com/office/powerpoint/2010/main" val="273630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00200" lvl="6" indent="0">
              <a:buNone/>
            </a:pPr>
            <a:r>
              <a:rPr lang="en-US" sz="4400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866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Selecting and Implementing a Successful SCADA System - Course 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/>
              <a:t>Prologue…</a:t>
            </a:r>
          </a:p>
          <a:p>
            <a:r>
              <a:rPr lang="en-US" sz="3600" dirty="0"/>
              <a:t>1- What is SCADA? </a:t>
            </a:r>
          </a:p>
          <a:p>
            <a:r>
              <a:rPr lang="en-US" sz="3600" dirty="0"/>
              <a:t>2 – SCADA System Components</a:t>
            </a:r>
          </a:p>
          <a:p>
            <a:r>
              <a:rPr lang="en-US" sz="3600" dirty="0"/>
              <a:t>3 – SCADA For Your System</a:t>
            </a:r>
          </a:p>
          <a:p>
            <a:r>
              <a:rPr lang="en-US" sz="3600" dirty="0"/>
              <a:t>4 – SCADA System Planning </a:t>
            </a:r>
          </a:p>
          <a:p>
            <a:r>
              <a:rPr lang="en-US" sz="3600" dirty="0"/>
              <a:t>5 – SCADA System Selection</a:t>
            </a:r>
          </a:p>
          <a:p>
            <a:r>
              <a:rPr lang="en-US" sz="3600" dirty="0"/>
              <a:t>6 - Questions</a:t>
            </a:r>
          </a:p>
        </p:txBody>
      </p:sp>
    </p:spTree>
    <p:extLst>
      <p:ext uri="{BB962C8B-B14F-4D97-AF65-F5344CB8AC3E}">
        <p14:creationId xmlns:p14="http://schemas.microsoft.com/office/powerpoint/2010/main" val="129670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June 2012 - Readers Digest – Top 10 Jobs Americans Can’t Live Without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# 2. Water/Wastewater Plant and System Operators</a:t>
            </a:r>
          </a:p>
          <a:p>
            <a:r>
              <a:rPr lang="en-US" sz="2800" dirty="0"/>
              <a:t>Water and Wastewater System Operators - Number Employed: 108,330, Median Income: $40,770, </a:t>
            </a:r>
            <a:r>
              <a:rPr lang="en-US" sz="2800" dirty="0">
                <a:solidFill>
                  <a:srgbClr val="FF0000"/>
                </a:solidFill>
              </a:rPr>
              <a:t>Water and waste water systems require near-constant supervision </a:t>
            </a:r>
            <a:r>
              <a:rPr lang="en-US" sz="2800" dirty="0"/>
              <a:t>in order to ensure that systems are safe and reliable. </a:t>
            </a:r>
            <a:r>
              <a:rPr lang="en-US" sz="2800" dirty="0">
                <a:solidFill>
                  <a:srgbClr val="FF0000"/>
                </a:solidFill>
              </a:rPr>
              <a:t>As a result, system operators must either work or be on call at all hours. </a:t>
            </a:r>
            <a:r>
              <a:rPr lang="en-US" sz="2800" dirty="0"/>
              <a:t>Plants and systems are highly regulated and can face a number of problems. Storms can cause flooding in sewers, and water can be tainted by chemicals. </a:t>
            </a:r>
          </a:p>
          <a:p>
            <a:r>
              <a:rPr lang="en-US" sz="2800" dirty="0"/>
              <a:t># 1? </a:t>
            </a:r>
          </a:p>
          <a:p>
            <a:r>
              <a:rPr lang="en-US" sz="2800" dirty="0"/>
              <a:t>Nurses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2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762308"/>
          </a:xfrm>
        </p:spPr>
        <p:txBody>
          <a:bodyPr>
            <a:normAutofit fontScale="90000"/>
          </a:bodyPr>
          <a:lstStyle/>
          <a:p>
            <a:r>
              <a:rPr lang="en-US" dirty="0"/>
              <a:t>Imagine You Need a New Home…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5184437"/>
            <a:ext cx="6096000" cy="118567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3600" dirty="0"/>
              <a:t>So you go to a realtor and buy this…</a:t>
            </a:r>
            <a:endParaRPr lang="en-US" sz="6000" dirty="0"/>
          </a:p>
          <a:p>
            <a:pPr marL="109728" indent="0">
              <a:buNone/>
            </a:pPr>
            <a:endParaRPr lang="en-US" sz="3600" dirty="0"/>
          </a:p>
        </p:txBody>
      </p:sp>
      <p:sp>
        <p:nvSpPr>
          <p:cNvPr id="7" name="AutoShape 2" descr="Image result for southern living award winning country hou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2694425" cy="1797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708"/>
            <a:ext cx="2643043" cy="1758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40" y="3243210"/>
            <a:ext cx="3297792" cy="1857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84954"/>
            <a:ext cx="2999225" cy="199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AB7957-0032-4EF3-BA94-3B8B5ABEB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B919261F-4483-44A7-B546-6A980C65F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5" y="762000"/>
            <a:ext cx="7805790" cy="5257800"/>
          </a:xfrm>
        </p:spPr>
      </p:pic>
    </p:spTree>
    <p:extLst>
      <p:ext uri="{BB962C8B-B14F-4D97-AF65-F5344CB8AC3E}">
        <p14:creationId xmlns:p14="http://schemas.microsoft.com/office/powerpoint/2010/main" val="410897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Nice Home? Southern Living Winner!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09" y="2362201"/>
            <a:ext cx="3772691" cy="2442160"/>
          </a:xfrm>
        </p:spPr>
      </p:pic>
      <p:sp>
        <p:nvSpPr>
          <p:cNvPr id="6" name="TextBox 5"/>
          <p:cNvSpPr txBox="1"/>
          <p:nvPr/>
        </p:nvSpPr>
        <p:spPr>
          <a:xfrm>
            <a:off x="1143000" y="152031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…You drive a diesel truck and the only fuel is 11 miles NW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508703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is 14 miles to the SE…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1018" y="3657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garage or barn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209" y="3861306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bedroom, you have 3 children and one more on the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9018" y="14367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Room for in-laws?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5491" y="5237182"/>
            <a:ext cx="1644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fence, yet you have 2 dogs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96100" y="268035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Drummer, but no shed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2546866"/>
            <a:ext cx="191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 much shade for a garden</a:t>
            </a:r>
          </a:p>
        </p:txBody>
      </p:sp>
    </p:spTree>
    <p:extLst>
      <p:ext uri="{BB962C8B-B14F-4D97-AF65-F5344CB8AC3E}">
        <p14:creationId xmlns:p14="http://schemas.microsoft.com/office/powerpoint/2010/main" val="19264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457201"/>
            <a:ext cx="6798734" cy="1762004"/>
          </a:xfrm>
        </p:spPr>
        <p:txBody>
          <a:bodyPr>
            <a:normAutofit/>
          </a:bodyPr>
          <a:lstStyle/>
          <a:p>
            <a:r>
              <a:rPr lang="en-US" dirty="0"/>
              <a:t>Key takeaways from this class…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It’s your system, you and your team know it better than anyone else</a:t>
            </a:r>
          </a:p>
          <a:p>
            <a:r>
              <a:rPr lang="en-US" dirty="0"/>
              <a:t>A SCADA system works best if it works for you</a:t>
            </a:r>
          </a:p>
          <a:p>
            <a:r>
              <a:rPr lang="en-US" dirty="0"/>
              <a:t>Best system for you requires…</a:t>
            </a:r>
          </a:p>
          <a:p>
            <a:r>
              <a:rPr lang="en-US" dirty="0"/>
              <a:t>…planning </a:t>
            </a:r>
          </a:p>
          <a:p>
            <a:r>
              <a:rPr lang="en-US" dirty="0"/>
              <a:t>…team input </a:t>
            </a:r>
          </a:p>
          <a:p>
            <a:r>
              <a:rPr lang="en-US" dirty="0"/>
              <a:t>…anticipation of future growth ?5 years, 10 years?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Congratulations! We Did It…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Right now, we can monitor any sensed parameter from anywhere we are…</a:t>
            </a:r>
          </a:p>
          <a:p>
            <a:r>
              <a:rPr lang="en-US" sz="3200" dirty="0"/>
              <a:t>How?  With a Combination of…</a:t>
            </a:r>
          </a:p>
          <a:p>
            <a:r>
              <a:rPr lang="en-US" sz="3200" dirty="0"/>
              <a:t>Sensor output and sensor reliability, data transmission, the internet, cellular technology and smart displays</a:t>
            </a:r>
          </a:p>
          <a:p>
            <a:r>
              <a:rPr lang="en-US" sz="3200" dirty="0"/>
              <a:t>Future improvements…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0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1- What is SCADA?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en-US" cap="al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sz="4400" dirty="0"/>
              <a:t>S – Supervisory</a:t>
            </a:r>
          </a:p>
          <a:p>
            <a:pPr marL="109728" indent="0">
              <a:buNone/>
            </a:pPr>
            <a:r>
              <a:rPr lang="en-US" sz="4400" dirty="0"/>
              <a:t>C – Control</a:t>
            </a:r>
          </a:p>
          <a:p>
            <a:pPr marL="109728" indent="0">
              <a:buNone/>
            </a:pPr>
            <a:r>
              <a:rPr lang="en-US" sz="4400" dirty="0"/>
              <a:t>A – And/</a:t>
            </a:r>
            <a:r>
              <a:rPr lang="en-US" sz="4400" dirty="0">
                <a:solidFill>
                  <a:srgbClr val="FF0000"/>
                </a:solidFill>
              </a:rPr>
              <a:t>or</a:t>
            </a:r>
          </a:p>
          <a:p>
            <a:pPr marL="109728" indent="0">
              <a:buNone/>
            </a:pPr>
            <a:r>
              <a:rPr lang="en-US" sz="4400" dirty="0"/>
              <a:t>D – Data</a:t>
            </a:r>
          </a:p>
          <a:p>
            <a:pPr marL="109728" indent="0">
              <a:buNone/>
            </a:pPr>
            <a:r>
              <a:rPr lang="en-US" sz="4400" dirty="0"/>
              <a:t>A – Acquisition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7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3236</TotalTime>
  <Words>723</Words>
  <Application>Microsoft Office PowerPoint</Application>
  <PresentationFormat>On-screen Show (4:3)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 Shenandoah Valley Wastewater Treatment Plant Network  Selecting and Implementing a Successful SCADA System   SVWWPTN – Verona, Va    TJ Johnson – Delta Systems Environmental  </vt:lpstr>
      <vt:lpstr>Selecting and Implementing a Successful SCADA System - Course Outline</vt:lpstr>
      <vt:lpstr>June 2012 - Readers Digest – Top 10 Jobs Americans Can’t Live Without </vt:lpstr>
      <vt:lpstr>Imagine You Need a New Home…</vt:lpstr>
      <vt:lpstr>PowerPoint Presentation</vt:lpstr>
      <vt:lpstr> Nice Home? Southern Living Winner!</vt:lpstr>
      <vt:lpstr>Key takeaways from this class…</vt:lpstr>
      <vt:lpstr>Congratulations! We Did It…</vt:lpstr>
      <vt:lpstr>    1- What is SCADA?     </vt:lpstr>
      <vt:lpstr>Data Acquisition at it’s simplest</vt:lpstr>
      <vt:lpstr>And more complex…</vt:lpstr>
      <vt:lpstr> 2 – SCADA System Components</vt:lpstr>
      <vt:lpstr>3 – SCADA System Capabilities</vt:lpstr>
      <vt:lpstr>4 – SCADA System Planning</vt:lpstr>
      <vt:lpstr>SCADA Security!!!</vt:lpstr>
      <vt:lpstr>5 – SCADA System Selection</vt:lpstr>
      <vt:lpstr>“Ask Julie, she knows…”</vt:lpstr>
      <vt:lpstr>Questions???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FLOW MONITORING PRODUCTS</dc:title>
  <dc:creator>deltasystems</dc:creator>
  <cp:lastModifiedBy>admin</cp:lastModifiedBy>
  <cp:revision>132</cp:revision>
  <dcterms:created xsi:type="dcterms:W3CDTF">2012-04-20T11:35:10Z</dcterms:created>
  <dcterms:modified xsi:type="dcterms:W3CDTF">2019-09-26T18:32:30Z</dcterms:modified>
</cp:coreProperties>
</file>