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BA68AD90"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49"/>
  </p:notesMasterIdLst>
  <p:handoutMasterIdLst>
    <p:handoutMasterId r:id="rId50"/>
  </p:handoutMasterIdLst>
  <p:sldIdLst>
    <p:sldId id="257" r:id="rId4"/>
    <p:sldId id="262" r:id="rId5"/>
    <p:sldId id="266" r:id="rId6"/>
    <p:sldId id="271" r:id="rId7"/>
    <p:sldId id="272" r:id="rId8"/>
    <p:sldId id="274" r:id="rId9"/>
    <p:sldId id="276" r:id="rId10"/>
    <p:sldId id="277" r:id="rId11"/>
    <p:sldId id="275"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73" r:id="rId26"/>
    <p:sldId id="261" r:id="rId27"/>
    <p:sldId id="296" r:id="rId28"/>
    <p:sldId id="291" r:id="rId29"/>
    <p:sldId id="297" r:id="rId30"/>
    <p:sldId id="292" r:id="rId31"/>
    <p:sldId id="293" r:id="rId32"/>
    <p:sldId id="294" r:id="rId33"/>
    <p:sldId id="295" r:id="rId34"/>
    <p:sldId id="298" r:id="rId35"/>
    <p:sldId id="299" r:id="rId36"/>
    <p:sldId id="311" r:id="rId37"/>
    <p:sldId id="301" r:id="rId38"/>
    <p:sldId id="302" r:id="rId39"/>
    <p:sldId id="303" r:id="rId40"/>
    <p:sldId id="264" r:id="rId41"/>
    <p:sldId id="304" r:id="rId42"/>
    <p:sldId id="305" r:id="rId43"/>
    <p:sldId id="306" r:id="rId44"/>
    <p:sldId id="307" r:id="rId45"/>
    <p:sldId id="308" r:id="rId46"/>
    <p:sldId id="309" r:id="rId47"/>
    <p:sldId id="31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EAB"/>
    <a:srgbClr val="E2F0FA"/>
    <a:srgbClr val="198569"/>
    <a:srgbClr val="277EA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3" autoAdjust="0"/>
  </p:normalViewPr>
  <p:slideViewPr>
    <p:cSldViewPr snapToGrid="0">
      <p:cViewPr varScale="1">
        <p:scale>
          <a:sx n="63" d="100"/>
          <a:sy n="63" d="100"/>
        </p:scale>
        <p:origin x="216"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t>9/25/2019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wired.com/2016/09/gorgeous-unsettling-video-evolution-action/" TargetMode="External"/><Relationship Id="rId3" Type="http://schemas.openxmlformats.org/officeDocument/2006/relationships/hyperlink" Target="http://www.nacwa.org/docs/default-source/clean-water-current-pdf/22-jan-16/2016-01-22fda-letter-(letter).pdf" TargetMode="External"/><Relationship Id="rId7" Type="http://schemas.openxmlformats.org/officeDocument/2006/relationships/hyperlink" Target="https://www.epa.gov/water-research/risks-aquatic-organisms-posed-human-pharmaceutical-us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fpub.epa.gov/si/si_public_record_report.cfm?direntryid=312892&amp;keyword=ecosystems&amp;subject=ecosystems%20research&amp;showcriteria=2&amp;datebeginpublishedpresented=11/04/2011&amp;dateendpublishedpresented=11/04/2016&amp;sortby=pubdateyear&amp;" TargetMode="External"/><Relationship Id="rId5" Type="http://schemas.openxmlformats.org/officeDocument/2006/relationships/hyperlink" Target="https://www.fda.gov/Drugs/ResourcesForYou/Consumers/BuyingUsingMedicineSafely/EnsuringSafeUseofMedicine/SafeDisposalofMedicines/ucm186187.htm" TargetMode="External"/><Relationship Id="rId4" Type="http://schemas.openxmlformats.org/officeDocument/2006/relationships/hyperlink" Target="https://www.nacwa.org/news-publications/clean-water-current-archives/clean-water-current/2019/03/05/nacwa-hosts-discussion-on-fda-pharmaceutical-flush-lis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heepochtimes.com/n3/2155348-chemicals-with-unknown-health-effects-in-americas-drinking-water/?utm_expid=21082672-11.b4WAd2xRR0ybC6ydhoAj9w.0&amp;utm_referrer=https://www.google.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eq.virginia.gov/Programs/Water/WastewaterAssistanceTraining/WastewaterTreatment.aspx"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vdh.virginia.gov/drinking-wate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hys.org/news/2017-06-septic-major-source-emerging-contaminant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vdh.virginia.gov/environmental-health/onsite-sewage-water-services-updated/" TargetMode="External"/><Relationship Id="rId4" Type="http://schemas.openxmlformats.org/officeDocument/2006/relationships/hyperlink" Target="http://dx.doi.org/10.1021/acs.est.6b0477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eyondpesticides.org/programs/antibacterials/triclosan/products-containing-triclosan" TargetMode="External"/><Relationship Id="rId7" Type="http://schemas.openxmlformats.org/officeDocument/2006/relationships/hyperlink" Target="https://www.technologynetworks.com/applied-sciences/news/excessive-hygiene-promotes-antibiotic-resistance-316731?utm_campaign=NEWSLETTER_TN_Environmental%20Analysis&amp;utm_source=hs_email&amp;utm_medium=email&amp;utm_content=70865191&amp;_hsenc=p2ANqtz-_CJ-IqSEb9hjL4lfcpUHmmKiq2jIMtHCd90wFKfhqwd4thr2IFCgAR1JD2Y_p9d9H33olv5oaqAjj1rKdsqmFRGaEclAIn5B08wO-h98OXA89TME4&amp;_hsmi=70865193"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hp.niehs.nih.gov/ehp1788/?mc_cid=155344e274&amp;mc_eid=4a6aa19860" TargetMode="External"/><Relationship Id="rId5" Type="http://schemas.openxmlformats.org/officeDocument/2006/relationships/hyperlink" Target="https://s3.amazonaws.com/public-inspection.federalregister.gov/2016-21337.pdf" TargetMode="External"/><Relationship Id="rId4" Type="http://schemas.openxmlformats.org/officeDocument/2006/relationships/hyperlink" Target="https://www.cheatsheet.com/health-fitness/everyday-products-that-contain-triclosan-ingredient-causing-antibiotic-resistance.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mag.org/news/2018/09/bpa-substitutes-may-be-just-bad-popular-consumer-plastic"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ationalgeographic.com/science/2018/09/news-BPA-free-plastic-safety-chemicals-health/"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nn.com/lifestyle/responsible-living/stories/chemicals-consumer-plastics-dangerous-confusing?utm_source=Weekly+Newsletter&amp;utm_campaign=6a319fe97a-RSS_EMAIL_CAMPAIGN_FRI0920_2019&amp;utm_medium=email&amp;utm_term=0_fcbff2e256-6a319fe97a-4246930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wbur.org/hereandnow/2019/09/20/how-to-recycle-plastic"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tudyfinds.org/chronic-disease-phthalates-chemicals-men/"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ncbi.nlm.nih.gov/pmc/articles/PMC4708138/" TargetMode="External"/><Relationship Id="rId4" Type="http://schemas.openxmlformats.org/officeDocument/2006/relationships/hyperlink" Target="http://www.adelaide.edu.au/news/news93422.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oxtown.nlm.nih.gov/chemicals-and-contaminants/phthalates#what-are-the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oharm.org/"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gizmodo.com/many-restaurant-meals-come-with-a-side-of-hormone-disru-1824159127" TargetMode="External"/><Relationship Id="rId5" Type="http://schemas.openxmlformats.org/officeDocument/2006/relationships/hyperlink" Target="http://www.environmentalhealthnews.org/ehs/news/2017/march/pregnant-women2019s-sex-hormones-waver-with-phthalate-exposure" TargetMode="External"/><Relationship Id="rId4" Type="http://schemas.openxmlformats.org/officeDocument/2006/relationships/hyperlink" Target="http://cen.acs.org/articles/95/i26/European-Union-further-restricts-four.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pa.gov/assessing-and-managing-chemicals-under-tsca/risk-management-phthalates" TargetMode="External"/><Relationship Id="rId7" Type="http://schemas.openxmlformats.org/officeDocument/2006/relationships/hyperlink" Target="https://www.atsdr.cdc.gov/toxfaqs/tf.asp?id=377&amp;tid=6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niehs.nih.gov/research/supported/assets/docs/j_q/phthalates_the_everywhere_chemical_handout_508.pdf" TargetMode="External"/><Relationship Id="rId5" Type="http://schemas.openxmlformats.org/officeDocument/2006/relationships/hyperlink" Target="https://www.hindawi.com/journals/tswj/2012/615068/" TargetMode="External"/><Relationship Id="rId4" Type="http://schemas.openxmlformats.org/officeDocument/2006/relationships/hyperlink" Target="https://www.cdc.gov/biomonitoring/Phthalates_FactSheet.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daily.com/releases/2017/05/170501102258.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fas-1.itrcweb.org/fact-sheets/" TargetMode="External"/><Relationship Id="rId7" Type="http://schemas.openxmlformats.org/officeDocument/2006/relationships/hyperlink" Target="https://potomacdwspp.us5.list-manage.com/track/click?u=0f6f932099c09652606b60aa3&amp;id=4744db26fa&amp;e=5207eb5397"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potomacdwspp.us5.list-manage.com/track/click?u=0f6f932099c09652606b60aa3&amp;id=a3802ced88&amp;e=5207eb5397" TargetMode="External"/><Relationship Id="rId5" Type="http://schemas.openxmlformats.org/officeDocument/2006/relationships/hyperlink" Target="https://potomacdwspp.us5.list-manage.com/track/click?u=0f6f932099c09652606b60aa3&amp;id=de5490d08b&amp;e=5207eb5397" TargetMode="External"/><Relationship Id="rId4" Type="http://schemas.openxmlformats.org/officeDocument/2006/relationships/hyperlink" Target="https://www.propublica.org/article/how-the-epa-and-the-pentagon-downplayed-toxic-pfas-chemicals"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theintercept.com/2019/09/19/epa-new-pfas-chemicals/" TargetMode="External"/><Relationship Id="rId3" Type="http://schemas.openxmlformats.org/officeDocument/2006/relationships/hyperlink" Target="https://pfas-1.itrcweb.org/fact-sheets/" TargetMode="External"/><Relationship Id="rId7" Type="http://schemas.openxmlformats.org/officeDocument/2006/relationships/hyperlink" Target="https://potomacdwspp.us5.list-manage.com/track/click?u=0f6f932099c09652606b60aa3&amp;id=4744db26fa&amp;e=5207eb5397"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potomacdwspp.us5.list-manage.com/track/click?u=0f6f932099c09652606b60aa3&amp;id=a3802ced88&amp;e=5207eb5397" TargetMode="External"/><Relationship Id="rId5" Type="http://schemas.openxmlformats.org/officeDocument/2006/relationships/hyperlink" Target="https://potomacdwspp.us5.list-manage.com/track/click?u=0f6f932099c09652606b60aa3&amp;id=de5490d08b&amp;e=5207eb5397" TargetMode="External"/><Relationship Id="rId4" Type="http://schemas.openxmlformats.org/officeDocument/2006/relationships/hyperlink" Target="https://www.propublica.org/article/how-the-epa-and-the-pentagon-downplayed-toxic-pfas-chemical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tsdr.cdc.gov/pfas/pfas-exposure.html" TargetMode="External"/><Relationship Id="rId7" Type="http://schemas.openxmlformats.org/officeDocument/2006/relationships/hyperlink" Target="https://www.globalcitizen.org/en/content/mushroom-fungi-packaging-ikea-decompose-ecovative/?fbclid=IwAR2YzJhzKJ9VheD3cHGzD1rv1alzjtxB5sBgA4uhzmJ_dboNe1vqIeMarMA"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sia.com/features/agricultural-waste/" TargetMode="External"/><Relationship Id="rId5" Type="http://schemas.openxmlformats.org/officeDocument/2006/relationships/hyperlink" Target="https://www.nbcboston.com/news/local/Chemical-in-Firefighter-Turnout-Gear-Eyed-As-Potential-Cancer-Agent-494194661.html" TargetMode="External"/><Relationship Id="rId4" Type="http://schemas.openxmlformats.org/officeDocument/2006/relationships/hyperlink" Target="https://www.cbsnews.com/news/firefighters-battle-occupational-canc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tsdr.cdc.gov/pfas/pfas-exposure.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nn.com/food/healthy-eating/questions/whats-the-safest-cookwar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bcboston.com/news/local/Chemical-in-Firefighter-Turnout-Gear-Eyed-As-Potential-Cancer-Agent-494194661.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militarytimes.com/news/your-military/2018/06/08/dod-explains-whats-being-done-about-water-contamination-on-bases/"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environmentalhealthnews.org/" TargetMode="External"/><Relationship Id="rId3" Type="http://schemas.openxmlformats.org/officeDocument/2006/relationships/hyperlink" Target="http://www.dailymail.co.uk/sciencetech/article-4258126/High-levels-flame-retardants-indoor-cats.html" TargetMode="External"/><Relationship Id="rId7" Type="http://schemas.openxmlformats.org/officeDocument/2006/relationships/hyperlink" Target="http://www.northcarolinahealthnews.org/2016/09/23/tutoring-the-textile-industry-on-risky-flame-retardant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community.nfpa.org/community/conference-expo/blog/2016/06/13/toxic-chemical-fire-retardants-discussed-at-nfpa-ce" TargetMode="External"/><Relationship Id="rId5" Type="http://schemas.openxmlformats.org/officeDocument/2006/relationships/hyperlink" Target="http://www.lcnewschronicle.com/news/4171016-commission-urges-action-toxic-flame-retardant-great-lakes-region" TargetMode="External"/><Relationship Id="rId4" Type="http://schemas.openxmlformats.org/officeDocument/2006/relationships/hyperlink" Target="http://www.environmentalhealthnews.org/ehs/news/2016/dec/flame-retardants-and-car-seats-still-a-thing" TargetMode="External"/><Relationship Id="rId9" Type="http://schemas.openxmlformats.org/officeDocument/2006/relationships/hyperlink" Target="http://news.xinhuanet.com/english/2017-03/10/c_136117072.htm"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oxtown.nlm.nih.gov/chemicals-and-contaminants/polybrominated-diphenyl-ethers-pbd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mayoclinic.org/healthy-lifestyle/consumer-health/expert-answers/colloidal-silver/faq-2005806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purestcolloids.com/blue-man.php"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bcnews.go.com/Health/internet-sensation-papa-smurf-dies-blue-people-live/story?id=20368758"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webmd.com/vitamins-supplements/ingredientmono-779-colloidal%20silver.aspx?activeingredientid=779&amp;activeingredientname=colloidal%20silve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pa.gov/wqc/contaminants-emerging-concern-including-pharmaceuticals-and-personal-care-produc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mayoclinic.org/healthy-lifestyle/consumer-health/expert-answers/colloidal-silver/faq-20058061"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purestcolloids.com/blue-man.php"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telegraph.co.uk/science/2017/01/24/seafood-eaters-ingest-11000-tiny-pieces-plastic-every-year-study/"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cbc.ca/radio/quirks/april-7-2018-microplastics-contaminate-land-a-four-eyed-lizard-dark-matter-goes-missing-1.4607807/scientists-worry-microplastics-found-on-farmers-fields-could-end-up-in-our-food-1.4607830" TargetMode="External"/><Relationship Id="rId5" Type="http://schemas.openxmlformats.org/officeDocument/2006/relationships/hyperlink" Target="https://www.mnn.com/food/healthy-eating/blogs/how-much-plastic-do-you-consume-every-day?utm_source=Weekly+Newsletter&amp;utm_campaign=e4d06372d1-RSS_EMAIL_CAMPAIGN_MON0610_2019&amp;utm_medium=email&amp;utm_term=0_fcbff2e256-e4d06372d1-42469305" TargetMode="External"/><Relationship Id="rId4" Type="http://schemas.openxmlformats.org/officeDocument/2006/relationships/hyperlink" Target="http://storyofstuff.org/plastic-microbeads-ban-the-bead/"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telegraph.co.uk/science/2017/01/24/seafood-eaters-ingest-11000-tiny-pieces-plastic-every-year-study/"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time.com/5581326/plastic-particles-in-bottled-water/?fbclid=IwAR0wuzcrVOMKUlBukTpL_62PXT_DbrU2B-fUc64oNyYNUb9rq6ZRu27di40" TargetMode="External"/><Relationship Id="rId4" Type="http://schemas.openxmlformats.org/officeDocument/2006/relationships/hyperlink" Target="http://rozaliaproject.org/stop-microfiber-pollut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telegraph.co.uk/science/2017/01/24/seafood-eaters-ingest-11000-tiny-pieces-plastic-every-year-study/"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rozaliaproject.org/stop-microfiber-pollution/"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www.noharm.org/" TargetMode="External"/><Relationship Id="rId3" Type="http://schemas.openxmlformats.org/officeDocument/2006/relationships/hyperlink" Target="http://www.storyofstuff.com/" TargetMode="External"/><Relationship Id="rId7" Type="http://schemas.openxmlformats.org/officeDocument/2006/relationships/hyperlink" Target="http://lists.dep.state.fl.us/cgi-bin/mailman/listinfo/pharmwaste"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asdwa.org/" TargetMode="External"/><Relationship Id="rId5" Type="http://schemas.openxmlformats.org/officeDocument/2006/relationships/hyperlink" Target="http://www.environmentalhealthnews.org/topic.jsp?term=Topic/edcs&amp;title=EDCs" TargetMode="External"/><Relationship Id="rId4" Type="http://schemas.openxmlformats.org/officeDocument/2006/relationships/image" Target="../media/image74.wmf"/><Relationship Id="rId9" Type="http://schemas.openxmlformats.org/officeDocument/2006/relationships/hyperlink" Target="http://water.epa.gov/scitech/swguidance/ppcp/who.cf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ews.wsu.edu/2019/04/23/wsu-researchers-see-health-effects-across-generations-popular-weed-kill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pa.gov/endocrine-disruption/what-endocrine-syst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yjournal.com/article/researchers_find_sunscreen_chemicals_in_chesapeake_oysters?utm_source=Bay+Journal+Weekly+News&amp;utm_campaign=6e69d0317f-Newsltr_2019_Sep16&amp;utm_medium=email&amp;utm_term=0_bde9036159-6e69d0317f-694869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nn.com/health/fitness-well-being/stories/benefits-of-vitamin-d?utm_source=Weekly+Newsletter&amp;utm_campaign=d31e55717e-RSS_EMAIL_CAMPAIGN_FRI0913_2019&amp;utm_medium=email&amp;utm_term=0_fcbff2e256-d31e55717e-4246930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technologynetworks.com/proteomics/news/a-new-study-shows-that-vitamin-d-deficiency-is-strongly-linked-to-increased-mortality-and-324135?utm_campaign=NEWSLETTER_TN_Breaking%20Science%20News&amp;utm_source=hs_email&amp;utm_medium=email&amp;utm_content=77085601&amp;_hsenc=p2ANqtz--b6lsPCTzWndzLf4LAUoVGkMqPU3mXo_vW77B1JPodvAjRJDpPmdjPC6GHH37ygbxUyRir1yfyFQWww3QpNWN-0bL8zOuICxGayJ-5Px3tIR4UkME&amp;_hsmi=7708560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38850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10</a:t>
            </a:fld>
            <a:endParaRPr lang="en-US" dirty="0"/>
          </a:p>
        </p:txBody>
      </p:sp>
    </p:spTree>
    <p:extLst>
      <p:ext uri="{BB962C8B-B14F-4D97-AF65-F5344CB8AC3E}">
        <p14:creationId xmlns:p14="http://schemas.microsoft.com/office/powerpoint/2010/main" val="197488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11</a:t>
            </a:fld>
            <a:endParaRPr lang="en-US" dirty="0"/>
          </a:p>
        </p:txBody>
      </p:sp>
    </p:spTree>
    <p:extLst>
      <p:ext uri="{BB962C8B-B14F-4D97-AF65-F5344CB8AC3E}">
        <p14:creationId xmlns:p14="http://schemas.microsoft.com/office/powerpoint/2010/main" val="354961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https://takebackday.dea.gov/sites/default/files/NTBI%2017%20Totals-April2019.pdf</a:t>
            </a:r>
          </a:p>
          <a:p>
            <a:r>
              <a:rPr lang="en-US" dirty="0" smtClean="0"/>
              <a:t>Slides</a:t>
            </a:r>
            <a:r>
              <a:rPr lang="en-US" baseline="0" dirty="0" smtClean="0"/>
              <a:t> showing # law enforcement participation, pounds collected per state, and amount collected at April 2019 event per state</a:t>
            </a:r>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12</a:t>
            </a:fld>
            <a:endParaRPr lang="en-US" dirty="0"/>
          </a:p>
        </p:txBody>
      </p:sp>
    </p:spTree>
    <p:extLst>
      <p:ext uri="{BB962C8B-B14F-4D97-AF65-F5344CB8AC3E}">
        <p14:creationId xmlns:p14="http://schemas.microsoft.com/office/powerpoint/2010/main" val="1973858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http://www.nacwa.org/docs/default-source/clean-water-current-pdf/22-jan-16/2016-01-22fda-letter-(letter).pdf</a:t>
            </a:r>
            <a:endParaRPr lang="en-US" dirty="0" smtClean="0"/>
          </a:p>
          <a:p>
            <a:endParaRPr lang="en-US" dirty="0"/>
          </a:p>
          <a:p>
            <a:r>
              <a:rPr lang="en-US" u="sng" dirty="0">
                <a:hlinkClick r:id="rId4"/>
              </a:rPr>
              <a:t>https://www.nacwa.org/news-publications/clean-water-current-archives/clean-water-current/2019/03/05/nacwa-hosts-discussion-on-fda-pharmaceutical-flush-list</a:t>
            </a:r>
            <a:endParaRPr lang="en-US" dirty="0"/>
          </a:p>
          <a:p>
            <a:endParaRPr lang="en-US" dirty="0" smtClean="0"/>
          </a:p>
          <a:p>
            <a:r>
              <a:rPr lang="en-US" dirty="0" smtClean="0">
                <a:hlinkClick r:id="rId5"/>
              </a:rPr>
              <a:t>https://www.fda.gov/Drugs/ResourcesForYou/Consumers/BuyingUsingMedicineSafely/EnsuringSafeUseofMedicine/SafeDisposalofMedicines/ucm186187.htm</a:t>
            </a:r>
            <a:endParaRPr lang="en-US" dirty="0" smtClean="0"/>
          </a:p>
          <a:p>
            <a:endParaRPr lang="en-US" dirty="0" smtClean="0"/>
          </a:p>
          <a:p>
            <a:r>
              <a:rPr lang="en-US" dirty="0" smtClean="0">
                <a:hlinkClick r:id="rId6"/>
              </a:rPr>
              <a:t>https://cfpub.epa.gov/si/si_public_record_report.cfm?direntryid=312892&amp;keyword=ecosystems&amp;subject=ecosystems%20research&amp;showcriteria=2&amp;datebeginpublishedpresented=11/04/2011&amp;dateendpublishedpresented=11/04/2016&amp;sortby=pubdateyear&amp;</a:t>
            </a:r>
            <a:endParaRPr lang="en-US" dirty="0" smtClean="0"/>
          </a:p>
          <a:p>
            <a:endParaRPr lang="en-US" dirty="0" smtClean="0"/>
          </a:p>
          <a:p>
            <a:r>
              <a:rPr lang="en-US" dirty="0" smtClean="0">
                <a:hlinkClick r:id="rId7"/>
              </a:rPr>
              <a:t>https://www.epa.gov/water-research/risks-aquatic-organisms-posed-human-pharmaceutical-use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hlinkClick r:id=""/>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
              </a:rPr>
              <a:t>Fascinating video of mutating</a:t>
            </a:r>
            <a:r>
              <a:rPr lang="en-US" sz="1200" u="sng" kern="1200" baseline="0" dirty="0" smtClean="0">
                <a:solidFill>
                  <a:schemeClr val="tx1"/>
                </a:solidFill>
                <a:effectLst/>
                <a:latin typeface="+mn-lt"/>
                <a:ea typeface="+mn-ea"/>
                <a:cs typeface="+mn-cs"/>
                <a:hlinkClick r:id="rId8"/>
              </a:rPr>
              <a:t> bacteria</a:t>
            </a:r>
            <a:endParaRPr lang="en-US" sz="1200" u="sng" kern="1200" dirty="0" smtClean="0">
              <a:solidFill>
                <a:schemeClr val="tx1"/>
              </a:solidFill>
              <a:effectLst/>
              <a:latin typeface="+mn-lt"/>
              <a:ea typeface="+mn-ea"/>
              <a:cs typeface="+mn-cs"/>
              <a:hlinkClick r:id=""/>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
              </a:rPr>
              <a:t>https://www.wired.com/2016/09/gorgeous-unsettling-video-evolution-action/</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13</a:t>
            </a:fld>
            <a:endParaRPr lang="en-US" dirty="0"/>
          </a:p>
        </p:txBody>
      </p:sp>
    </p:spTree>
    <p:extLst>
      <p:ext uri="{BB962C8B-B14F-4D97-AF65-F5344CB8AC3E}">
        <p14:creationId xmlns:p14="http://schemas.microsoft.com/office/powerpoint/2010/main" val="167363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14</a:t>
            </a:fld>
            <a:endParaRPr lang="en-US" dirty="0"/>
          </a:p>
        </p:txBody>
      </p:sp>
    </p:spTree>
    <p:extLst>
      <p:ext uri="{BB962C8B-B14F-4D97-AF65-F5344CB8AC3E}">
        <p14:creationId xmlns:p14="http://schemas.microsoft.com/office/powerpoint/2010/main" val="317147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5881C-E246-4B78-B440-ECF0D58837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sz="1200" u="sng" kern="1200" dirty="0" smtClean="0">
                <a:solidFill>
                  <a:schemeClr val="tx1"/>
                </a:solidFill>
                <a:effectLst/>
                <a:latin typeface="+mn-lt"/>
                <a:ea typeface="+mn-ea"/>
                <a:cs typeface="+mn-cs"/>
                <a:hlinkClick r:id="rId3"/>
              </a:rPr>
              <a:t>http://www.theepochtimes.com/n3/2155348-chemicals-with-unknown-health-effects-in-americas-drinking-water/?utm_expid=21082672-11.b4WAd2xRR0ybC6ydhoAj9w.0&amp;utm_referrer=https%3A%2F%2Fwww.google.com%2F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Chemicals With Unknown Health Effects in America’s Drinking Water</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94558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DEQ at deq.Virginia.gov for info on Wastewater Treatment plants</a:t>
            </a:r>
          </a:p>
          <a:p>
            <a:r>
              <a:rPr lang="en-US" dirty="0">
                <a:hlinkClick r:id="rId3"/>
              </a:rPr>
              <a:t>https://</a:t>
            </a:r>
            <a:r>
              <a:rPr lang="en-US" dirty="0" smtClean="0">
                <a:hlinkClick r:id="rId3"/>
              </a:rPr>
              <a:t>www.deq.virginia.gov/Programs/Water/WastewaterAssistanceTraining/WastewaterTreatment.aspx</a:t>
            </a:r>
            <a:endParaRPr lang="en-US" dirty="0" smtClean="0"/>
          </a:p>
          <a:p>
            <a:endParaRPr lang="en-US" dirty="0" smtClean="0"/>
          </a:p>
          <a:p>
            <a:r>
              <a:rPr lang="en-US" dirty="0" smtClean="0"/>
              <a:t>See  Virginia Health Department for info on Water Treatment plants</a:t>
            </a:r>
          </a:p>
          <a:p>
            <a:r>
              <a:rPr lang="en-US" dirty="0">
                <a:hlinkClick r:id="rId4"/>
              </a:rPr>
              <a:t>http://www.vdh.virginia.gov/drinking-water</a:t>
            </a:r>
            <a:r>
              <a:rPr lang="en-US" dirty="0" smtClean="0">
                <a:hlinkClick r:id="rId4"/>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04927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https://phys.org/news/2017-06-septic-major-source-emerging-contaminants.html</a:t>
            </a:r>
            <a:endParaRPr lang="en-US" sz="1200" u="sng"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Septic systems are a major source of emerging contaminants in drinking water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June 26, 2017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More information:</a:t>
            </a:r>
            <a:r>
              <a:rPr lang="en-US" sz="1200" kern="1200" dirty="0" smtClean="0">
                <a:solidFill>
                  <a:schemeClr val="tx1"/>
                </a:solidFill>
                <a:effectLst/>
                <a:latin typeface="+mn-lt"/>
                <a:ea typeface="+mn-ea"/>
                <a:cs typeface="+mn-cs"/>
              </a:rPr>
              <a:t> Laurel A. Schaider et al, Review of Organic Wastewater Compound Concentrations and Removal in Onsite Wastewater Treatment Systems, </a:t>
            </a:r>
            <a:r>
              <a:rPr lang="en-US" sz="1200" i="1" kern="1200" dirty="0" smtClean="0">
                <a:solidFill>
                  <a:schemeClr val="tx1"/>
                </a:solidFill>
                <a:effectLst/>
                <a:latin typeface="+mn-lt"/>
                <a:ea typeface="+mn-ea"/>
                <a:cs typeface="+mn-cs"/>
              </a:rPr>
              <a:t>Environmental Science &amp; Technology</a:t>
            </a:r>
            <a:r>
              <a:rPr lang="en-US" sz="1200" kern="1200" dirty="0" smtClean="0">
                <a:solidFill>
                  <a:schemeClr val="tx1"/>
                </a:solidFill>
                <a:effectLst/>
                <a:latin typeface="+mn-lt"/>
                <a:ea typeface="+mn-ea"/>
                <a:cs typeface="+mn-cs"/>
              </a:rPr>
              <a:t> (2017). </a:t>
            </a:r>
            <a:r>
              <a:rPr lang="en-US" sz="1200" u="none" strike="noStrike" kern="1200" dirty="0" smtClean="0">
                <a:solidFill>
                  <a:schemeClr val="tx1"/>
                </a:solidFill>
                <a:effectLst/>
                <a:latin typeface="+mn-lt"/>
                <a:ea typeface="+mn-ea"/>
                <a:cs typeface="+mn-cs"/>
                <a:hlinkClick r:id="rId4"/>
              </a:rPr>
              <a:t>DOI: 10.1021/acs.est.6b04778</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a:hlinkClick r:id="rId5"/>
              </a:rPr>
              <a:t>http://www.vdh.virginia.gov/environmental-health/onsite-sewage-water-services-updated</a:t>
            </a:r>
            <a:r>
              <a:rPr lang="en-US" dirty="0" smtClean="0">
                <a:hlinkClick r:id="rId5"/>
              </a:rPr>
              <a:t>/</a:t>
            </a:r>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5D238-8737-49B0-9A46-73EE2984E6A8}" type="slidenum">
              <a:rPr lang="en-US" smtClean="0"/>
              <a:t>17</a:t>
            </a:fld>
            <a:endParaRPr lang="en-US" dirty="0"/>
          </a:p>
        </p:txBody>
      </p:sp>
    </p:spTree>
    <p:extLst>
      <p:ext uri="{BB962C8B-B14F-4D97-AF65-F5344CB8AC3E}">
        <p14:creationId xmlns:p14="http://schemas.microsoft.com/office/powerpoint/2010/main" val="320442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18</a:t>
            </a:fld>
            <a:endParaRPr lang="en-US" dirty="0"/>
          </a:p>
        </p:txBody>
      </p:sp>
    </p:spTree>
    <p:extLst>
      <p:ext uri="{BB962C8B-B14F-4D97-AF65-F5344CB8AC3E}">
        <p14:creationId xmlns:p14="http://schemas.microsoft.com/office/powerpoint/2010/main" val="206466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5D238-8737-49B0-9A46-73EE2984E6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69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2</a:t>
            </a:fld>
            <a:endParaRPr lang="en-US"/>
          </a:p>
        </p:txBody>
      </p:sp>
    </p:spTree>
    <p:extLst>
      <p:ext uri="{BB962C8B-B14F-4D97-AF65-F5344CB8AC3E}">
        <p14:creationId xmlns:p14="http://schemas.microsoft.com/office/powerpoint/2010/main" val="2994072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20</a:t>
            </a:fld>
            <a:endParaRPr lang="en-US" dirty="0"/>
          </a:p>
        </p:txBody>
      </p:sp>
    </p:spTree>
    <p:extLst>
      <p:ext uri="{BB962C8B-B14F-4D97-AF65-F5344CB8AC3E}">
        <p14:creationId xmlns:p14="http://schemas.microsoft.com/office/powerpoint/2010/main" val="3969950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943600" cy="4495800"/>
          </a:xfrm>
        </p:spPr>
        <p:txBody>
          <a:bodyPr/>
          <a:lstStyle/>
          <a:p>
            <a:r>
              <a:rPr lang="en-US" dirty="0" smtClean="0"/>
              <a:t>https://s3.amazonaws.com/public-inspection.federalregister.gov/2016-21337.pdf</a:t>
            </a:r>
          </a:p>
          <a:p>
            <a:endParaRPr lang="en-US" dirty="0" smtClean="0"/>
          </a:p>
          <a:p>
            <a:r>
              <a:rPr lang="en-US" sz="1200" b="0" i="0" u="none" strike="noStrike" kern="1200" baseline="0" dirty="0" smtClean="0">
                <a:solidFill>
                  <a:schemeClr val="tx1"/>
                </a:solidFill>
                <a:latin typeface="+mn-lt"/>
                <a:ea typeface="+mn-ea"/>
                <a:cs typeface="+mn-cs"/>
              </a:rPr>
              <a:t>Accordingly, this final rule covers only OTC consumer antiseptic washes that are intended for use as either a hand wash or a body wash, and does not cover health care antiseptics (80 FR 25166), consumer antiseptic rubs (81 FR 42912), antiseptics identified as "first aid antiseptics" in the 1991 First Aid TFM (56 FR 33644), or antiseptics used by the food industry.</a:t>
            </a:r>
          </a:p>
          <a:p>
            <a:r>
              <a:rPr lang="en-US" dirty="0" smtClean="0">
                <a:hlinkClick r:id="rId3"/>
              </a:rPr>
              <a:t>https://www.beyondpesticides.org/programs/antibacterials/triclosan/products-containing-triclosan</a:t>
            </a:r>
            <a:endParaRPr lang="en-US" sz="1200" b="0" i="0" u="none" strike="noStrike" kern="1200" baseline="0" dirty="0" smtClean="0">
              <a:solidFill>
                <a:schemeClr val="tx1"/>
              </a:solidFill>
              <a:latin typeface="+mn-lt"/>
              <a:ea typeface="+mn-ea"/>
              <a:cs typeface="+mn-cs"/>
            </a:endParaRPr>
          </a:p>
          <a:p>
            <a:r>
              <a:rPr lang="en-US" dirty="0" smtClean="0">
                <a:hlinkClick r:id="rId4"/>
              </a:rPr>
              <a:t>https://www.cheatsheet.com/health-fitness/everyday-products-that-contain-triclosan-ingredient-causing-antibiotic-resistance.html/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hlinkClick r:id="rId5"/>
              </a:rPr>
              <a:t>https://s3.amazonaws.com/public-inspection.federalregister.gov/2016-21337.pdf</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hlinkClick r:id="rId6"/>
              </a:rPr>
              <a:t>https://ehp.niehs.nih.gov/ehp1788/?mc_cid=155344e274&amp;mc_eid=4a6aa19860</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dirty="0" smtClean="0">
                <a:effectLst/>
              </a:rPr>
              <a:t>In September 2016, the U.S. Food and Drug Administration (FDA) banned nineteen antimicrobial ingredients, including triclosan and triclocarban, in over-the-counter consumer antiseptic wash products based on insufficient evidence demonstrating their safety for long-term daily use and that they reduce the spread of illness and infection. </a:t>
            </a:r>
          </a:p>
          <a:p>
            <a:r>
              <a:rPr lang="en-US" u="sng" dirty="0">
                <a:hlinkClick r:id="rId7"/>
              </a:rPr>
              <a:t>https://www.technologynetworks.com/applied-sciences/news/excessive-hygiene-promotes-antibiotic-resistance-316731?utm_campaign=NEWSLETTER_TN_Environmental%20Analysis&amp;utm_source=hs_email&amp;utm_medium=email&amp;utm_content=70865191&amp;_hsenc=p2ANqtz-_CJ-IqSEb9hjL4lfcpUHmmKiq2jIMtHCd90wFKfhqwd4thr2IFCgAR1JD2Y_p9d9H33olv5oaqAjj1rKdsqmFRGaEclAIn5B08wO-h98OXA89TME4&amp;_hsmi=70865193</a:t>
            </a:r>
            <a:endParaRPr lang="en-US" dirty="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21</a:t>
            </a:fld>
            <a:endParaRPr lang="en-US" dirty="0"/>
          </a:p>
        </p:txBody>
      </p:sp>
    </p:spTree>
    <p:extLst>
      <p:ext uri="{BB962C8B-B14F-4D97-AF65-F5344CB8AC3E}">
        <p14:creationId xmlns:p14="http://schemas.microsoft.com/office/powerpoint/2010/main" val="20781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http://healthland.time.com/2012/02/24/study-bpa-may-be-linked-with-heart-disease/</a:t>
            </a:r>
          </a:p>
          <a:p>
            <a:r>
              <a:rPr lang="en-US" dirty="0" smtClean="0"/>
              <a:t>http://www.sciencenews.org/view/generic/id/338202/title/BPA_fosters_diabetes-promoting_changes</a:t>
            </a:r>
          </a:p>
          <a:p>
            <a:r>
              <a:rPr lang="en-US" dirty="0" smtClean="0"/>
              <a:t>http://www.columbiamissourian.com/stories/2012/01/31/mus-frederick-vom-saal-wants-fda-ban-bpa-endocrine-disruptors/</a:t>
            </a: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22</a:t>
            </a:fld>
            <a:endParaRPr lang="en-US" dirty="0"/>
          </a:p>
        </p:txBody>
      </p:sp>
    </p:spTree>
    <p:extLst>
      <p:ext uri="{BB962C8B-B14F-4D97-AF65-F5344CB8AC3E}">
        <p14:creationId xmlns:p14="http://schemas.microsoft.com/office/powerpoint/2010/main" val="3738226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23</a:t>
            </a:fld>
            <a:endParaRPr lang="en-US"/>
          </a:p>
        </p:txBody>
      </p:sp>
    </p:spTree>
    <p:extLst>
      <p:ext uri="{BB962C8B-B14F-4D97-AF65-F5344CB8AC3E}">
        <p14:creationId xmlns:p14="http://schemas.microsoft.com/office/powerpoint/2010/main" val="822764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https://www.sciencemag.org/news/2018/09/bpa-substitutes-may-be-just-bad-popular-consumer-plastic</a:t>
            </a:r>
            <a:endParaRPr lang="en-US" dirty="0" smtClean="0"/>
          </a:p>
          <a:p>
            <a:endParaRPr lang="en-US" dirty="0" smtClean="0"/>
          </a:p>
          <a:p>
            <a:r>
              <a:rPr lang="en-US" dirty="0" smtClean="0">
                <a:hlinkClick r:id="rId4"/>
              </a:rPr>
              <a:t>https://www.nationalgeographic.com/science/2018/09/news-BPA-free-plastic-safety-chemicals-health/</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24</a:t>
            </a:fld>
            <a:endParaRPr lang="en-US"/>
          </a:p>
        </p:txBody>
      </p:sp>
    </p:spTree>
    <p:extLst>
      <p:ext uri="{BB962C8B-B14F-4D97-AF65-F5344CB8AC3E}">
        <p14:creationId xmlns:p14="http://schemas.microsoft.com/office/powerpoint/2010/main" val="1772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https://www.mnn.com/lifestyle/responsible-living/stories/chemicals-consumer-plastics-dangerous-confusing?utm_source=Weekly+Newsletter&amp;utm_campaign=6a319fe97a-RSS_EMAIL_CAMPAIGN_FRI0920_2019&amp;utm_medium=email&amp;utm_term=0_fcbff2e256-6a319fe97a-42469305</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4"/>
              </a:rPr>
              <a:t>https://www.wbur.org/hereandnow/2019/09/20/how-to-recycle-plastic</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Exposing The Myth Of Plastic Recycling: Why A Majority Is Burned Or Thrown In A Landfill</a:t>
            </a:r>
            <a:r>
              <a:rPr lang="en-US" sz="1200" kern="1200" dirty="0" smtClean="0">
                <a:solidFill>
                  <a:schemeClr val="tx1"/>
                </a:solidFill>
                <a:effectLst/>
                <a:latin typeface="+mn-lt"/>
                <a:ea typeface="+mn-ea"/>
                <a:cs typeface="+mn-cs"/>
              </a:rPr>
              <a:t>10</a:t>
            </a:r>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25</a:t>
            </a:fld>
            <a:endParaRPr lang="en-US"/>
          </a:p>
        </p:txBody>
      </p:sp>
    </p:spTree>
    <p:extLst>
      <p:ext uri="{BB962C8B-B14F-4D97-AF65-F5344CB8AC3E}">
        <p14:creationId xmlns:p14="http://schemas.microsoft.com/office/powerpoint/2010/main" val="3602212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https://www.studyfinds.org/chronic-disease-phthalates-chemicals-men/</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Common Household Chemicals Linked To Chronic Disease In Men, Study Finds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found that the prevalence of cardiovascular disease, type-2 diabetes and high blood pressure increased among those men with higher phthalate levels,” says Shi, an associate professor at the Adelaide Medical School and the Freemasons Foundation Centre for Men’s Health, in a </a:t>
            </a:r>
            <a:r>
              <a:rPr lang="en-US" sz="1200" b="1" u="sng" kern="1200" dirty="0" smtClean="0">
                <a:solidFill>
                  <a:schemeClr val="tx1"/>
                </a:solidFill>
                <a:effectLst/>
                <a:latin typeface="+mn-lt"/>
                <a:ea typeface="+mn-ea"/>
                <a:cs typeface="+mn-cs"/>
                <a:hlinkClick r:id="rId4"/>
              </a:rPr>
              <a:t>university press release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“Importantly, while 82% of the men we tested were overweight or obese – conditions known to be associated with chronic diseases – when we adjusted for this in our study, the significant association between high levels of phthalates and disease was not substantially altered,” adds Shi.</a:t>
            </a:r>
          </a:p>
          <a:p>
            <a:r>
              <a:rPr lang="en-US" sz="1200" kern="1200" dirty="0" smtClean="0">
                <a:solidFill>
                  <a:schemeClr val="tx1"/>
                </a:solidFill>
                <a:effectLst/>
                <a:latin typeface="+mn-lt"/>
                <a:ea typeface="+mn-ea"/>
                <a:cs typeface="+mn-cs"/>
              </a:rPr>
              <a:t>Previous research found that men who frequently ate processed foods, drank sodas, and consumed fewer fruits and vegetables showed higher levels phthalates.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New car</a:t>
            </a:r>
            <a:r>
              <a:rPr lang="en-US" sz="1200" kern="1200" baseline="0" dirty="0" smtClean="0">
                <a:solidFill>
                  <a:schemeClr val="tx1"/>
                </a:solidFill>
                <a:effectLst/>
                <a:latin typeface="+mn-lt"/>
                <a:ea typeface="+mn-ea"/>
                <a:cs typeface="+mn-cs"/>
              </a:rPr>
              <a:t> smell - </a:t>
            </a:r>
            <a:r>
              <a:rPr lang="en-US" dirty="0" smtClean="0">
                <a:effectLst/>
              </a:rPr>
              <a:t>"The smell is mostly organic compounds in the vehicle off-gassing. Anything that is vinyl or plastic—the foam lamination on the seat surface, the plastic on the dash or on the door panel—it's the volatile organic compounds (VOCs) coming out of them that causes that smell."</a:t>
            </a:r>
            <a:endParaRPr lang="en-US" sz="1200" kern="1200" dirty="0" smtClean="0">
              <a:solidFill>
                <a:schemeClr val="tx1"/>
              </a:solidFill>
              <a:effectLst/>
              <a:latin typeface="+mn-lt"/>
              <a:ea typeface="+mn-ea"/>
              <a:cs typeface="+mn-cs"/>
            </a:endParaRPr>
          </a:p>
          <a:p>
            <a:r>
              <a:rPr lang="en-US" dirty="0">
                <a:hlinkClick r:id="rId5"/>
              </a:rPr>
              <a:t>https://www.ncbi.nlm.nih.gov/pmc/articles/PMC4708138</a:t>
            </a:r>
            <a:r>
              <a:rPr lang="en-US" dirty="0" smtClean="0">
                <a:hlinkClick r:id="rId5"/>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26</a:t>
            </a:fld>
            <a:endParaRPr lang="en-US" dirty="0"/>
          </a:p>
        </p:txBody>
      </p:sp>
    </p:spTree>
    <p:extLst>
      <p:ext uri="{BB962C8B-B14F-4D97-AF65-F5344CB8AC3E}">
        <p14:creationId xmlns:p14="http://schemas.microsoft.com/office/powerpoint/2010/main" val="275194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https://toxtown.nlm.nih.gov/chemicals-and-contaminants/phthalates#what-are-they</a:t>
            </a:r>
            <a:endParaRPr lang="en-US" dirty="0" smtClean="0"/>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27</a:t>
            </a:fld>
            <a:endParaRPr lang="en-US"/>
          </a:p>
        </p:txBody>
      </p:sp>
    </p:spTree>
    <p:extLst>
      <p:ext uri="{BB962C8B-B14F-4D97-AF65-F5344CB8AC3E}">
        <p14:creationId xmlns:p14="http://schemas.microsoft.com/office/powerpoint/2010/main" val="575416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http://www.noharm.org/europe/issues/toxins/pvc_phthalates/policies.php</a:t>
            </a:r>
          </a:p>
          <a:p>
            <a:r>
              <a:rPr lang="en-US" dirty="0" smtClean="0"/>
              <a:t>Advocacy group – Health Care Without</a:t>
            </a:r>
            <a:r>
              <a:rPr lang="en-US" baseline="0" dirty="0" smtClean="0"/>
              <a:t> Harm supports/lists hospitals who are DEHP free </a:t>
            </a:r>
            <a:r>
              <a:rPr lang="en-US" dirty="0" smtClean="0">
                <a:hlinkClick r:id="rId3"/>
              </a:rPr>
              <a:t>www.noharm.org</a:t>
            </a:r>
            <a:endParaRPr lang="en-US" dirty="0" smtClean="0"/>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http://cen.acs.org/articles/95/i26/European-Union-further-restricts-four.html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Volume 95 Issue 26 | p. 15 | News of The Week</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Issue Date: June 26, 2017</a:t>
            </a:r>
          </a:p>
          <a:p>
            <a:r>
              <a:rPr lang="en-US" sz="1200" kern="1200" dirty="0" smtClean="0">
                <a:solidFill>
                  <a:schemeClr val="tx1"/>
                </a:solidFill>
                <a:effectLst/>
                <a:latin typeface="+mn-lt"/>
                <a:ea typeface="+mn-ea"/>
                <a:cs typeface="+mn-cs"/>
              </a:rPr>
              <a:t>European Union further restricts four phthalates</a:t>
            </a:r>
          </a:p>
          <a:p>
            <a:endParaRPr lang="en-US" dirty="0"/>
          </a:p>
          <a:p>
            <a:r>
              <a:rPr lang="en-US" u="sng" dirty="0">
                <a:hlinkClick r:id="rId5"/>
              </a:rPr>
              <a:t>http://www.environmentalhealthnews.org/ehs/news/2017/march/pregnant-women2019s-sex-hormones-waver-with-phthalate-exposure</a:t>
            </a:r>
            <a:endParaRPr lang="en-US" dirty="0"/>
          </a:p>
          <a:p>
            <a:r>
              <a:rPr lang="en-US" dirty="0"/>
              <a:t>Pregnant women’s sex hormones waver with phthalate exposure </a:t>
            </a:r>
            <a:endParaRPr lang="en-US" dirty="0" smtClean="0"/>
          </a:p>
          <a:p>
            <a:r>
              <a:rPr lang="en-US" dirty="0"/>
              <a:t>Women exposed to certain chemicals in flooring and food packaging early in pregnancy are more likely to have decreased free testosterone—hormones vital for fetal growth, according to a new study</a:t>
            </a:r>
            <a:r>
              <a:rPr lang="en-US" dirty="0" smtClean="0"/>
              <a:t>.</a:t>
            </a:r>
            <a:endParaRPr lang="en-US" dirty="0"/>
          </a:p>
          <a:p>
            <a:r>
              <a:rPr lang="en-US" dirty="0"/>
              <a:t>Estrogen and testosterone drive a fetus’ genital development the first five to 18 weeks of a pregnancy. Altered levels of the sex hormones can lead to abnormalities in a baby’s genitals. While the study doesn’t prove phthalates in pregnant women lead to genital problems in babies, it suggests that the ubiquitous chemicals may impact fetal growth.</a:t>
            </a:r>
          </a:p>
          <a:p>
            <a:r>
              <a:rPr lang="en-US" sz="1200" u="sng" kern="1200" dirty="0" smtClean="0">
                <a:solidFill>
                  <a:schemeClr val="tx1"/>
                </a:solidFill>
                <a:effectLst/>
                <a:latin typeface="+mn-lt"/>
                <a:ea typeface="+mn-ea"/>
                <a:cs typeface="+mn-cs"/>
                <a:hlinkClick r:id="rId6"/>
              </a:rPr>
              <a:t>https://gizmodo.com/many-restaurant-meals-come-with-a-side-of-hormone-disru-1824159127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5D238-8737-49B0-9A46-73EE2984E6A8}" type="slidenum">
              <a:rPr lang="en-US" smtClean="0"/>
              <a:t>28</a:t>
            </a:fld>
            <a:endParaRPr lang="en-US" dirty="0"/>
          </a:p>
        </p:txBody>
      </p:sp>
    </p:spTree>
    <p:extLst>
      <p:ext uri="{BB962C8B-B14F-4D97-AF65-F5344CB8AC3E}">
        <p14:creationId xmlns:p14="http://schemas.microsoft.com/office/powerpoint/2010/main" val="500499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Https://www.epa.gov/assessing-and-managing-chemicals-under-tsca/risk-management-phthalates</a:t>
            </a:r>
            <a:endParaRPr lang="en-US" dirty="0" smtClean="0"/>
          </a:p>
          <a:p>
            <a:r>
              <a:rPr lang="en-US" dirty="0" smtClean="0">
                <a:hlinkClick r:id="rId4"/>
              </a:rPr>
              <a:t>https://www.cdc.gov/biomonitoring/Phthalates_FactSheet.html</a:t>
            </a:r>
            <a:endParaRPr lang="en-US" dirty="0" smtClean="0"/>
          </a:p>
          <a:p>
            <a:r>
              <a:rPr lang="en-US" dirty="0" smtClean="0">
                <a:hlinkClick r:id="rId5"/>
              </a:rPr>
              <a:t>https://www.hindawi.com/journals/tswj/2012/615068/</a:t>
            </a:r>
            <a:endParaRPr lang="en-US" dirty="0" smtClean="0"/>
          </a:p>
          <a:p>
            <a:r>
              <a:rPr lang="en-US" dirty="0" smtClean="0">
                <a:hlinkClick r:id="rId6"/>
              </a:rPr>
              <a:t>https://www.niehs.nih.gov/research/supported/assets/docs/j_q/phthalates_the_everywhere_chemical_handout_508.pdf</a:t>
            </a:r>
            <a:endParaRPr lang="en-US" dirty="0" smtClean="0"/>
          </a:p>
          <a:p>
            <a:r>
              <a:rPr lang="en-US" dirty="0" smtClean="0"/>
              <a:t>DEHP - </a:t>
            </a:r>
            <a:r>
              <a:rPr lang="en-US" dirty="0" smtClean="0">
                <a:hlinkClick r:id="rId7"/>
              </a:rPr>
              <a:t>https://www.atsdr.cdc.gov/toxfaqs/tf.asp?id=377&amp;tid=65</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29</a:t>
            </a:fld>
            <a:endParaRPr lang="en-US" dirty="0"/>
          </a:p>
        </p:txBody>
      </p:sp>
    </p:spTree>
    <p:extLst>
      <p:ext uri="{BB962C8B-B14F-4D97-AF65-F5344CB8AC3E}">
        <p14:creationId xmlns:p14="http://schemas.microsoft.com/office/powerpoint/2010/main" val="342037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https://www.sciencedaily.com/releases/2017/05/170501102258.htm</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Widespread vitamin D deficiency likely due to sunscreen use, increase of chronic diseases, review finds. Considered a hormone rather than a vitamin, vitamin D is produced when skin is exposed to sunlight. Vitamin D receptors are found in virtually every cell in the human body. As a result, it plays a wide role in the body's functions, including cell growth modulation, neuromuscular and immune function and inflammation reduction.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Symptoms for insufficient or deficient vitamin D include muscle weakness and bone fractures. People exhibiting these symptoms or who have chronic diseases known to decrease vitamin D, should have their levels checked and, if found to be low, discuss treatment options</a:t>
            </a:r>
            <a:r>
              <a:rPr lang="en-US" sz="1200" kern="1200" dirty="0" smtClean="0">
                <a:solidFill>
                  <a:srgbClr val="FF0000"/>
                </a:solidFill>
                <a:effectLst/>
                <a:latin typeface="+mn-lt"/>
                <a:ea typeface="+mn-ea"/>
                <a:cs typeface="+mn-cs"/>
              </a:rPr>
              <a:t>. Increasing and maintaining healthy vitamin D levels can be as easy as spending 5-30 minutes in midday sun twice per week. </a:t>
            </a:r>
            <a:r>
              <a:rPr lang="en-US" sz="1200" kern="1200" dirty="0" smtClean="0">
                <a:solidFill>
                  <a:schemeClr val="tx1"/>
                </a:solidFill>
                <a:effectLst/>
                <a:latin typeface="+mn-lt"/>
                <a:ea typeface="+mn-ea"/>
                <a:cs typeface="+mn-cs"/>
              </a:rPr>
              <a:t>The appropriate time depends on a person's geographic location and skin pigmentation -- lighter skin synthesizes more vitamin D than darker skin. It is important to forgo sunscreen during these sessions because SPF 15 or greater decreases vitamin D3 production by 99 percent.</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a:t>
            </a:fld>
            <a:endParaRPr lang="en-US" dirty="0"/>
          </a:p>
        </p:txBody>
      </p:sp>
    </p:spTree>
    <p:extLst>
      <p:ext uri="{BB962C8B-B14F-4D97-AF65-F5344CB8AC3E}">
        <p14:creationId xmlns:p14="http://schemas.microsoft.com/office/powerpoint/2010/main" val="664776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https://pfas-1.itrcweb.org/fact-sheets/</a:t>
            </a:r>
            <a:endParaRPr lang="en-US" dirty="0" smtClean="0"/>
          </a:p>
          <a:p>
            <a:endParaRPr lang="en-US" dirty="0" smtClean="0"/>
          </a:p>
          <a:p>
            <a:r>
              <a:rPr lang="en-US" dirty="0" smtClean="0">
                <a:hlinkClick r:id="rId4"/>
              </a:rPr>
              <a:t>https://www.propublica.org/article/how-the-epa-and-the-pentagon-downplayed-toxic-pfas-chemicals</a:t>
            </a:r>
            <a:endParaRPr lang="en-US" dirty="0" smtClean="0"/>
          </a:p>
          <a:p>
            <a:endParaRPr lang="en-US" dirty="0" smtClean="0"/>
          </a:p>
          <a:p>
            <a:r>
              <a:rPr lang="en-US" sz="1200" u="sng" kern="1200" dirty="0" smtClean="0">
                <a:solidFill>
                  <a:schemeClr val="tx1"/>
                </a:solidFill>
                <a:effectLst/>
                <a:latin typeface="+mn-lt"/>
                <a:ea typeface="+mn-ea"/>
                <a:cs typeface="+mn-cs"/>
                <a:hlinkClick r:id="rId5"/>
              </a:rPr>
              <a:t>EPA Releases Updated PFAS Analytical Method</a:t>
            </a:r>
            <a:r>
              <a:rPr lang="en-US" sz="1200" kern="1200" dirty="0" smtClean="0">
                <a:solidFill>
                  <a:schemeClr val="tx1"/>
                </a:solidFill>
                <a:effectLst/>
                <a:latin typeface="+mn-lt"/>
                <a:ea typeface="+mn-ea"/>
                <a:cs typeface="+mn-cs"/>
              </a:rPr>
              <a:t> (ASDWA, Nov. 21)</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EPA has updated its validated Method 537.1 to test for an additional four PFAS in drinking water, including the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chemical, </a:t>
            </a:r>
            <a:r>
              <a:rPr lang="en-US" sz="1200" kern="1200" dirty="0" err="1" smtClean="0">
                <a:solidFill>
                  <a:schemeClr val="tx1"/>
                </a:solidFill>
                <a:effectLst/>
                <a:latin typeface="+mn-lt"/>
                <a:ea typeface="+mn-ea"/>
                <a:cs typeface="+mn-cs"/>
              </a:rPr>
              <a:t>hexafluoropropylene</a:t>
            </a:r>
            <a:r>
              <a:rPr lang="en-US" sz="1200" kern="1200" dirty="0" smtClean="0">
                <a:solidFill>
                  <a:schemeClr val="tx1"/>
                </a:solidFill>
                <a:effectLst/>
                <a:latin typeface="+mn-lt"/>
                <a:ea typeface="+mn-ea"/>
                <a:cs typeface="+mn-cs"/>
              </a:rPr>
              <a:t> oxide dimer acid.</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6"/>
              </a:rPr>
              <a:t>Health goal for </a:t>
            </a:r>
            <a:r>
              <a:rPr lang="en-US" sz="1200" u="sng" kern="1200" dirty="0" err="1" smtClean="0">
                <a:solidFill>
                  <a:schemeClr val="tx1"/>
                </a:solidFill>
                <a:effectLst/>
                <a:latin typeface="+mn-lt"/>
                <a:ea typeface="+mn-ea"/>
                <a:cs typeface="+mn-cs"/>
                <a:hlinkClick r:id="rId6"/>
              </a:rPr>
              <a:t>GenX</a:t>
            </a:r>
            <a:r>
              <a:rPr lang="en-US" sz="1200" u="sng" kern="1200" dirty="0" smtClean="0">
                <a:solidFill>
                  <a:schemeClr val="tx1"/>
                </a:solidFill>
                <a:effectLst/>
                <a:latin typeface="+mn-lt"/>
                <a:ea typeface="+mn-ea"/>
                <a:cs typeface="+mn-cs"/>
                <a:hlinkClick r:id="rId6"/>
              </a:rPr>
              <a:t> in drinking water could be reduced; EPA accepting public comment on draft toxicity report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NCPolicyWatch</a:t>
            </a:r>
            <a:r>
              <a:rPr lang="en-US" sz="1200" kern="1200" dirty="0" smtClean="0">
                <a:solidFill>
                  <a:schemeClr val="tx1"/>
                </a:solidFill>
                <a:effectLst/>
                <a:latin typeface="+mn-lt"/>
                <a:ea typeface="+mn-ea"/>
                <a:cs typeface="+mn-cs"/>
              </a:rPr>
              <a:t>, Nov. 19)</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basis for the potential switch is the EPA’s draft report proposing a chronic reference dose for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that translates to a health goal of 110 parts per trillion in drinking water.</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7"/>
              </a:rPr>
              <a:t>EPA Publishes Draft PFAS Toxicity Assessments for PFBS and </a:t>
            </a:r>
            <a:r>
              <a:rPr lang="en-US" sz="1200" u="sng" kern="1200" dirty="0" err="1" smtClean="0">
                <a:solidFill>
                  <a:schemeClr val="tx1"/>
                </a:solidFill>
                <a:effectLst/>
                <a:latin typeface="+mn-lt"/>
                <a:ea typeface="+mn-ea"/>
                <a:cs typeface="+mn-cs"/>
                <a:hlinkClick r:id="rId7"/>
              </a:rPr>
              <a:t>GenX</a:t>
            </a:r>
            <a:r>
              <a:rPr lang="en-US" sz="1200" kern="1200" dirty="0" smtClean="0">
                <a:solidFill>
                  <a:schemeClr val="tx1"/>
                </a:solidFill>
                <a:effectLst/>
                <a:latin typeface="+mn-lt"/>
                <a:ea typeface="+mn-ea"/>
                <a:cs typeface="+mn-cs"/>
              </a:rPr>
              <a:t> (ASDWA, Nov. 16)</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 Wednesday, November 14, 2018, EPA published its Draft PFAS Toxicity Assessments for PFBS and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for public comment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30</a:t>
            </a:fld>
            <a:endParaRPr lang="en-US" dirty="0"/>
          </a:p>
        </p:txBody>
      </p:sp>
    </p:spTree>
    <p:extLst>
      <p:ext uri="{BB962C8B-B14F-4D97-AF65-F5344CB8AC3E}">
        <p14:creationId xmlns:p14="http://schemas.microsoft.com/office/powerpoint/2010/main" val="403413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https://pfas-1.itrcweb.org/fact-sheets/</a:t>
            </a:r>
            <a:endParaRPr lang="en-US" dirty="0" smtClean="0"/>
          </a:p>
          <a:p>
            <a:endParaRPr lang="en-US" dirty="0" smtClean="0"/>
          </a:p>
          <a:p>
            <a:r>
              <a:rPr lang="en-US" dirty="0" smtClean="0">
                <a:hlinkClick r:id="rId4"/>
              </a:rPr>
              <a:t>https://www.propublica.org/article/how-the-epa-and-the-pentagon-downplayed-toxic-pfas-chemicals</a:t>
            </a:r>
            <a:endParaRPr lang="en-US" dirty="0" smtClean="0"/>
          </a:p>
          <a:p>
            <a:endParaRPr lang="en-US" dirty="0" smtClean="0"/>
          </a:p>
          <a:p>
            <a:r>
              <a:rPr lang="en-US" sz="1200" u="sng" kern="1200" dirty="0" smtClean="0">
                <a:solidFill>
                  <a:schemeClr val="tx1"/>
                </a:solidFill>
                <a:effectLst/>
                <a:latin typeface="+mn-lt"/>
                <a:ea typeface="+mn-ea"/>
                <a:cs typeface="+mn-cs"/>
                <a:hlinkClick r:id="rId5"/>
              </a:rPr>
              <a:t>EPA Releases Updated PFAS Analytical Method</a:t>
            </a:r>
            <a:r>
              <a:rPr lang="en-US" sz="1200" kern="1200" dirty="0" smtClean="0">
                <a:solidFill>
                  <a:schemeClr val="tx1"/>
                </a:solidFill>
                <a:effectLst/>
                <a:latin typeface="+mn-lt"/>
                <a:ea typeface="+mn-ea"/>
                <a:cs typeface="+mn-cs"/>
              </a:rPr>
              <a:t> (ASDWA, Nov. 21)</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EPA has updated its validated Method 537.1 to test for an additional four PFAS in drinking water, including the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chemical, </a:t>
            </a:r>
            <a:r>
              <a:rPr lang="en-US" sz="1200" kern="1200" dirty="0" err="1" smtClean="0">
                <a:solidFill>
                  <a:schemeClr val="tx1"/>
                </a:solidFill>
                <a:effectLst/>
                <a:latin typeface="+mn-lt"/>
                <a:ea typeface="+mn-ea"/>
                <a:cs typeface="+mn-cs"/>
              </a:rPr>
              <a:t>hexafluoropropylene</a:t>
            </a:r>
            <a:r>
              <a:rPr lang="en-US" sz="1200" kern="1200" dirty="0" smtClean="0">
                <a:solidFill>
                  <a:schemeClr val="tx1"/>
                </a:solidFill>
                <a:effectLst/>
                <a:latin typeface="+mn-lt"/>
                <a:ea typeface="+mn-ea"/>
                <a:cs typeface="+mn-cs"/>
              </a:rPr>
              <a:t> oxide dimer acid.</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6"/>
              </a:rPr>
              <a:t>Health goal for </a:t>
            </a:r>
            <a:r>
              <a:rPr lang="en-US" sz="1200" u="sng" kern="1200" dirty="0" err="1" smtClean="0">
                <a:solidFill>
                  <a:schemeClr val="tx1"/>
                </a:solidFill>
                <a:effectLst/>
                <a:latin typeface="+mn-lt"/>
                <a:ea typeface="+mn-ea"/>
                <a:cs typeface="+mn-cs"/>
                <a:hlinkClick r:id="rId6"/>
              </a:rPr>
              <a:t>GenX</a:t>
            </a:r>
            <a:r>
              <a:rPr lang="en-US" sz="1200" u="sng" kern="1200" dirty="0" smtClean="0">
                <a:solidFill>
                  <a:schemeClr val="tx1"/>
                </a:solidFill>
                <a:effectLst/>
                <a:latin typeface="+mn-lt"/>
                <a:ea typeface="+mn-ea"/>
                <a:cs typeface="+mn-cs"/>
                <a:hlinkClick r:id="rId6"/>
              </a:rPr>
              <a:t> in drinking water could be reduced; EPA accepting public comment on draft toxicity report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NCPolicyWatch</a:t>
            </a:r>
            <a:r>
              <a:rPr lang="en-US" sz="1200" kern="1200" dirty="0" smtClean="0">
                <a:solidFill>
                  <a:schemeClr val="tx1"/>
                </a:solidFill>
                <a:effectLst/>
                <a:latin typeface="+mn-lt"/>
                <a:ea typeface="+mn-ea"/>
                <a:cs typeface="+mn-cs"/>
              </a:rPr>
              <a:t>, Nov. 19)</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basis for the potential switch is the EPA’s draft report proposing a chronic reference dose for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that translates to a health goal of 110 parts per trillion in drinking water.</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7"/>
              </a:rPr>
              <a:t>EPA Publishes Draft PFAS Toxicity Assessments for PFBS and </a:t>
            </a:r>
            <a:r>
              <a:rPr lang="en-US" sz="1200" u="sng" kern="1200" dirty="0" err="1" smtClean="0">
                <a:solidFill>
                  <a:schemeClr val="tx1"/>
                </a:solidFill>
                <a:effectLst/>
                <a:latin typeface="+mn-lt"/>
                <a:ea typeface="+mn-ea"/>
                <a:cs typeface="+mn-cs"/>
                <a:hlinkClick r:id="rId7"/>
              </a:rPr>
              <a:t>GenX</a:t>
            </a:r>
            <a:r>
              <a:rPr lang="en-US" sz="1200" kern="1200" dirty="0" smtClean="0">
                <a:solidFill>
                  <a:schemeClr val="tx1"/>
                </a:solidFill>
                <a:effectLst/>
                <a:latin typeface="+mn-lt"/>
                <a:ea typeface="+mn-ea"/>
                <a:cs typeface="+mn-cs"/>
              </a:rPr>
              <a:t> (ASDWA, Nov. 16)</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 Wednesday, November 14, 2018, EPA published its Draft PFAS Toxicity Assessments for PFBS and </a:t>
            </a:r>
            <a:r>
              <a:rPr lang="en-US" sz="1200" kern="1200" dirty="0" err="1" smtClean="0">
                <a:solidFill>
                  <a:schemeClr val="tx1"/>
                </a:solidFill>
                <a:effectLst/>
                <a:latin typeface="+mn-lt"/>
                <a:ea typeface="+mn-ea"/>
                <a:cs typeface="+mn-cs"/>
              </a:rPr>
              <a:t>GenX</a:t>
            </a:r>
            <a:r>
              <a:rPr lang="en-US" sz="1200" kern="1200" dirty="0" smtClean="0">
                <a:solidFill>
                  <a:schemeClr val="tx1"/>
                </a:solidFill>
                <a:effectLst/>
                <a:latin typeface="+mn-lt"/>
                <a:ea typeface="+mn-ea"/>
                <a:cs typeface="+mn-cs"/>
              </a:rPr>
              <a:t> for public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EPA Allowed Companies to Make 40 New PFAS Chemicals Despite Serious Risks - </a:t>
            </a:r>
            <a:r>
              <a:rPr lang="en-US" sz="1200" u="sng" kern="1200" dirty="0" smtClean="0">
                <a:solidFill>
                  <a:schemeClr val="tx1"/>
                </a:solidFill>
                <a:effectLst/>
                <a:latin typeface="+mn-lt"/>
                <a:ea typeface="+mn-ea"/>
                <a:cs typeface="+mn-cs"/>
                <a:hlinkClick r:id="rId8"/>
              </a:rPr>
              <a:t>https://theintercept.com/2019/09/19/epa-new-pfas-chemicals/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31</a:t>
            </a:fld>
            <a:endParaRPr lang="en-US" dirty="0"/>
          </a:p>
        </p:txBody>
      </p:sp>
    </p:spTree>
    <p:extLst>
      <p:ext uri="{BB962C8B-B14F-4D97-AF65-F5344CB8AC3E}">
        <p14:creationId xmlns:p14="http://schemas.microsoft.com/office/powerpoint/2010/main" val="1825668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https://www.atsdr.cdc.gov/pfas/pfas-exposure.html</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https://www.cbsnews.com/news/firefighters-battle-occupational-cancer/</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5"/>
              </a:rPr>
              <a:t>https://www.nbcboston.com/news/local/Chemical-in-Firefighter-Turnout-Gear-Eyed-As-Potential-Cancer-Agent-494194661.html</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u="sng" dirty="0">
                <a:hlinkClick r:id="rId6"/>
              </a:rPr>
              <a:t>https://ensia.com/features/agricultural-waste/</a:t>
            </a:r>
            <a:endParaRPr lang="en-US" dirty="0"/>
          </a:p>
          <a:p>
            <a:endParaRPr lang="en-US" dirty="0" smtClean="0"/>
          </a:p>
          <a:p>
            <a:r>
              <a:rPr lang="en-US" u="sng" dirty="0">
                <a:hlinkClick r:id="rId7"/>
              </a:rPr>
              <a:t>https://www.globalcitizen.org/en/content/mushroom-fungi-packaging-ikea-decompose-ecovative/?fbclid=IwAR2YzJhzKJ9VheD3cHGzD1rv1alzjtxB5sBgA4uhzmJ_dboNe1vqIeMarMA</a:t>
            </a:r>
            <a:endParaRPr lang="en-US" dirty="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32</a:t>
            </a:fld>
            <a:endParaRPr lang="en-US" dirty="0"/>
          </a:p>
        </p:txBody>
      </p:sp>
    </p:spTree>
    <p:extLst>
      <p:ext uri="{BB962C8B-B14F-4D97-AF65-F5344CB8AC3E}">
        <p14:creationId xmlns:p14="http://schemas.microsoft.com/office/powerpoint/2010/main" val="1326934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33</a:t>
            </a:fld>
            <a:endParaRPr lang="en-US"/>
          </a:p>
        </p:txBody>
      </p:sp>
    </p:spTree>
    <p:extLst>
      <p:ext uri="{BB962C8B-B14F-4D97-AF65-F5344CB8AC3E}">
        <p14:creationId xmlns:p14="http://schemas.microsoft.com/office/powerpoint/2010/main" val="2616611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https://www.atsdr.cdc.gov/pfas/pfas-exposure.html</a:t>
            </a:r>
            <a:endParaRPr lang="en-US" dirty="0" smtClean="0"/>
          </a:p>
          <a:p>
            <a:endParaRPr lang="en-US" dirty="0"/>
          </a:p>
          <a:p>
            <a:r>
              <a:rPr lang="en-US" u="sng" dirty="0">
                <a:hlinkClick r:id="rId4"/>
              </a:rPr>
              <a:t>https://www.mnn.com/food/healthy-eating/questions/whats-the-safest-cookware</a:t>
            </a:r>
            <a:endParaRPr lang="en-US" dirty="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35</a:t>
            </a:fld>
            <a:endParaRPr lang="en-US" dirty="0"/>
          </a:p>
        </p:txBody>
      </p:sp>
    </p:spTree>
    <p:extLst>
      <p:ext uri="{BB962C8B-B14F-4D97-AF65-F5344CB8AC3E}">
        <p14:creationId xmlns:p14="http://schemas.microsoft.com/office/powerpoint/2010/main" val="221444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https://theintercept.com/2018/10/06/dupont-pfas-chemicals-lawsuit/-</a:t>
            </a:r>
            <a:r>
              <a:rPr lang="en-US" sz="1200" u="sng" kern="1200" dirty="0" smtClean="0">
                <a:solidFill>
                  <a:schemeClr val="tx1"/>
                </a:solidFill>
                <a:effectLst/>
                <a:latin typeface="+mn-lt"/>
                <a:ea typeface="+mn-ea"/>
                <a:cs typeface="+mn-cs"/>
                <a:hlinkClick r:id="rId3"/>
              </a:rPr>
              <a:t>https://www.nbcboston.com/news/local/Chemical-in-Firefighter-Turnout-Gear-Eyed-As-Potential-Cancer-Agent-494194661.html</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https://www.militarytimes.com/news/your-military/2018/06/08/dod-explains-whats-being-done-about-water-contamination-on-bases/</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Interactive map showing PFAS contamination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  </a:t>
            </a:r>
          </a:p>
          <a:p>
            <a:r>
              <a:rPr lang="en-US" sz="1200" kern="1200" dirty="0" smtClean="0">
                <a:solidFill>
                  <a:schemeClr val="tx1"/>
                </a:solidFill>
                <a:effectLst/>
                <a:latin typeface="+mn-lt"/>
                <a:ea typeface="+mn-ea"/>
                <a:cs typeface="+mn-cs"/>
              </a:rPr>
              <a:t>https://www.ewg.org/interactive-maps/2019_pfas_contamination/map/?_</a:t>
            </a:r>
            <a:r>
              <a:rPr lang="en-US" sz="1200" kern="1200" dirty="0" err="1" smtClean="0">
                <a:solidFill>
                  <a:schemeClr val="tx1"/>
                </a:solidFill>
                <a:effectLst/>
                <a:latin typeface="+mn-lt"/>
                <a:ea typeface="+mn-ea"/>
                <a:cs typeface="+mn-cs"/>
              </a:rPr>
              <a:t>gl</a:t>
            </a:r>
            <a:r>
              <a:rPr lang="en-US" sz="1200" kern="1200" dirty="0" smtClean="0">
                <a:solidFill>
                  <a:schemeClr val="tx1"/>
                </a:solidFill>
                <a:effectLst/>
                <a:latin typeface="+mn-lt"/>
                <a:ea typeface="+mn-ea"/>
                <a:cs typeface="+mn-cs"/>
              </a:rPr>
              <a:t>=1*7348rl*_</a:t>
            </a:r>
            <a:r>
              <a:rPr lang="en-US" sz="1200" kern="1200" dirty="0" err="1" smtClean="0">
                <a:solidFill>
                  <a:schemeClr val="tx1"/>
                </a:solidFill>
                <a:effectLst/>
                <a:latin typeface="+mn-lt"/>
                <a:ea typeface="+mn-ea"/>
                <a:cs typeface="+mn-cs"/>
              </a:rPr>
              <a:t>gcl_aw</a:t>
            </a:r>
            <a:r>
              <a:rPr lang="en-US" sz="1200" kern="1200" dirty="0" smtClean="0">
                <a:solidFill>
                  <a:schemeClr val="tx1"/>
                </a:solidFill>
                <a:effectLst/>
                <a:latin typeface="+mn-lt"/>
                <a:ea typeface="+mn-ea"/>
                <a:cs typeface="+mn-cs"/>
              </a:rPr>
              <a:t>*R0NMLjE1Njk0MjEzNjcuRUFJYUlRb2JDaE1JaGNqT2o1VHM1QUlWRFhpR0NoMFJNZ2s4RUFBWUFTQUFFZ0lPRXZEX0J3RQ..&amp;_ga=2.87681944.1449900007.1569421367-532331371.1568742600&amp;_gac=1.45343760.1569421367.EAIaIQobChMIhcjOj5Ts5AIVDXiGCh0RMgk8EAAYASAAEgIOEvD_BwE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36</a:t>
            </a:fld>
            <a:endParaRPr lang="en-US" dirty="0"/>
          </a:p>
        </p:txBody>
      </p:sp>
    </p:spTree>
    <p:extLst>
      <p:ext uri="{BB962C8B-B14F-4D97-AF65-F5344CB8AC3E}">
        <p14:creationId xmlns:p14="http://schemas.microsoft.com/office/powerpoint/2010/main" val="3111274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http://www.dailymail.co.uk/sciencetech/article-4258126/High-levels-flame-retardants-indoor-cats.html</a:t>
            </a:r>
            <a:endParaRPr lang="en-US" dirty="0" smtClean="0"/>
          </a:p>
          <a:p>
            <a:r>
              <a:rPr lang="en-US" sz="1200" b="1" u="none" strike="noStrike" kern="1200" dirty="0" smtClean="0">
                <a:solidFill>
                  <a:schemeClr val="tx1"/>
                </a:solidFill>
                <a:effectLst/>
                <a:latin typeface="+mn-lt"/>
                <a:ea typeface="+mn-ea"/>
                <a:cs typeface="+mn-cs"/>
              </a:rPr>
              <a:t>Indoor cats have high levels of brominated flame retardants in their blood.  These chemicals are added to furniture and electronics to prevent them from igniting.  They become part of house hold dust and can have negative health effects These flame retardants have been associated with feline hyperthyroidism The researchers say that the results are interesting because small children have similar exposure levels to the chemicals as these cats</a:t>
            </a: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Read more: </a:t>
            </a:r>
            <a:r>
              <a:rPr lang="en-US" sz="1200" u="none" strike="noStrike" kern="1200" dirty="0" smtClean="0">
                <a:solidFill>
                  <a:schemeClr val="tx1"/>
                </a:solidFill>
                <a:effectLst/>
                <a:latin typeface="+mn-lt"/>
                <a:ea typeface="+mn-ea"/>
                <a:cs typeface="+mn-cs"/>
                <a:hlinkClick r:id="rId3"/>
              </a:rPr>
              <a:t>http://www.dailymail.co.uk/sciencetech/article-4258126/High-levels-flame-retardants-indoor-cats.html</a:t>
            </a:r>
            <a:endParaRPr lang="en-US" sz="1200" u="none" strike="noStrike" kern="1200" dirty="0" smtClean="0">
              <a:solidFill>
                <a:schemeClr val="tx1"/>
              </a:solidFill>
              <a:effectLst/>
              <a:latin typeface="+mn-lt"/>
              <a:ea typeface="+mn-ea"/>
              <a:cs typeface="+mn-cs"/>
            </a:endParaRPr>
          </a:p>
          <a:p>
            <a:r>
              <a:rPr lang="en-US" dirty="0" smtClean="0">
                <a:hlinkClick r:id="rId4"/>
              </a:rPr>
              <a:t>http://www.environmentalhealthnews.org/ehs/news/2016/dec/flame-retardants-and-car-seats-still-a-thing</a:t>
            </a:r>
            <a:endParaRPr lang="en-US" dirty="0" smtClean="0"/>
          </a:p>
          <a:p>
            <a:endParaRPr lang="en-US" dirty="0" smtClean="0"/>
          </a:p>
          <a:p>
            <a:r>
              <a:rPr lang="en-US" dirty="0" smtClean="0">
                <a:hlinkClick r:id="rId5"/>
              </a:rPr>
              <a:t>http://www.lcnewschronicle.com/news/4171016-commission-urges-action-toxic-flame-retardant-great-lakes-region</a:t>
            </a:r>
            <a:endParaRPr lang="en-US" dirty="0" smtClean="0"/>
          </a:p>
          <a:p>
            <a:endParaRPr lang="en-US" dirty="0" smtClean="0"/>
          </a:p>
          <a:p>
            <a:r>
              <a:rPr lang="en-US" dirty="0" smtClean="0">
                <a:hlinkClick r:id="rId6"/>
              </a:rPr>
              <a:t>https://community.nfpa.org/community/conference-expo/blog/2016/06/13/toxic-chemical-fire-retardants-discussed-at-nfpa-ce</a:t>
            </a:r>
            <a:endParaRPr lang="en-US" dirty="0" smtClean="0"/>
          </a:p>
          <a:p>
            <a:endParaRPr lang="en-US" dirty="0" smtClean="0"/>
          </a:p>
          <a:p>
            <a:r>
              <a:rPr lang="en-US" dirty="0" smtClean="0">
                <a:hlinkClick r:id="rId7"/>
              </a:rPr>
              <a:t>http://www.northcarolinahealthnews.org/2016/09/23/tutoring-the-textile-industry-on-risky-flame-retardants/</a:t>
            </a:r>
            <a:endParaRPr lang="en-US" dirty="0" smtClean="0"/>
          </a:p>
          <a:p>
            <a:r>
              <a:rPr lang="en-US" dirty="0" smtClean="0">
                <a:hlinkClick r:id="rId8"/>
              </a:rPr>
              <a:t>http://www.environmentalhealthnews.org</a:t>
            </a:r>
            <a:r>
              <a:rPr lang="en-US" dirty="0" smtClean="0"/>
              <a:t>      and search for topic of interest.</a:t>
            </a:r>
          </a:p>
          <a:p>
            <a:r>
              <a:rPr lang="en-US" u="sng" dirty="0">
                <a:hlinkClick r:id="rId9"/>
              </a:rPr>
              <a:t>http://news.xinhuanet.com/english/2017-03/10/c_136117072.htm</a:t>
            </a:r>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37</a:t>
            </a:fld>
            <a:endParaRPr lang="en-US" dirty="0"/>
          </a:p>
        </p:txBody>
      </p:sp>
    </p:spTree>
    <p:extLst>
      <p:ext uri="{BB962C8B-B14F-4D97-AF65-F5344CB8AC3E}">
        <p14:creationId xmlns:p14="http://schemas.microsoft.com/office/powerpoint/2010/main" val="437217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https://toxtown.nlm.nih.gov/chemicals-and-contaminants/polybrominated-diphenyl-ethers-pbdes</a:t>
            </a:r>
            <a:endParaRPr lang="en-US" dirty="0" smtClean="0"/>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38</a:t>
            </a:fld>
            <a:endParaRPr lang="en-US"/>
          </a:p>
        </p:txBody>
      </p:sp>
    </p:spTree>
    <p:extLst>
      <p:ext uri="{BB962C8B-B14F-4D97-AF65-F5344CB8AC3E}">
        <p14:creationId xmlns:p14="http://schemas.microsoft.com/office/powerpoint/2010/main" val="2842533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https://www.sciencenews.org/article/suds-turn-silver-nanoparticles-clothes-duds</a:t>
            </a:r>
          </a:p>
          <a:p>
            <a:pPr defTabSz="931774">
              <a:defRPr/>
            </a:pPr>
            <a:r>
              <a:rPr lang="en-US" dirty="0" smtClean="0"/>
              <a:t>Athletic clothing and hospital gown containing silver for antibacterial purposes lose coating with bleach detergents</a:t>
            </a:r>
          </a:p>
          <a:p>
            <a:pPr defTabSz="931774">
              <a:defRPr/>
            </a:pPr>
            <a:endParaRPr lang="en-US" dirty="0" smtClean="0"/>
          </a:p>
          <a:p>
            <a:pPr defTabSz="931774">
              <a:defRPr/>
            </a:pPr>
            <a:r>
              <a:rPr lang="en-US" dirty="0" smtClean="0">
                <a:hlinkClick r:id="rId3"/>
              </a:rPr>
              <a:t>http://www.mayoclinic.org/healthy-lifestyle/consumer-health/expert-answers/colloidal-silver/faq-20058061</a:t>
            </a:r>
            <a:endParaRPr lang="en-US" dirty="0" smtClean="0"/>
          </a:p>
          <a:p>
            <a:pPr defTabSz="931774">
              <a:defRPr/>
            </a:pPr>
            <a:endParaRPr lang="en-US" dirty="0" smtClean="0"/>
          </a:p>
          <a:p>
            <a:pPr defTabSz="931774">
              <a:defRPr/>
            </a:pPr>
            <a:r>
              <a:rPr lang="en-US" dirty="0" smtClean="0">
                <a:hlinkClick r:id="rId4"/>
              </a:rPr>
              <a:t>https://www.purestcolloids.com/blue-man.php</a:t>
            </a:r>
            <a:endParaRPr lang="en-US" dirty="0" smtClean="0"/>
          </a:p>
          <a:p>
            <a:pPr defTabSz="931774">
              <a:defRPr/>
            </a:pPr>
            <a:r>
              <a:rPr lang="en-US" dirty="0" smtClean="0"/>
              <a:t> – claims colloidal</a:t>
            </a:r>
            <a:r>
              <a:rPr lang="en-US" baseline="0" dirty="0" smtClean="0"/>
              <a:t> silver not at fault</a:t>
            </a:r>
            <a:endParaRPr lang="en-US" dirty="0" smtClean="0"/>
          </a:p>
          <a:p>
            <a:pPr defTabSz="931774">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ADA7-0144-4199-8E1D-6A9BD69551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643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http://abcnews.go.com/Health/internet-sensation-papa-smurf-dies-blue-people-live/story?id=20368758</a:t>
            </a:r>
            <a:endParaRPr lang="en-US" dirty="0" smtClean="0"/>
          </a:p>
          <a:p>
            <a:endParaRPr lang="en-US" dirty="0" smtClean="0"/>
          </a:p>
          <a:p>
            <a:r>
              <a:rPr lang="en-US" dirty="0" smtClean="0">
                <a:hlinkClick r:id="rId4"/>
              </a:rPr>
              <a:t>http://www.webmd.com/vitamins-supplements/ingredientmono-779-colloidal%20silver.aspx?activeingredientid=779&amp;activeingredientname=colloidal%20silver</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ADA7-0144-4199-8E1D-6A9BD69551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4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PHARMACEUTICALS AND PERSONAL CARE PRODUCTS (PPCP'S) AS ENVIRONMENTAL POLLUTANTS: POLLUTION FROM PERSONAL ACTIONS</a:t>
            </a:r>
            <a:endParaRPr lang="en-US" dirty="0" smtClean="0"/>
          </a:p>
          <a:p>
            <a:r>
              <a:rPr lang="en-US" dirty="0" smtClean="0"/>
              <a:t>https://cfpub.epa.gov/si/si_public_record_report.cfm?direntryid=66501</a:t>
            </a:r>
          </a:p>
          <a:p>
            <a:r>
              <a:rPr lang="en-US" dirty="0" smtClean="0"/>
              <a:t>https://www.epa.gov/wqc/contaminants-emerging-concern-including-pharmaceuticals-and-personal-care-products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https://www.epa.gov/wqc/contaminants-emerging-concern-including-pharmaceuticals-and-personal-care-products</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4</a:t>
            </a:fld>
            <a:endParaRPr lang="en-US" dirty="0"/>
          </a:p>
        </p:txBody>
      </p:sp>
    </p:spTree>
    <p:extLst>
      <p:ext uri="{BB962C8B-B14F-4D97-AF65-F5344CB8AC3E}">
        <p14:creationId xmlns:p14="http://schemas.microsoft.com/office/powerpoint/2010/main" val="412146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https://www.sciencenews.org/article/suds-turn-silver-nanoparticles-clothes-duds</a:t>
            </a:r>
          </a:p>
          <a:p>
            <a:pPr defTabSz="931774">
              <a:defRPr/>
            </a:pPr>
            <a:r>
              <a:rPr lang="en-US" dirty="0" smtClean="0"/>
              <a:t>Athletic clothing and hospital gown containing silver for antibacterial purposes lose coating with bleach detergents</a:t>
            </a:r>
          </a:p>
          <a:p>
            <a:pPr defTabSz="931774">
              <a:defRPr/>
            </a:pPr>
            <a:endParaRPr lang="en-US" dirty="0" smtClean="0"/>
          </a:p>
          <a:p>
            <a:pPr defTabSz="931774">
              <a:defRPr/>
            </a:pPr>
            <a:r>
              <a:rPr lang="en-US" dirty="0" smtClean="0">
                <a:hlinkClick r:id="rId3"/>
              </a:rPr>
              <a:t>http://www.mayoclinic.org/healthy-lifestyle/consumer-health/expert-answers/colloidal-silver/faq-20058061</a:t>
            </a:r>
            <a:endParaRPr lang="en-US" dirty="0" smtClean="0"/>
          </a:p>
          <a:p>
            <a:pPr defTabSz="931774">
              <a:defRPr/>
            </a:pPr>
            <a:endParaRPr lang="en-US" dirty="0" smtClean="0"/>
          </a:p>
          <a:p>
            <a:pPr defTabSz="931774">
              <a:defRPr/>
            </a:pPr>
            <a:r>
              <a:rPr lang="en-US" dirty="0" smtClean="0">
                <a:hlinkClick r:id="rId4"/>
              </a:rPr>
              <a:t>https://www.purestcolloids.com/blue-man.php</a:t>
            </a:r>
            <a:endParaRPr lang="en-US" dirty="0" smtClean="0"/>
          </a:p>
          <a:p>
            <a:pPr defTabSz="931774">
              <a:defRPr/>
            </a:pPr>
            <a:r>
              <a:rPr lang="en-US" dirty="0" smtClean="0"/>
              <a:t> – claims colloidal</a:t>
            </a:r>
            <a:r>
              <a:rPr lang="en-US" baseline="0" dirty="0" smtClean="0"/>
              <a:t> silver not at fault</a:t>
            </a:r>
            <a:endParaRPr lang="en-US" dirty="0" smtClean="0"/>
          </a:p>
          <a:p>
            <a:pPr defTabSz="931774">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D41ADA7-0144-4199-8E1D-6A9BD695515D}" type="slidenum">
              <a:rPr lang="en-US" smtClean="0"/>
              <a:pPr/>
              <a:t>41</a:t>
            </a:fld>
            <a:endParaRPr lang="en-US" dirty="0"/>
          </a:p>
        </p:txBody>
      </p:sp>
    </p:spTree>
    <p:extLst>
      <p:ext uri="{BB962C8B-B14F-4D97-AF65-F5344CB8AC3E}">
        <p14:creationId xmlns:p14="http://schemas.microsoft.com/office/powerpoint/2010/main" val="512416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http://www.telegraph.co.uk/science/2017/01/24/seafood-eaters-ingest-11000-tiny-pieces-plastic-every-year-study/</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https://skyoceanrescue.com/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hlinkClick r:id="rId4"/>
              </a:rPr>
              <a:t>http://storyofstuff.org/plastic-microbeads-ban-the-bead/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u="sng" dirty="0">
                <a:hlinkClick r:id="rId5"/>
              </a:rPr>
              <a:t>https://www.mnn.com/food/healthy-eating/blogs/how-much-plastic-do-you-consume-every-day?utm_source=Weekly+Newsletter&amp;utm_campaign=e4d06372d1-RSS_EMAIL_CAMPAIGN_MON0610_2019&amp;utm_medium=email&amp;utm_term=0_fcbff2e256-e4d06372d1-42469305</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defRPr/>
            </a:pPr>
            <a:r>
              <a:rPr lang="en-US" u="sng" dirty="0">
                <a:hlinkClick r:id="rId6"/>
              </a:rPr>
              <a:t>https://www.cbc.ca/radio/quirks/april-7-2018-microplastics-contaminate-land-a-four-eyed-lizard-dark-matter-goes-missing-1.4607807/scientists-worry-microplastics-found-on-farmers-fields-could-end-up-in-our-food-1.4607830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42</a:t>
            </a:fld>
            <a:endParaRPr lang="en-US" dirty="0"/>
          </a:p>
        </p:txBody>
      </p:sp>
    </p:spTree>
    <p:extLst>
      <p:ext uri="{BB962C8B-B14F-4D97-AF65-F5344CB8AC3E}">
        <p14:creationId xmlns:p14="http://schemas.microsoft.com/office/powerpoint/2010/main" val="2329206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http://www.telegraph.co.uk/science/2017/01/24/seafood-eaters-ingest-11000-tiny-pieces-plastic-every-year-study/</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https://skyoceanrescue.com/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http://storyofstuff.org/plastic-microbeads-ban-the-bead/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hlinkClick r:id="rId4"/>
              </a:rPr>
              <a:t>http://rozaliaproject.org/stop-microfiber-pollution/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defRPr/>
            </a:pPr>
            <a:r>
              <a:rPr lang="en-US" u="sng" dirty="0">
                <a:hlinkClick r:id="rId5"/>
              </a:rPr>
              <a:t>http://time.com/5581326/plastic-particles-in-bottled-water/?fbclid=IwAR0wuzcrVOMKUlBukTpL_62PXT_DbrU2B-fUc64oNyYNUb9rq6ZRu27di40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43</a:t>
            </a:fld>
            <a:endParaRPr lang="en-US" dirty="0"/>
          </a:p>
        </p:txBody>
      </p:sp>
    </p:spTree>
    <p:extLst>
      <p:ext uri="{BB962C8B-B14F-4D97-AF65-F5344CB8AC3E}">
        <p14:creationId xmlns:p14="http://schemas.microsoft.com/office/powerpoint/2010/main" val="828623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http://www.telegraph.co.uk/science/2017/01/24/seafood-eaters-ingest-11000-tiny-pieces-plastic-every-year-study/</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https://skyoceanrescue.com/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http://storyofstuff.org/plastic-microbeads-ban-the-bead/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hlinkClick r:id="rId4"/>
              </a:rPr>
              <a:t>http://rozaliaproject.org/stop-microfiber-pollution/</a:t>
            </a:r>
            <a:endParaRPr lang="en-US" sz="1200" b="1"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44</a:t>
            </a:fld>
            <a:endParaRPr lang="en-US" dirty="0"/>
          </a:p>
        </p:txBody>
      </p:sp>
    </p:spTree>
    <p:extLst>
      <p:ext uri="{BB962C8B-B14F-4D97-AF65-F5344CB8AC3E}">
        <p14:creationId xmlns:p14="http://schemas.microsoft.com/office/powerpoint/2010/main" val="390510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hangingPunct="0">
              <a:spcBef>
                <a:spcPts val="0"/>
              </a:spcBef>
            </a:pPr>
            <a:r>
              <a:rPr lang="en-US" sz="1200" dirty="0" smtClean="0">
                <a:solidFill>
                  <a:srgbClr val="0000CC"/>
                </a:solidFill>
              </a:rPr>
              <a:t>Annie Leonard video series:  </a:t>
            </a:r>
            <a:r>
              <a:rPr lang="en-US" sz="1200" dirty="0" smtClean="0">
                <a:solidFill>
                  <a:srgbClr val="0000CC"/>
                </a:solidFill>
                <a:hlinkClick r:id="rId3"/>
              </a:rPr>
              <a:t>http://www.storyofstuff.com/</a:t>
            </a:r>
            <a:endParaRPr lang="en-US" sz="1200" dirty="0" smtClean="0">
              <a:solidFill>
                <a:srgbClr val="0000CC"/>
              </a:solidFill>
            </a:endParaRPr>
          </a:p>
          <a:p>
            <a:pPr eaLnBrk="0" hangingPunct="0">
              <a:spcBef>
                <a:spcPts val="0"/>
              </a:spcBef>
              <a:buNone/>
            </a:pPr>
            <a:r>
              <a:rPr lang="en-US" sz="1200" dirty="0" smtClean="0">
                <a:solidFill>
                  <a:srgbClr val="0000CC"/>
                </a:solidFill>
              </a:rPr>
              <a:t>	The Story of Electronics, The Story of Stuff, The Story of Cap &amp; Trade, The Story of Bottled Water, etc.</a:t>
            </a:r>
          </a:p>
          <a:p>
            <a:pPr eaLnBrk="1" hangingPunct="1">
              <a:lnSpc>
                <a:spcPct val="80000"/>
              </a:lnSpc>
              <a:buFontTx/>
              <a:buBlip>
                <a:blip r:embed="rId4"/>
              </a:buBlip>
            </a:pPr>
            <a:r>
              <a:rPr lang="en-US" sz="1200" dirty="0" smtClean="0">
                <a:solidFill>
                  <a:srgbClr val="0000CC"/>
                </a:solidFill>
              </a:rPr>
              <a:t>Site to check for news articles on the subject worldwide</a:t>
            </a:r>
          </a:p>
          <a:p>
            <a:pPr eaLnBrk="1" hangingPunct="1">
              <a:lnSpc>
                <a:spcPct val="80000"/>
              </a:lnSpc>
              <a:buFontTx/>
              <a:buNone/>
            </a:pPr>
            <a:r>
              <a:rPr lang="en-US" sz="1200" dirty="0" smtClean="0">
                <a:solidFill>
                  <a:srgbClr val="0000CC"/>
                </a:solidFill>
              </a:rPr>
              <a:t>	</a:t>
            </a:r>
            <a:r>
              <a:rPr lang="en-US" sz="1200" dirty="0" smtClean="0">
                <a:solidFill>
                  <a:srgbClr val="0000CC"/>
                </a:solidFill>
                <a:hlinkClick r:id="rId5"/>
              </a:rPr>
              <a:t>http://www.environmentalhealthnews.org/</a:t>
            </a:r>
            <a:endParaRPr lang="en-US" sz="1200" dirty="0" smtClean="0">
              <a:solidFill>
                <a:srgbClr val="0000CC"/>
              </a:solidFill>
            </a:endParaRPr>
          </a:p>
          <a:p>
            <a:pPr eaLnBrk="1" hangingPunct="1">
              <a:lnSpc>
                <a:spcPct val="80000"/>
              </a:lnSpc>
              <a:buFontTx/>
              <a:buBlip>
                <a:blip r:embed="rId4"/>
              </a:buBlip>
            </a:pPr>
            <a:r>
              <a:rPr lang="en-US" sz="1200" dirty="0" smtClean="0">
                <a:solidFill>
                  <a:srgbClr val="0000CC"/>
                </a:solidFill>
              </a:rPr>
              <a:t>The Association of State Drinking Water Administrators (ASDWA)    </a:t>
            </a:r>
            <a:r>
              <a:rPr lang="en-US" sz="1200" dirty="0" smtClean="0">
                <a:solidFill>
                  <a:srgbClr val="0000CC"/>
                </a:solidFill>
                <a:hlinkClick r:id="rId6"/>
              </a:rPr>
              <a:t>www.asdwa.org</a:t>
            </a:r>
            <a:endParaRPr lang="en-US" sz="1200" dirty="0" smtClean="0">
              <a:solidFill>
                <a:srgbClr val="0000CC"/>
              </a:solidFill>
            </a:endParaRPr>
          </a:p>
          <a:p>
            <a:pPr eaLnBrk="1" hangingPunct="1">
              <a:lnSpc>
                <a:spcPct val="80000"/>
              </a:lnSpc>
              <a:buFontTx/>
              <a:buBlip>
                <a:blip r:embed="rId4"/>
              </a:buBlip>
            </a:pPr>
            <a:r>
              <a:rPr lang="en-US" sz="1200" dirty="0" smtClean="0">
                <a:solidFill>
                  <a:srgbClr val="0000CC"/>
                </a:solidFill>
              </a:rPr>
              <a:t>Pharmacy waste list server</a:t>
            </a:r>
          </a:p>
          <a:p>
            <a:pPr eaLnBrk="1" hangingPunct="1">
              <a:lnSpc>
                <a:spcPct val="80000"/>
              </a:lnSpc>
              <a:buFontTx/>
              <a:buNone/>
            </a:pPr>
            <a:r>
              <a:rPr lang="en-US" sz="1200" dirty="0" smtClean="0">
                <a:solidFill>
                  <a:srgbClr val="0000CC"/>
                </a:solidFill>
              </a:rPr>
              <a:t>	</a:t>
            </a:r>
            <a:r>
              <a:rPr lang="en-US" sz="1200" dirty="0" smtClean="0">
                <a:solidFill>
                  <a:srgbClr val="0000CC"/>
                </a:solidFill>
                <a:hlinkClick r:id="rId7"/>
              </a:rPr>
              <a:t>http://lists.dep.state.fl.us/cgi-bin/mailman/listinfo/pharmwaste</a:t>
            </a:r>
            <a:r>
              <a:rPr lang="en-US" sz="1200" dirty="0" smtClean="0">
                <a:solidFill>
                  <a:srgbClr val="0000CC"/>
                </a:solidFill>
              </a:rPr>
              <a:t>   </a:t>
            </a:r>
          </a:p>
          <a:p>
            <a:pPr eaLnBrk="1" hangingPunct="1">
              <a:lnSpc>
                <a:spcPct val="80000"/>
              </a:lnSpc>
              <a:buFontTx/>
              <a:buBlip>
                <a:blip r:embed="rId4"/>
              </a:buBlip>
            </a:pPr>
            <a:r>
              <a:rPr lang="en-US" sz="1200" dirty="0" smtClean="0">
                <a:solidFill>
                  <a:srgbClr val="0000CC"/>
                </a:solidFill>
              </a:rPr>
              <a:t>USGS Emerging Contaminant Project site</a:t>
            </a:r>
          </a:p>
          <a:p>
            <a:pPr eaLnBrk="1" hangingPunct="1">
              <a:lnSpc>
                <a:spcPct val="80000"/>
              </a:lnSpc>
              <a:buFontTx/>
              <a:buNone/>
            </a:pPr>
            <a:r>
              <a:rPr lang="en-US" sz="1200" dirty="0" smtClean="0">
                <a:solidFill>
                  <a:srgbClr val="0000CC"/>
                </a:solidFill>
              </a:rPr>
              <a:t>	</a:t>
            </a:r>
            <a:r>
              <a:rPr lang="en-US" sz="1200" u="sng" dirty="0" smtClean="0">
                <a:solidFill>
                  <a:srgbClr val="0000CC"/>
                </a:solidFill>
              </a:rPr>
              <a:t>http://toxics.usgs.gov/regional/emc/</a:t>
            </a:r>
          </a:p>
          <a:p>
            <a:pPr eaLnBrk="1" hangingPunct="1">
              <a:lnSpc>
                <a:spcPct val="80000"/>
              </a:lnSpc>
              <a:buFontTx/>
              <a:buBlip>
                <a:blip r:embed="rId4"/>
              </a:buBlip>
            </a:pPr>
            <a:r>
              <a:rPr lang="en-US" sz="1200" u="sng" dirty="0" smtClean="0">
                <a:solidFill>
                  <a:srgbClr val="0000CC"/>
                </a:solidFill>
              </a:rPr>
              <a:t>http://toxics.usgs.gov/regional/emc/index.html</a:t>
            </a:r>
            <a:r>
              <a:rPr lang="en-US" sz="1200" dirty="0" smtClean="0">
                <a:solidFill>
                  <a:srgbClr val="0000CC"/>
                </a:solidFill>
              </a:rPr>
              <a:t>    USGS Emerging Contaminants</a:t>
            </a:r>
          </a:p>
          <a:p>
            <a:pPr eaLnBrk="1" hangingPunct="1">
              <a:lnSpc>
                <a:spcPct val="80000"/>
              </a:lnSpc>
              <a:buFontTx/>
              <a:buBlip>
                <a:blip r:embed="rId4"/>
              </a:buBlip>
            </a:pPr>
            <a:r>
              <a:rPr lang="en-US" sz="1200" dirty="0" smtClean="0">
                <a:solidFill>
                  <a:srgbClr val="0000CC"/>
                </a:solidFill>
              </a:rPr>
              <a:t>Health Care without Harm - </a:t>
            </a:r>
            <a:r>
              <a:rPr lang="en-US" sz="1200" dirty="0" smtClean="0">
                <a:solidFill>
                  <a:srgbClr val="0000CC"/>
                </a:solidFill>
                <a:hlinkClick r:id="rId8"/>
              </a:rPr>
              <a:t>http://www.noharm.org</a:t>
            </a:r>
            <a:endParaRPr lang="en-US" sz="1200" dirty="0" smtClean="0">
              <a:solidFill>
                <a:srgbClr val="0000CC"/>
              </a:solidFill>
            </a:endParaRPr>
          </a:p>
          <a:p>
            <a:pPr>
              <a:lnSpc>
                <a:spcPct val="80000"/>
              </a:lnSpc>
              <a:buBlip>
                <a:blip r:embed="rId4"/>
              </a:buBlip>
            </a:pPr>
            <a:r>
              <a:rPr lang="en-US" sz="1200" dirty="0" smtClean="0">
                <a:solidFill>
                  <a:srgbClr val="0000CC"/>
                </a:solidFill>
              </a:rPr>
              <a:t>The Poseiden Report – Study on effectiveness of wastewater technologies on PPCPs in WW and DW – May 06</a:t>
            </a:r>
          </a:p>
          <a:p>
            <a:pPr>
              <a:lnSpc>
                <a:spcPct val="80000"/>
              </a:lnSpc>
              <a:buNone/>
            </a:pPr>
            <a:r>
              <a:rPr lang="en-US" sz="1200" dirty="0" smtClean="0">
                <a:solidFill>
                  <a:srgbClr val="0000CC"/>
                </a:solidFill>
              </a:rPr>
              <a:t>	</a:t>
            </a:r>
            <a:r>
              <a:rPr lang="en-US" sz="1200" u="sng" dirty="0" smtClean="0">
                <a:solidFill>
                  <a:srgbClr val="0000CC"/>
                </a:solidFill>
              </a:rPr>
              <a:t>http://poseidon.bafg.de/servlet/is/2884/</a:t>
            </a:r>
          </a:p>
          <a:p>
            <a:pPr>
              <a:lnSpc>
                <a:spcPct val="80000"/>
              </a:lnSpc>
              <a:buBlip>
                <a:blip r:embed="rId4"/>
              </a:buBlip>
            </a:pPr>
            <a:r>
              <a:rPr lang="en-US" sz="1200" dirty="0" smtClean="0">
                <a:solidFill>
                  <a:srgbClr val="0000CC"/>
                </a:solidFill>
              </a:rPr>
              <a:t>WHO Working Group on Pharmaceuticals in Drinking Water  </a:t>
            </a:r>
            <a:r>
              <a:rPr lang="en-US" sz="1200" dirty="0" smtClean="0">
                <a:solidFill>
                  <a:srgbClr val="0000CC"/>
                </a:solidFill>
                <a:hlinkClick r:id="rId9"/>
              </a:rPr>
              <a:t>http://water.epa.gov/scitech/swguidance/ppcp/who.cfm</a:t>
            </a:r>
            <a:endParaRPr lang="en-US" sz="1200" dirty="0" smtClean="0">
              <a:solidFill>
                <a:srgbClr val="0000CC"/>
              </a:solidFill>
            </a:endParaRPr>
          </a:p>
          <a:p>
            <a:pPr eaLnBrk="0" hangingPunct="0">
              <a:spcBef>
                <a:spcPts val="0"/>
              </a:spcBef>
              <a:buNone/>
            </a:pPr>
            <a:endParaRPr lang="en-US" sz="1200" dirty="0" smtClean="0"/>
          </a:p>
        </p:txBody>
      </p:sp>
      <p:sp>
        <p:nvSpPr>
          <p:cNvPr id="4" name="Slide Number Placeholder 3"/>
          <p:cNvSpPr>
            <a:spLocks noGrp="1"/>
          </p:cNvSpPr>
          <p:nvPr>
            <p:ph type="sldNum" sz="quarter" idx="10"/>
          </p:nvPr>
        </p:nvSpPr>
        <p:spPr/>
        <p:txBody>
          <a:bodyPr/>
          <a:lstStyle/>
          <a:p>
            <a:fld id="{0D41ADA7-0144-4199-8E1D-6A9BD695515D}" type="slidenum">
              <a:rPr lang="en-US" smtClean="0"/>
              <a:pPr/>
              <a:t>45</a:t>
            </a:fld>
            <a:endParaRPr lang="en-US" dirty="0"/>
          </a:p>
        </p:txBody>
      </p:sp>
    </p:spTree>
    <p:extLst>
      <p:ext uri="{BB962C8B-B14F-4D97-AF65-F5344CB8AC3E}">
        <p14:creationId xmlns:p14="http://schemas.microsoft.com/office/powerpoint/2010/main" val="413083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recently</a:t>
            </a:r>
            <a:r>
              <a:rPr lang="en-US" baseline="0" dirty="0" smtClean="0"/>
              <a:t> listed glyphosate as a known carcinogen</a:t>
            </a:r>
          </a:p>
          <a:p>
            <a:r>
              <a:rPr lang="en-US" sz="1200" b="1" i="0" kern="1200" dirty="0" smtClean="0">
                <a:solidFill>
                  <a:schemeClr val="tx1"/>
                </a:solidFill>
                <a:effectLst/>
                <a:latin typeface="+mn-lt"/>
                <a:ea typeface="+mn-ea"/>
                <a:cs typeface="+mn-cs"/>
              </a:rPr>
              <a:t>Roundup:</a:t>
            </a:r>
            <a:r>
              <a:rPr lang="en-US" sz="1200" b="0" i="0" kern="1200" dirty="0" smtClean="0">
                <a:solidFill>
                  <a:schemeClr val="tx1"/>
                </a:solidFill>
                <a:effectLst/>
                <a:latin typeface="+mn-lt"/>
                <a:ea typeface="+mn-ea"/>
                <a:cs typeface="+mn-cs"/>
              </a:rPr>
              <a:t> The herbicide active ingredient in Roundup is glyphosate, which if sprayed on the lawn will kill not only the weeds but the lawn. This is a nonselective herbicide that controls any green plant on which it is applied.</a:t>
            </a:r>
          </a:p>
          <a:p>
            <a:pPr fontAlgn="base"/>
            <a:r>
              <a:rPr lang="en-US" sz="1200" b="1" i="0" kern="1200" dirty="0" smtClean="0">
                <a:solidFill>
                  <a:schemeClr val="tx1"/>
                </a:solidFill>
                <a:effectLst/>
                <a:latin typeface="+mn-lt"/>
                <a:ea typeface="+mn-ea"/>
                <a:cs typeface="+mn-cs"/>
              </a:rPr>
              <a:t>Roundup For Lawns:</a:t>
            </a:r>
            <a:r>
              <a:rPr lang="en-US" sz="1200" b="0" i="0" kern="1200" dirty="0" smtClean="0">
                <a:solidFill>
                  <a:schemeClr val="tx1"/>
                </a:solidFill>
                <a:effectLst/>
                <a:latin typeface="+mn-lt"/>
                <a:ea typeface="+mn-ea"/>
                <a:cs typeface="+mn-cs"/>
              </a:rPr>
              <a:t> The new Roundup For Lawns does </a:t>
            </a:r>
            <a:r>
              <a:rPr lang="en-US" sz="1200" b="1" i="0" kern="1200" dirty="0" smtClean="0">
                <a:solidFill>
                  <a:schemeClr val="tx1"/>
                </a:solidFill>
                <a:effectLst/>
                <a:latin typeface="+mn-lt"/>
                <a:ea typeface="+mn-ea"/>
                <a:cs typeface="+mn-cs"/>
              </a:rPr>
              <a:t>not</a:t>
            </a:r>
            <a:r>
              <a:rPr lang="en-US" sz="1200" b="0" i="0" kern="1200" dirty="0" smtClean="0">
                <a:solidFill>
                  <a:schemeClr val="tx1"/>
                </a:solidFill>
                <a:effectLst/>
                <a:latin typeface="+mn-lt"/>
                <a:ea typeface="+mn-ea"/>
                <a:cs typeface="+mn-cs"/>
              </a:rPr>
              <a:t> contain glyphosate. The herbicide active ingredients in Roundup For Lawns are MCPA, </a:t>
            </a:r>
            <a:r>
              <a:rPr lang="en-US" sz="1200" b="0" i="0" kern="1200" dirty="0" err="1" smtClean="0">
                <a:solidFill>
                  <a:schemeClr val="tx1"/>
                </a:solidFill>
                <a:effectLst/>
                <a:latin typeface="+mn-lt"/>
                <a:ea typeface="+mn-ea"/>
                <a:cs typeface="+mn-cs"/>
              </a:rPr>
              <a:t>quinclorac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dicamba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sulfentrazone</a:t>
            </a:r>
            <a:r>
              <a:rPr lang="en-US" sz="1200" b="0" i="0" kern="1200" dirty="0" smtClean="0">
                <a:solidFill>
                  <a:schemeClr val="tx1"/>
                </a:solidFill>
                <a:effectLst/>
                <a:latin typeface="+mn-lt"/>
                <a:ea typeface="+mn-ea"/>
                <a:cs typeface="+mn-cs"/>
              </a:rPr>
              <a:t>. These herbicides are effective on a broad range of weeds that might infest the lawn such as dandelion, crabgrass and </a:t>
            </a:r>
            <a:r>
              <a:rPr lang="en-US" sz="1200" b="0" i="0" kern="1200" dirty="0" err="1" smtClean="0">
                <a:solidFill>
                  <a:schemeClr val="tx1"/>
                </a:solidFill>
                <a:effectLst/>
                <a:latin typeface="+mn-lt"/>
                <a:ea typeface="+mn-ea"/>
                <a:cs typeface="+mn-cs"/>
              </a:rPr>
              <a:t>nutsedge</a:t>
            </a:r>
            <a:r>
              <a:rPr lang="en-US" sz="1200" b="0" i="0" kern="1200" dirty="0" smtClean="0">
                <a:solidFill>
                  <a:schemeClr val="tx1"/>
                </a:solidFill>
                <a:effectLst/>
                <a:latin typeface="+mn-lt"/>
                <a:ea typeface="+mn-ea"/>
                <a:cs typeface="+mn-cs"/>
              </a:rPr>
              <a:t>. When used properly it will not kill the desirable </a:t>
            </a:r>
            <a:r>
              <a:rPr lang="en-US" sz="1200" b="0" i="0" kern="1200" dirty="0" err="1" smtClean="0">
                <a:solidFill>
                  <a:schemeClr val="tx1"/>
                </a:solidFill>
                <a:effectLst/>
                <a:latin typeface="+mn-lt"/>
                <a:ea typeface="+mn-ea"/>
                <a:cs typeface="+mn-cs"/>
              </a:rPr>
              <a:t>turfgrasses</a:t>
            </a:r>
            <a:r>
              <a:rPr lang="en-US" sz="1200" b="0" i="0" kern="1200" dirty="0" smtClean="0">
                <a:solidFill>
                  <a:schemeClr val="tx1"/>
                </a:solidFill>
                <a:effectLst/>
                <a:latin typeface="+mn-lt"/>
                <a:ea typeface="+mn-ea"/>
                <a:cs typeface="+mn-cs"/>
              </a:rPr>
              <a:t> in the lawn. This is a selective herbicide that controls specific weeds, but not lawn grasses. To make it even more confusing there is a northern and a southern version of this product for different grass options.  The northern version of Roundup for Lawns contains MCPA, </a:t>
            </a:r>
            <a:r>
              <a:rPr lang="en-US" sz="1200" b="0" i="0" kern="1200" dirty="0" err="1" smtClean="0">
                <a:solidFill>
                  <a:schemeClr val="tx1"/>
                </a:solidFill>
                <a:effectLst/>
                <a:latin typeface="+mn-lt"/>
                <a:ea typeface="+mn-ea"/>
                <a:cs typeface="+mn-cs"/>
              </a:rPr>
              <a:t>quinclorac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dicamba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sulfentrazone</a:t>
            </a:r>
            <a:r>
              <a:rPr lang="en-US" sz="1200" b="0" i="0" kern="1200" dirty="0" smtClean="0">
                <a:solidFill>
                  <a:schemeClr val="tx1"/>
                </a:solidFill>
                <a:effectLst/>
                <a:latin typeface="+mn-lt"/>
                <a:ea typeface="+mn-ea"/>
                <a:cs typeface="+mn-cs"/>
              </a:rPr>
              <a:t>.  These active ingredients can be found in many lawn herbicides in different combinations for various weed control options.  MCPA, 2,4-D and </a:t>
            </a:r>
            <a:r>
              <a:rPr lang="en-US" sz="1200" b="0" i="0" kern="1200" dirty="0" err="1" smtClean="0">
                <a:solidFill>
                  <a:schemeClr val="tx1"/>
                </a:solidFill>
                <a:effectLst/>
                <a:latin typeface="+mn-lt"/>
                <a:ea typeface="+mn-ea"/>
                <a:cs typeface="+mn-cs"/>
              </a:rPr>
              <a:t>dicamba</a:t>
            </a:r>
            <a:r>
              <a:rPr lang="en-US" sz="1200" b="0" i="0" kern="1200" dirty="0" smtClean="0">
                <a:solidFill>
                  <a:schemeClr val="tx1"/>
                </a:solidFill>
                <a:effectLst/>
                <a:latin typeface="+mn-lt"/>
                <a:ea typeface="+mn-ea"/>
                <a:cs typeface="+mn-cs"/>
              </a:rPr>
              <a:t> are products used to control broad leaf weeds such as dandelion, ground ivy or mallow.  </a:t>
            </a:r>
            <a:r>
              <a:rPr lang="en-US" sz="1200" b="0" i="0" kern="1200" dirty="0" err="1" smtClean="0">
                <a:solidFill>
                  <a:schemeClr val="tx1"/>
                </a:solidFill>
                <a:effectLst/>
                <a:latin typeface="+mn-lt"/>
                <a:ea typeface="+mn-ea"/>
                <a:cs typeface="+mn-cs"/>
              </a:rPr>
              <a:t>Quinclorac</a:t>
            </a:r>
            <a:r>
              <a:rPr lang="en-US" sz="1200" b="0" i="0" kern="1200" dirty="0" smtClean="0">
                <a:solidFill>
                  <a:schemeClr val="tx1"/>
                </a:solidFill>
                <a:effectLst/>
                <a:latin typeface="+mn-lt"/>
                <a:ea typeface="+mn-ea"/>
                <a:cs typeface="+mn-cs"/>
              </a:rPr>
              <a:t> is often added to provide post-emergent control of crabgrass.  </a:t>
            </a:r>
            <a:r>
              <a:rPr lang="en-US" sz="1200" b="0" i="0" kern="1200" dirty="0" err="1" smtClean="0">
                <a:solidFill>
                  <a:schemeClr val="tx1"/>
                </a:solidFill>
                <a:effectLst/>
                <a:latin typeface="+mn-lt"/>
                <a:ea typeface="+mn-ea"/>
                <a:cs typeface="+mn-cs"/>
              </a:rPr>
              <a:t>Sulfentrazone</a:t>
            </a:r>
            <a:r>
              <a:rPr lang="en-US" sz="1200" b="0" i="0" kern="1200" dirty="0" smtClean="0">
                <a:solidFill>
                  <a:schemeClr val="tx1"/>
                </a:solidFill>
                <a:effectLst/>
                <a:latin typeface="+mn-lt"/>
                <a:ea typeface="+mn-ea"/>
                <a:cs typeface="+mn-cs"/>
              </a:rPr>
              <a:t> is a product that provides control of sedges such as yellow nut sedge as well as some broadleaf weeds.  All of the active ingredients previously mentioned will not kill your lawn grasses.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https://news.wsu.edu/2019/04/23/wsu-researchers-see-health-effects-across-generations-popular-weed-killer/</a:t>
            </a:r>
            <a:endParaRPr lang="en-US" sz="120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Parents</a:t>
            </a:r>
            <a:r>
              <a:rPr lang="en-US" sz="1200" b="0" i="0" kern="1200" baseline="0" dirty="0" smtClean="0">
                <a:solidFill>
                  <a:schemeClr val="tx1"/>
                </a:solidFill>
                <a:effectLst/>
                <a:latin typeface="+mn-lt"/>
                <a:ea typeface="+mn-ea"/>
                <a:cs typeface="+mn-cs"/>
              </a:rPr>
              <a:t> and first generation ok – second generations had significant increases in testis, ovary and mammary gland diseases and obesity.  Third generation males increase in prostate disease, females has increase in kidney disease.  Generational toxicology, or epigenetics.</a:t>
            </a: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5</a:t>
            </a:fld>
            <a:endParaRPr lang="en-US" dirty="0"/>
          </a:p>
        </p:txBody>
      </p:sp>
    </p:spTree>
    <p:extLst>
      <p:ext uri="{BB962C8B-B14F-4D97-AF65-F5344CB8AC3E}">
        <p14:creationId xmlns:p14="http://schemas.microsoft.com/office/powerpoint/2010/main" val="384219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t>
            </a:r>
            <a:r>
              <a:rPr lang="en-US" dirty="0" smtClean="0">
                <a:hlinkClick r:id="rId3"/>
              </a:rPr>
              <a:t>www.epa.gov/endocrine-disruption/what-endocrine-system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6</a:t>
            </a:fld>
            <a:endParaRPr lang="en-US" dirty="0"/>
          </a:p>
        </p:txBody>
      </p:sp>
    </p:spTree>
    <p:extLst>
      <p:ext uri="{BB962C8B-B14F-4D97-AF65-F5344CB8AC3E}">
        <p14:creationId xmlns:p14="http://schemas.microsoft.com/office/powerpoint/2010/main" val="3529877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https://www.ewg.org/sunscreen/report/executive-summary/</a:t>
            </a:r>
          </a:p>
          <a:p>
            <a:endParaRPr lang="en-US" dirty="0" smtClean="0"/>
          </a:p>
          <a:p>
            <a:r>
              <a:rPr lang="en-US" dirty="0" err="1" smtClean="0"/>
              <a:t>Oxybenzone</a:t>
            </a:r>
            <a:r>
              <a:rPr lang="en-US" dirty="0" smtClean="0"/>
              <a:t> works by absorbing a particular wavelength of UV and converting it to heat energy so you don’t get burnt</a:t>
            </a:r>
          </a:p>
          <a:p>
            <a:endParaRPr lang="en-US" dirty="0" smtClean="0"/>
          </a:p>
          <a:p>
            <a:r>
              <a:rPr lang="en-US" dirty="0" smtClean="0">
                <a:hlinkClick r:id="rId3"/>
              </a:rPr>
              <a:t>https://www.bayjournal.com/article/researchers_find_sunscreen_chemicals_in_chesapeake_oysters?utm_source=Bay+Journal+Weekly+News&amp;utm_campaign=6e69d0317f-Newsltr_2019_Sep16&amp;utm_medium=email&amp;utm_term=0_bde9036159-6e69d0317f-69486921</a:t>
            </a:r>
            <a:endParaRPr lang="en-US" dirty="0" smtClean="0"/>
          </a:p>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7</a:t>
            </a:fld>
            <a:endParaRPr lang="en-US"/>
          </a:p>
        </p:txBody>
      </p:sp>
    </p:spTree>
    <p:extLst>
      <p:ext uri="{BB962C8B-B14F-4D97-AF65-F5344CB8AC3E}">
        <p14:creationId xmlns:p14="http://schemas.microsoft.com/office/powerpoint/2010/main" val="275469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https://www.mnn.com/health/fitness-well-being/stories/benefits-of-vitamin-d?utm_source=Weekly+Newsletter&amp;utm_campaign=d31e55717e-RSS_EMAIL_CAMPAIGN_FRI0913_2019&amp;utm_medium=email&amp;utm_term=0_fcbff2e256-d31e55717e-42469305</a:t>
            </a:r>
            <a:endParaRPr lang="en-US" dirty="0" smtClean="0"/>
          </a:p>
          <a:p>
            <a:endParaRPr lang="en-US" dirty="0" smtClean="0"/>
          </a:p>
          <a:p>
            <a:r>
              <a:rPr lang="en-US" dirty="0" smtClean="0">
                <a:hlinkClick r:id="rId4"/>
              </a:rPr>
              <a:t>https://www.technologynetworks.com/proteomics/news/a-new-study-shows-that-vitamin-d-deficiency-is-strongly-linked-to-increased-mortality-and-324135?utm_campaign=NEWSLETTER_TN_Breaking%20Science%20News&amp;utm_source=hs_email&amp;utm_medium=email&amp;utm_content=77085601&amp;_hsenc=p2ANqtz--b6lsPCTzWndzLf4LAUoVGkMqPU3mXo_vW77B1JPodvAjRJDpPmdjPC6GHH37ygbxUyRir1yfyFQWww3QpNWN-0bL8zOuICxGayJ-5Px3tIR4UkME&amp;_hsmi=77085601</a:t>
            </a:r>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t>8</a:t>
            </a:fld>
            <a:endParaRPr lang="en-US"/>
          </a:p>
        </p:txBody>
      </p:sp>
    </p:spTree>
    <p:extLst>
      <p:ext uri="{BB962C8B-B14F-4D97-AF65-F5344CB8AC3E}">
        <p14:creationId xmlns:p14="http://schemas.microsoft.com/office/powerpoint/2010/main" val="320278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5D238-8737-49B0-9A46-73EE2984E6A8}" type="slidenum">
              <a:rPr lang="en-US" smtClean="0"/>
              <a:t>9</a:t>
            </a:fld>
            <a:endParaRPr lang="en-US" dirty="0"/>
          </a:p>
        </p:txBody>
      </p:sp>
    </p:spTree>
    <p:extLst>
      <p:ext uri="{BB962C8B-B14F-4D97-AF65-F5344CB8AC3E}">
        <p14:creationId xmlns:p14="http://schemas.microsoft.com/office/powerpoint/2010/main" val="306662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03FBA7-1944-46DD-9057-58DBE1158DC5}" type="datetime1">
              <a:rPr lang="en-US" smtClean="0">
                <a:solidFill>
                  <a:prstClr val="white">
                    <a:tint val="75000"/>
                  </a:prstClr>
                </a:solidFill>
              </a:rPr>
              <a:pPr/>
              <a:t>9/25/2019</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1097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65818-4575-4B15-8BA0-311D03D4B715}" type="datetime1">
              <a:rPr lang="en-US" smtClean="0">
                <a:solidFill>
                  <a:prstClr val="white">
                    <a:tint val="75000"/>
                  </a:prstClr>
                </a:solidFill>
              </a:rPr>
              <a:pPr/>
              <a:t>9/25/2019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31500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177A9-7CA7-4537-80FE-2AB425584798}" type="datetime1">
              <a:rPr lang="en-US" smtClean="0">
                <a:solidFill>
                  <a:prstClr val="white">
                    <a:tint val="75000"/>
                  </a:prstClr>
                </a:solidFill>
              </a:rPr>
              <a:pPr/>
              <a:t>9/25/2019</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28869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4C275E-3504-4945-A51E-3BC26DC9B2E7}" type="datetime1">
              <a:rPr lang="en-US" smtClean="0">
                <a:solidFill>
                  <a:prstClr val="white">
                    <a:tint val="75000"/>
                  </a:prstClr>
                </a:solidFill>
              </a:rPr>
              <a:pPr/>
              <a:t>9/25/2019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5408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0F2EB9-9714-4C7E-98E2-10274E29013B}" type="datetime1">
              <a:rPr lang="en-US" smtClean="0">
                <a:solidFill>
                  <a:prstClr val="white">
                    <a:tint val="75000"/>
                  </a:prstClr>
                </a:solidFill>
              </a:rPr>
              <a:pPr/>
              <a:t>9/25/2019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4920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1E4C53-C421-4A6C-9788-315E224E67F2}"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9994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DFDFC-F371-42B3-BB9B-FA3BAAAAB1C0}"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3806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514600"/>
            <a:ext cx="508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514600"/>
            <a:ext cx="508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fld id="{933BBF6D-6D07-4A71-A7CD-3EE7274BF920}" type="datetime1">
              <a:rPr lang="en-US" smtClean="0">
                <a:solidFill>
                  <a:prstClr val="white">
                    <a:tint val="75000"/>
                  </a:prstClr>
                </a:solidFill>
              </a:rPr>
              <a:pPr/>
              <a:t>9/25/2019</a:t>
            </a:fld>
            <a:endParaRPr lang="en-US" dirty="0">
              <a:solidFill>
                <a:prstClr val="white">
                  <a:tint val="75000"/>
                </a:prstClr>
              </a:solidFill>
            </a:endParaRPr>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2F90998C-5CC5-4A36-86ED-46EDE137E9A1}"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51557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92101" y="227013"/>
            <a:ext cx="99695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51367" y="1598613"/>
            <a:ext cx="4821767"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76334" y="1598613"/>
            <a:ext cx="4823884"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02168" y="6242051"/>
            <a:ext cx="2377017" cy="474663"/>
          </a:xfrm>
          <a:prstGeom prst="rect">
            <a:avLst/>
          </a:prstGeom>
        </p:spPr>
        <p:txBody>
          <a:bodyPr/>
          <a:lstStyle>
            <a:lvl1pPr>
              <a:defRPr/>
            </a:lvl1pPr>
          </a:lstStyle>
          <a:p>
            <a:fld id="{3B1CD8CF-39F7-4877-903B-005F0D63CC47}" type="datetime1">
              <a:rPr lang="en-US" smtClean="0">
                <a:solidFill>
                  <a:prstClr val="white">
                    <a:tint val="75000"/>
                  </a:prstClr>
                </a:solidFill>
              </a:rPr>
              <a:pPr/>
              <a:t>9/25/2019</a:t>
            </a:fld>
            <a:endParaRPr lang="en-US" dirty="0">
              <a:solidFill>
                <a:prstClr val="white">
                  <a:tint val="75000"/>
                </a:prstClr>
              </a:solidFill>
            </a:endParaRPr>
          </a:p>
        </p:txBody>
      </p:sp>
      <p:sp>
        <p:nvSpPr>
          <p:cNvPr id="6" name="Footer Placeholder 5"/>
          <p:cNvSpPr>
            <a:spLocks noGrp="1"/>
          </p:cNvSpPr>
          <p:nvPr>
            <p:ph type="ftr" sz="quarter" idx="11"/>
          </p:nvPr>
        </p:nvSpPr>
        <p:spPr>
          <a:xfrm>
            <a:off x="3009900" y="6248401"/>
            <a:ext cx="4607984" cy="474663"/>
          </a:xfrm>
          <a:prstGeom prst="rect">
            <a:avLst/>
          </a:prstGeom>
        </p:spPr>
        <p:txBody>
          <a:bodyPr/>
          <a:lstStyle>
            <a:lvl1pPr>
              <a:defRPr/>
            </a:lvl1p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7823201" y="6248401"/>
            <a:ext cx="2341033" cy="474663"/>
          </a:xfrm>
          <a:prstGeom prst="rect">
            <a:avLst/>
          </a:prstGeom>
        </p:spPr>
        <p:txBody>
          <a:bodyPr/>
          <a:lstStyle>
            <a:lvl1pPr>
              <a:defRPr/>
            </a:lvl1pPr>
          </a:lstStyle>
          <a:p>
            <a:fld id="{36332BE4-A7BD-4092-BDA5-2F56FB996A80}"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78045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414978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138903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370683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439322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4057916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2486597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1931544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3537098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3934670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2738250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D627E-E3BA-41E9-8B70-B313D7951DAD}" type="datetimeFigureOut">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054F0-C05A-4CD6-AF77-6F757E38492E}" type="slidenum">
              <a:rPr lang="en-US" smtClean="0"/>
              <a:t>‹#›</a:t>
            </a:fld>
            <a:endParaRPr lang="en-US" dirty="0"/>
          </a:p>
        </p:txBody>
      </p:sp>
    </p:spTree>
    <p:extLst>
      <p:ext uri="{BB962C8B-B14F-4D97-AF65-F5344CB8AC3E}">
        <p14:creationId xmlns:p14="http://schemas.microsoft.com/office/powerpoint/2010/main" val="134792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52100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54F4F-795C-494B-B8CD-9ED6FF3E0E24}"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041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54F4F-795C-494B-B8CD-9ED6FF3E0E24}"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3195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5E41C4-E50A-44B5-BFC6-D4A03A52BF1B}"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5793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30574-3542-431F-BEE9-6BF851D90AB9}"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258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EF0936-C77F-4D9A-8835-EAA25E5260A2}" type="datetime1">
              <a:rPr lang="en-US" smtClean="0">
                <a:solidFill>
                  <a:prstClr val="white">
                    <a:tint val="75000"/>
                  </a:prstClr>
                </a:solidFill>
              </a:rPr>
              <a:pPr/>
              <a:t>9/25/2019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18411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9/25/2019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 id="2147483700" r:id="rId5"/>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rgbClr val="006600"/>
            </a:gs>
            <a:gs pos="0">
              <a:srgbClr val="009900"/>
            </a:gs>
            <a:gs pos="75000">
              <a:srgbClr val="0087E6"/>
            </a:gs>
            <a:gs pos="100000">
              <a:srgbClr val="005CBF"/>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DB3FB-2A79-467F-B7DE-5EF57F796F2A}" type="datetime1">
              <a:rPr lang="en-US" smtClean="0">
                <a:solidFill>
                  <a:prstClr val="white">
                    <a:tint val="75000"/>
                  </a:prstClr>
                </a:solidFill>
              </a:rPr>
              <a:pPr/>
              <a:t>9/25/2019</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CF62E-CFD9-4B5D-AEB6-ECCD405730A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8285754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D627E-E3BA-41E9-8B70-B313D7951DAD}" type="datetimeFigureOut">
              <a:rPr lang="en-US" smtClean="0"/>
              <a:t>9/25/2019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054F0-C05A-4CD6-AF77-6F757E38492E}" type="slidenum">
              <a:rPr lang="en-US" smtClean="0"/>
              <a:t>‹#›</a:t>
            </a:fld>
            <a:endParaRPr lang="en-US" dirty="0"/>
          </a:p>
        </p:txBody>
      </p:sp>
    </p:spTree>
    <p:extLst>
      <p:ext uri="{BB962C8B-B14F-4D97-AF65-F5344CB8AC3E}">
        <p14:creationId xmlns:p14="http://schemas.microsoft.com/office/powerpoint/2010/main" val="2243667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10.xml"/><Relationship Id="rId7" Type="http://schemas.openxmlformats.org/officeDocument/2006/relationships/oleObject" Target="../embeddings/oleObject2.bin"/><Relationship Id="rId12" Type="http://schemas.openxmlformats.org/officeDocument/2006/relationships/image" Target="../media/image1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5.wmf"/><Relationship Id="rId4" Type="http://schemas.openxmlformats.org/officeDocument/2006/relationships/hyperlink" Target="http://www.deq.virginia.gov/Programs/Water/PermittingCompliance/PollutionDischargeElimination/Microconstituents.aspx" TargetMode="External"/><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5.bin"/><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3.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wmf"/><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emf"/><Relationship Id="rId4" Type="http://schemas.openxmlformats.org/officeDocument/2006/relationships/image" Target="../media/image26.jpeg"/><Relationship Id="rId9"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youtube.com/watch?v=A2FmNrEmowE"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hyperlink" Target="https://www.google.com/url?sa=i&amp;rct=j&amp;q=&amp;esrc=s&amp;source=images&amp;cd=&amp;cad=rja&amp;uact=8&amp;ved=0ahUKEwiPtK3K0KLVAhWIOiYKHUIzBpgQjRwIBw&amp;url=https://www.turbosquid.com/3d-model/well&amp;psig=AFQjCNF9jRqYo6P9tEt5Nlc_ZNhmc_-ynQ&amp;ust=1501009722738257"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40.w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deborah.debiasi@deq.Virginia.go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1.xml"/><Relationship Id="rId7" Type="http://schemas.openxmlformats.org/officeDocument/2006/relationships/image" Target="../media/image44.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6.png"/><Relationship Id="rId4" Type="http://schemas.openxmlformats.org/officeDocument/2006/relationships/hyperlink" Target="Triclosan%20products.doc" TargetMode="External"/><Relationship Id="rId9" Type="http://schemas.openxmlformats.org/officeDocument/2006/relationships/image" Target="../media/image45.wm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atsdr.cdc.gov/toxfaqs/tf.asp?id=377&amp;tid=65"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www.noharm.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ewg.org/skindeep/"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www.epa.gov/sites/production/files/2015-09/documents/phthalates_actionplan_revised_2012-03-14.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30.xml"/><Relationship Id="rId7"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oleObject" Target="../embeddings/oleObject10.bin"/><Relationship Id="rId4" Type="http://schemas.openxmlformats.org/officeDocument/2006/relationships/hyperlink" Target="https://www.amwa.net/article/epa-outlines-path-forward-pfa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partner-mco-archive.s3.amazonaws.com/client_files/1524589484.pdf"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http://ehp.niehs.nih.gov/121-a150/"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2.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nccih.nih.gov/health/silver" TargetMode="External"/><Relationship Id="rId7"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silverinstitute.org/sit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rozaliaproject.org/wp-content/uploads/2016/09/20160606_112001961.png"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0.BA68AD90"/></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45.xml.rels><?xml version="1.0" encoding="UTF-8" standalone="yes"?>
<Relationships xmlns="http://schemas.openxmlformats.org/package/2006/relationships"><Relationship Id="rId3" Type="http://schemas.openxmlformats.org/officeDocument/2006/relationships/hyperlink" Target="http://www.deq.virginia.gov/programs/water/permittingcompliance/pollutiondischargeelimination/microconstituents.aspx"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hyperlink" Target="http://www.epa.gov/endo/"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ved=0CAgQjRw&amp;url=http://www.emedicinehealth.com/anatomy_of_the_endocrine_system/article_em.htm&amp;ei=MQ4kVZD6FYSNsAWKnYPoDw&amp;psig=AFQjCNH3gmzrtGujkNc_ukoHDq7efDzllg&amp;ust=1428512689407448"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96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9963150" cy="1219200"/>
          </a:xfrm>
        </p:spPr>
        <p:txBody>
          <a:bodyPr>
            <a:normAutofit/>
          </a:bodyPr>
          <a:lstStyle/>
          <a:p>
            <a:pPr algn="ctr"/>
            <a:r>
              <a:rPr lang="en-US" sz="3200" dirty="0"/>
              <a:t>How to reduce the amount of pharmaceuticals </a:t>
            </a:r>
            <a:br>
              <a:rPr lang="en-US" sz="3200" dirty="0"/>
            </a:br>
            <a:r>
              <a:rPr lang="en-US" sz="3200" dirty="0"/>
              <a:t>in the environment </a:t>
            </a:r>
          </a:p>
        </p:txBody>
      </p:sp>
      <p:sp>
        <p:nvSpPr>
          <p:cNvPr id="3" name="Content Placeholder 2"/>
          <p:cNvSpPr>
            <a:spLocks noGrp="1"/>
          </p:cNvSpPr>
          <p:nvPr>
            <p:ph idx="1"/>
          </p:nvPr>
        </p:nvSpPr>
        <p:spPr>
          <a:xfrm>
            <a:off x="876300" y="1524000"/>
            <a:ext cx="10553700" cy="5010150"/>
          </a:xfrm>
        </p:spPr>
        <p:txBody>
          <a:bodyPr>
            <a:normAutofit fontScale="92500" lnSpcReduction="20000"/>
          </a:bodyPr>
          <a:lstStyle/>
          <a:p>
            <a:pPr marL="0" indent="0" algn="ctr">
              <a:buNone/>
            </a:pPr>
            <a:r>
              <a:rPr lang="en-US" sz="2400" b="1" u="sng" dirty="0"/>
              <a:t>Education</a:t>
            </a:r>
            <a:r>
              <a:rPr lang="en-US" sz="2400" dirty="0"/>
              <a:t> of public to dispose of medications properly</a:t>
            </a:r>
          </a:p>
          <a:p>
            <a:endParaRPr lang="en-US" sz="1400" dirty="0"/>
          </a:p>
          <a:p>
            <a:pPr lvl="1"/>
            <a:r>
              <a:rPr lang="en-US" sz="2000" dirty="0"/>
              <a:t>Take unused/unwanted medications to Drug Take Back events for disposal, or dispose of in an authorized collection box.  Remove your identification information and address from the container.  Collected drugs are ultimately incinerated.</a:t>
            </a:r>
          </a:p>
          <a:p>
            <a:pPr lvl="1"/>
            <a:endParaRPr lang="en-US" sz="2000" dirty="0"/>
          </a:p>
          <a:p>
            <a:pPr lvl="1"/>
            <a:r>
              <a:rPr lang="en-US" sz="2000" dirty="0"/>
              <a:t>Trash disposal:   English   Spanish   German   Chinese   </a:t>
            </a:r>
          </a:p>
          <a:p>
            <a:pPr lvl="1"/>
            <a:endParaRPr lang="en-US" sz="2000" dirty="0"/>
          </a:p>
          <a:p>
            <a:pPr lvl="1"/>
            <a:endParaRPr lang="en-US" sz="2000" dirty="0"/>
          </a:p>
          <a:p>
            <a:pPr marL="857250" lvl="2" indent="0">
              <a:buNone/>
            </a:pPr>
            <a:r>
              <a:rPr lang="en-US" sz="1600" u="sng" dirty="0">
                <a:hlinkClick r:id="rId4"/>
              </a:rPr>
              <a:t>http://www.deq.virginia.gov/Programs/Water/PermittingCompliance/PollutionDischargeElimination/Microconstituents.aspx</a:t>
            </a:r>
            <a:endParaRPr lang="en-US" sz="1600" dirty="0"/>
          </a:p>
          <a:p>
            <a:pPr lvl="1"/>
            <a:endParaRPr lang="en-US" sz="2000" dirty="0"/>
          </a:p>
          <a:p>
            <a:pPr lvl="1"/>
            <a:r>
              <a:rPr lang="en-US" sz="2000" dirty="0"/>
              <a:t>Where possible, reduce the amount of medications and nutraceuticals (dietary supplements) ingested</a:t>
            </a:r>
          </a:p>
          <a:p>
            <a:pPr lvl="1"/>
            <a:endParaRPr lang="en-US" sz="2000" dirty="0"/>
          </a:p>
          <a:p>
            <a:pPr lvl="2"/>
            <a:r>
              <a:rPr lang="en-US" sz="1900" dirty="0"/>
              <a:t>Only take medications that are appropriate for the illness/condition</a:t>
            </a:r>
          </a:p>
          <a:p>
            <a:pPr lvl="2"/>
            <a:r>
              <a:rPr lang="en-US" sz="1900" dirty="0"/>
              <a:t>Do not take medications longer than necessary or as directed</a:t>
            </a:r>
          </a:p>
          <a:p>
            <a:pPr lvl="2"/>
            <a:r>
              <a:rPr lang="en-US" sz="1900" dirty="0"/>
              <a:t>Have your doctor review all of the medications and supplements that you take to make sure combinations won’t be a problem</a:t>
            </a:r>
          </a:p>
          <a:p>
            <a:pPr lvl="2"/>
            <a:endParaRPr lang="en-US" sz="1600" dirty="0"/>
          </a:p>
        </p:txBody>
      </p:sp>
      <p:graphicFrame>
        <p:nvGraphicFramePr>
          <p:cNvPr id="8" name="Object 7"/>
          <p:cNvGraphicFramePr>
            <a:graphicFrameLocks noChangeAspect="1"/>
          </p:cNvGraphicFramePr>
          <p:nvPr>
            <p:extLst>
              <p:ext uri="{D42A27DB-BD31-4B8C-83A1-F6EECF244321}">
                <p14:modId xmlns:p14="http://schemas.microsoft.com/office/powerpoint/2010/main" val="3139409796"/>
              </p:ext>
            </p:extLst>
          </p:nvPr>
        </p:nvGraphicFramePr>
        <p:xfrm>
          <a:off x="5629275" y="3302926"/>
          <a:ext cx="762000" cy="660136"/>
        </p:xfrm>
        <a:graphic>
          <a:graphicData uri="http://schemas.openxmlformats.org/presentationml/2006/ole">
            <mc:AlternateContent xmlns:mc="http://schemas.openxmlformats.org/markup-compatibility/2006">
              <mc:Choice xmlns:v="urn:schemas-microsoft-com:vml" Requires="v">
                <p:oleObj spid="_x0000_s1094" name="Acrobat Document" showAsIcon="1" r:id="rId5" imgW="914400" imgH="792360" progId="AcroExch.Document.11">
                  <p:embed/>
                </p:oleObj>
              </mc:Choice>
              <mc:Fallback>
                <p:oleObj name="Acrobat Document" showAsIcon="1" r:id="rId5" imgW="914400" imgH="792360" progId="AcroExch.Document.11">
                  <p:embed/>
                  <p:pic>
                    <p:nvPicPr>
                      <p:cNvPr id="8" name="Object 7"/>
                      <p:cNvPicPr/>
                      <p:nvPr/>
                    </p:nvPicPr>
                    <p:blipFill>
                      <a:blip r:embed="rId6"/>
                      <a:stretch>
                        <a:fillRect/>
                      </a:stretch>
                    </p:blipFill>
                    <p:spPr>
                      <a:xfrm>
                        <a:off x="5629275" y="3302926"/>
                        <a:ext cx="762000" cy="6601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4231701"/>
              </p:ext>
            </p:extLst>
          </p:nvPr>
        </p:nvGraphicFramePr>
        <p:xfrm>
          <a:off x="4591050" y="3302926"/>
          <a:ext cx="838200" cy="625475"/>
        </p:xfrm>
        <a:graphic>
          <a:graphicData uri="http://schemas.openxmlformats.org/presentationml/2006/ole">
            <mc:AlternateContent xmlns:mc="http://schemas.openxmlformats.org/markup-compatibility/2006">
              <mc:Choice xmlns:v="urn:schemas-microsoft-com:vml" Requires="v">
                <p:oleObj spid="_x0000_s1095" name="Acrobat Document" showAsIcon="1" r:id="rId7" imgW="914400" imgH="792360" progId="AcroExch.Document.11">
                  <p:embed/>
                </p:oleObj>
              </mc:Choice>
              <mc:Fallback>
                <p:oleObj name="Acrobat Document" showAsIcon="1" r:id="rId7" imgW="914400" imgH="792360" progId="AcroExch.Document.11">
                  <p:embed/>
                  <p:pic>
                    <p:nvPicPr>
                      <p:cNvPr id="9" name="Object 8"/>
                      <p:cNvPicPr/>
                      <p:nvPr/>
                    </p:nvPicPr>
                    <p:blipFill>
                      <a:blip r:embed="rId8"/>
                      <a:stretch>
                        <a:fillRect/>
                      </a:stretch>
                    </p:blipFill>
                    <p:spPr>
                      <a:xfrm>
                        <a:off x="4591050" y="3302926"/>
                        <a:ext cx="838200" cy="6254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96919247"/>
              </p:ext>
            </p:extLst>
          </p:nvPr>
        </p:nvGraphicFramePr>
        <p:xfrm>
          <a:off x="3600450" y="3302926"/>
          <a:ext cx="838200" cy="726149"/>
        </p:xfrm>
        <a:graphic>
          <a:graphicData uri="http://schemas.openxmlformats.org/presentationml/2006/ole">
            <mc:AlternateContent xmlns:mc="http://schemas.openxmlformats.org/markup-compatibility/2006">
              <mc:Choice xmlns:v="urn:schemas-microsoft-com:vml" Requires="v">
                <p:oleObj spid="_x0000_s1096" name="Acrobat Document" showAsIcon="1" r:id="rId9" imgW="914400" imgH="792360" progId="AcroExch.Document.DC">
                  <p:embed/>
                </p:oleObj>
              </mc:Choice>
              <mc:Fallback>
                <p:oleObj name="Acrobat Document" showAsIcon="1" r:id="rId9" imgW="914400" imgH="792360" progId="AcroExch.Document.DC">
                  <p:embed/>
                  <p:pic>
                    <p:nvPicPr>
                      <p:cNvPr id="10" name="Object 9"/>
                      <p:cNvPicPr/>
                      <p:nvPr/>
                    </p:nvPicPr>
                    <p:blipFill>
                      <a:blip r:embed="rId10"/>
                      <a:stretch>
                        <a:fillRect/>
                      </a:stretch>
                    </p:blipFill>
                    <p:spPr>
                      <a:xfrm>
                        <a:off x="3600450" y="3302926"/>
                        <a:ext cx="838200" cy="72614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95341108"/>
              </p:ext>
            </p:extLst>
          </p:nvPr>
        </p:nvGraphicFramePr>
        <p:xfrm>
          <a:off x="6743700" y="3310863"/>
          <a:ext cx="838200" cy="609600"/>
        </p:xfrm>
        <a:graphic>
          <a:graphicData uri="http://schemas.openxmlformats.org/presentationml/2006/ole">
            <mc:AlternateContent xmlns:mc="http://schemas.openxmlformats.org/markup-compatibility/2006">
              <mc:Choice xmlns:v="urn:schemas-microsoft-com:vml" Requires="v">
                <p:oleObj spid="_x0000_s1097" name="Acrobat Document" showAsIcon="1" r:id="rId11" imgW="914400" imgH="792360" progId="AcroExch.Document.11">
                  <p:embed/>
                </p:oleObj>
              </mc:Choice>
              <mc:Fallback>
                <p:oleObj name="Acrobat Document" showAsIcon="1" r:id="rId11" imgW="914400" imgH="792360" progId="AcroExch.Document.11">
                  <p:embed/>
                  <p:pic>
                    <p:nvPicPr>
                      <p:cNvPr id="11" name="Object 10"/>
                      <p:cNvPicPr/>
                      <p:nvPr/>
                    </p:nvPicPr>
                    <p:blipFill>
                      <a:blip r:embed="rId12"/>
                      <a:stretch>
                        <a:fillRect/>
                      </a:stretch>
                    </p:blipFill>
                    <p:spPr>
                      <a:xfrm>
                        <a:off x="6743700" y="3310863"/>
                        <a:ext cx="838200" cy="609600"/>
                      </a:xfrm>
                      <a:prstGeom prst="rect">
                        <a:avLst/>
                      </a:prstGeom>
                    </p:spPr>
                  </p:pic>
                </p:oleObj>
              </mc:Fallback>
            </mc:AlternateContent>
          </a:graphicData>
        </a:graphic>
      </p:graphicFrame>
    </p:spTree>
    <p:extLst>
      <p:ext uri="{BB962C8B-B14F-4D97-AF65-F5344CB8AC3E}">
        <p14:creationId xmlns:p14="http://schemas.microsoft.com/office/powerpoint/2010/main" val="1353070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125"/>
            <a:ext cx="10439400" cy="951279"/>
          </a:xfrm>
        </p:spPr>
        <p:txBody>
          <a:bodyPr>
            <a:normAutofit/>
          </a:bodyPr>
          <a:lstStyle/>
          <a:p>
            <a:pPr algn="ctr"/>
            <a:r>
              <a:rPr lang="en-US" sz="4000" dirty="0" smtClean="0"/>
              <a:t>Drug Disposal Options</a:t>
            </a:r>
            <a:endParaRPr lang="en-US" sz="4000" dirty="0"/>
          </a:p>
        </p:txBody>
      </p:sp>
      <p:sp>
        <p:nvSpPr>
          <p:cNvPr id="7" name="Content Placeholder 6"/>
          <p:cNvSpPr>
            <a:spLocks noGrp="1"/>
          </p:cNvSpPr>
          <p:nvPr>
            <p:ph sz="half" idx="2"/>
          </p:nvPr>
        </p:nvSpPr>
        <p:spPr>
          <a:xfrm>
            <a:off x="6172200" y="1223098"/>
            <a:ext cx="5181600" cy="4953865"/>
          </a:xfrm>
        </p:spPr>
        <p:txBody>
          <a:bodyPr/>
          <a:lstStyle/>
          <a:p>
            <a:pPr marL="0" indent="0">
              <a:buNone/>
            </a:pPr>
            <a:r>
              <a:rPr lang="en-US" dirty="0" smtClean="0"/>
              <a:t>Drug collection boxes are available at participating police stations and many pharmacies</a:t>
            </a:r>
            <a:endParaRPr lang="en-US" dirty="0"/>
          </a:p>
        </p:txBody>
      </p:sp>
      <p:pic>
        <p:nvPicPr>
          <p:cNvPr id="8" name="Picture 1" descr="Static collection box for drug disposal" title="Drug Take Back box #1"/>
          <p:cNvPicPr>
            <a:picLocks noChangeAspect="1" noChangeArrowheads="1"/>
          </p:cNvPicPr>
          <p:nvPr/>
        </p:nvPicPr>
        <p:blipFill>
          <a:blip r:embed="rId3" cstate="print"/>
          <a:srcRect/>
          <a:stretch>
            <a:fillRect/>
          </a:stretch>
        </p:blipFill>
        <p:spPr bwMode="auto">
          <a:xfrm>
            <a:off x="6542944" y="4034021"/>
            <a:ext cx="1143000" cy="1825625"/>
          </a:xfrm>
          <a:prstGeom prst="rect">
            <a:avLst/>
          </a:prstGeom>
          <a:noFill/>
          <a:ln w="9525">
            <a:noFill/>
            <a:miter lim="800000"/>
            <a:headEnd/>
            <a:tailEnd/>
          </a:ln>
        </p:spPr>
      </p:pic>
      <p:pic>
        <p:nvPicPr>
          <p:cNvPr id="9" name="Picture 8" descr="Collection box whtbox-bluletter.png" title="Drug Collection box #2"/>
          <p:cNvPicPr>
            <a:picLocks noChangeAspect="1"/>
          </p:cNvPicPr>
          <p:nvPr/>
        </p:nvPicPr>
        <p:blipFill>
          <a:blip r:embed="rId4" cstate="print"/>
          <a:stretch>
            <a:fillRect/>
          </a:stretch>
        </p:blipFill>
        <p:spPr>
          <a:xfrm>
            <a:off x="8279915" y="2990851"/>
            <a:ext cx="1100071" cy="2086341"/>
          </a:xfrm>
          <a:prstGeom prst="rect">
            <a:avLst/>
          </a:prstGeom>
        </p:spPr>
      </p:pic>
      <p:pic>
        <p:nvPicPr>
          <p:cNvPr id="10" name="Picture 9" descr="Medsafe box.jpg" title="Drug Take Back #3"/>
          <p:cNvPicPr>
            <a:picLocks noChangeAspect="1"/>
          </p:cNvPicPr>
          <p:nvPr/>
        </p:nvPicPr>
        <p:blipFill>
          <a:blip r:embed="rId5" cstate="print"/>
          <a:stretch>
            <a:fillRect/>
          </a:stretch>
        </p:blipFill>
        <p:spPr>
          <a:xfrm>
            <a:off x="10167873" y="2502684"/>
            <a:ext cx="1106651" cy="1809749"/>
          </a:xfrm>
          <a:prstGeom prst="rect">
            <a:avLst/>
          </a:prstGeom>
        </p:spPr>
      </p:pic>
      <p:sp>
        <p:nvSpPr>
          <p:cNvPr id="3" name="Rectangle 2"/>
          <p:cNvSpPr/>
          <p:nvPr/>
        </p:nvSpPr>
        <p:spPr>
          <a:xfrm>
            <a:off x="7316266" y="6357516"/>
            <a:ext cx="3027367" cy="369332"/>
          </a:xfrm>
          <a:prstGeom prst="rect">
            <a:avLst/>
          </a:prstGeom>
        </p:spPr>
        <p:txBody>
          <a:bodyPr wrap="none">
            <a:spAutoFit/>
          </a:bodyPr>
          <a:lstStyle/>
          <a:p>
            <a:r>
              <a:rPr lang="en-US" dirty="0"/>
              <a:t>https://takebackday.dea.gov</a:t>
            </a:r>
            <a:r>
              <a:rPr lang="en-US" dirty="0" smtClean="0"/>
              <a:t>/</a:t>
            </a:r>
            <a:endParaRPr lang="en-US" dirty="0"/>
          </a:p>
        </p:txBody>
      </p:sp>
      <p:pic>
        <p:nvPicPr>
          <p:cNvPr id="12" name="Content Placeholder 11" descr="DEA flyer showing the date of October 26th, time 10 am - 2 pm for next take back events nationwide." title="DEA flyer for next Drug Take Back"/>
          <p:cNvPicPr>
            <a:picLocks noGrp="1" noChangeAspect="1"/>
          </p:cNvPicPr>
          <p:nvPr>
            <p:ph sz="half" idx="1"/>
          </p:nvPr>
        </p:nvPicPr>
        <p:blipFill>
          <a:blip r:embed="rId6"/>
          <a:stretch>
            <a:fillRect/>
          </a:stretch>
        </p:blipFill>
        <p:spPr>
          <a:xfrm>
            <a:off x="1091757" y="1223098"/>
            <a:ext cx="3892501" cy="5036060"/>
          </a:xfrm>
          <a:prstGeom prst="rect">
            <a:avLst/>
          </a:prstGeom>
        </p:spPr>
      </p:pic>
      <p:sp>
        <p:nvSpPr>
          <p:cNvPr id="5" name="Notched Right Arrow 4"/>
          <p:cNvSpPr/>
          <p:nvPr/>
        </p:nvSpPr>
        <p:spPr>
          <a:xfrm>
            <a:off x="216976" y="5247862"/>
            <a:ext cx="1069383" cy="796478"/>
          </a:xfrm>
          <a:prstGeom prst="notch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2019</a:t>
            </a:r>
            <a:endParaRPr lang="en-US" b="1" dirty="0">
              <a:solidFill>
                <a:srgbClr val="FF0000"/>
              </a:solidFill>
            </a:endParaRPr>
          </a:p>
        </p:txBody>
      </p:sp>
    </p:spTree>
    <p:extLst>
      <p:ext uri="{BB962C8B-B14F-4D97-AF65-F5344CB8AC3E}">
        <p14:creationId xmlns:p14="http://schemas.microsoft.com/office/powerpoint/2010/main" val="356022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33350"/>
            <a:ext cx="9906000" cy="1295400"/>
          </a:xfrm>
        </p:spPr>
        <p:txBody>
          <a:bodyPr>
            <a:normAutofit/>
          </a:bodyPr>
          <a:lstStyle/>
          <a:p>
            <a:pPr algn="ctr"/>
            <a:r>
              <a:rPr lang="en-US" sz="3600" dirty="0">
                <a:solidFill>
                  <a:srgbClr val="256EAB"/>
                </a:solidFill>
              </a:rPr>
              <a:t>Total pounds collected to date</a:t>
            </a:r>
            <a:r>
              <a:rPr lang="en-US" sz="3600" dirty="0"/>
              <a:t/>
            </a:r>
            <a:br>
              <a:rPr lang="en-US" sz="3600" dirty="0"/>
            </a:br>
            <a:r>
              <a:rPr lang="en-US" sz="2800" dirty="0"/>
              <a:t>Nationally –10,878,950   Virginia – 354,012</a:t>
            </a:r>
            <a:endParaRPr lang="en-US" sz="3600" dirty="0"/>
          </a:p>
        </p:txBody>
      </p:sp>
      <p:pic>
        <p:nvPicPr>
          <p:cNvPr id="8" name="Content Placeholder 7" descr="Graph of pounds collected nationally compared to adjusted Virginia totals" title="Drug Take Back results Sept 2010 to Apr 2019"/>
          <p:cNvPicPr>
            <a:picLocks noGrp="1" noChangeAspect="1"/>
          </p:cNvPicPr>
          <p:nvPr>
            <p:ph idx="1"/>
          </p:nvPr>
        </p:nvPicPr>
        <p:blipFill>
          <a:blip r:embed="rId4"/>
          <a:stretch>
            <a:fillRect/>
          </a:stretch>
        </p:blipFill>
        <p:spPr>
          <a:xfrm>
            <a:off x="868846" y="1428750"/>
            <a:ext cx="10058399" cy="5010151"/>
          </a:xfrm>
          <a:prstGeom prst="rect">
            <a:avLst/>
          </a:prstGeom>
        </p:spPr>
      </p:pic>
      <p:sp>
        <p:nvSpPr>
          <p:cNvPr id="3" name="Rounded Rectangle 2"/>
          <p:cNvSpPr/>
          <p:nvPr/>
        </p:nvSpPr>
        <p:spPr>
          <a:xfrm flipH="1">
            <a:off x="7010399" y="4495800"/>
            <a:ext cx="2762249" cy="952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Interesting trend – Spring collections higher than fall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24840970"/>
              </p:ext>
            </p:extLst>
          </p:nvPr>
        </p:nvGraphicFramePr>
        <p:xfrm>
          <a:off x="0" y="6053138"/>
          <a:ext cx="914400" cy="771525"/>
        </p:xfrm>
        <a:graphic>
          <a:graphicData uri="http://schemas.openxmlformats.org/presentationml/2006/ole">
            <mc:AlternateContent xmlns:mc="http://schemas.openxmlformats.org/markup-compatibility/2006">
              <mc:Choice xmlns:v="urn:schemas-microsoft-com:vml" Requires="v">
                <p:oleObj spid="_x0000_s6150" name="PDF Document" showAsIcon="1" r:id="rId5" imgW="914400" imgH="771480" progId="NuancePDF.Document">
                  <p:embed/>
                </p:oleObj>
              </mc:Choice>
              <mc:Fallback>
                <p:oleObj name="PDF Document" showAsIcon="1" r:id="rId5" imgW="914400" imgH="771480" progId="NuancePDF.Document">
                  <p:embed/>
                  <p:pic>
                    <p:nvPicPr>
                      <p:cNvPr id="0" name=""/>
                      <p:cNvPicPr/>
                      <p:nvPr/>
                    </p:nvPicPr>
                    <p:blipFill>
                      <a:blip r:embed="rId6"/>
                      <a:stretch>
                        <a:fillRect/>
                      </a:stretch>
                    </p:blipFill>
                    <p:spPr>
                      <a:xfrm>
                        <a:off x="0" y="6053138"/>
                        <a:ext cx="914400" cy="771525"/>
                      </a:xfrm>
                      <a:prstGeom prst="rect">
                        <a:avLst/>
                      </a:prstGeom>
                    </p:spPr>
                  </p:pic>
                </p:oleObj>
              </mc:Fallback>
            </mc:AlternateContent>
          </a:graphicData>
        </a:graphic>
      </p:graphicFrame>
      <p:sp>
        <p:nvSpPr>
          <p:cNvPr id="5" name="Rectangle 4"/>
          <p:cNvSpPr/>
          <p:nvPr/>
        </p:nvSpPr>
        <p:spPr>
          <a:xfrm>
            <a:off x="874644" y="6438900"/>
            <a:ext cx="8070574" cy="385763"/>
          </a:xfrm>
          <a:prstGeom prst="rect">
            <a:avLst/>
          </a:prstGeom>
          <a:solidFill>
            <a:srgbClr val="E2F0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256EAB"/>
                </a:solidFill>
              </a:rPr>
              <a:t>Click on icon to see how all the states did with the April 2019 Drug Take Back event</a:t>
            </a:r>
            <a:endParaRPr lang="en-US" dirty="0">
              <a:solidFill>
                <a:srgbClr val="256EAB"/>
              </a:solidFill>
            </a:endParaRPr>
          </a:p>
        </p:txBody>
      </p:sp>
    </p:spTree>
    <p:extLst>
      <p:ext uri="{BB962C8B-B14F-4D97-AF65-F5344CB8AC3E}">
        <p14:creationId xmlns:p14="http://schemas.microsoft.com/office/powerpoint/2010/main" val="2020858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7650"/>
            <a:ext cx="8229600" cy="971550"/>
          </a:xfrm>
        </p:spPr>
        <p:txBody>
          <a:bodyPr>
            <a:normAutofit/>
          </a:bodyPr>
          <a:lstStyle/>
          <a:p>
            <a:r>
              <a:rPr lang="en-US" sz="3600" dirty="0"/>
              <a:t>FDA Guidance on Drug Disposal</a:t>
            </a:r>
          </a:p>
        </p:txBody>
      </p:sp>
      <p:sp>
        <p:nvSpPr>
          <p:cNvPr id="3" name="Content Placeholder 2"/>
          <p:cNvSpPr>
            <a:spLocks noGrp="1"/>
          </p:cNvSpPr>
          <p:nvPr>
            <p:ph idx="1"/>
          </p:nvPr>
        </p:nvSpPr>
        <p:spPr>
          <a:xfrm>
            <a:off x="971550" y="1219200"/>
            <a:ext cx="10248900" cy="5181600"/>
          </a:xfrm>
        </p:spPr>
        <p:txBody>
          <a:bodyPr>
            <a:noAutofit/>
          </a:bodyPr>
          <a:lstStyle/>
          <a:p>
            <a:r>
              <a:rPr lang="en-US" sz="2000" dirty="0"/>
              <a:t>In 2007, the FDA advised that </a:t>
            </a:r>
            <a:r>
              <a:rPr lang="en-US" sz="2000" b="1" dirty="0"/>
              <a:t>13</a:t>
            </a:r>
            <a:r>
              <a:rPr lang="en-US" sz="2000" dirty="0"/>
              <a:t> drugs be flushed down the toilet instead of thrown in the trash</a:t>
            </a:r>
          </a:p>
          <a:p>
            <a:endParaRPr lang="en-US" sz="1400" dirty="0"/>
          </a:p>
          <a:p>
            <a:r>
              <a:rPr lang="en-US" sz="2000" dirty="0"/>
              <a:t>In January 2012, the FDA advised that </a:t>
            </a:r>
            <a:r>
              <a:rPr lang="en-US" sz="2000" b="1" dirty="0"/>
              <a:t>32</a:t>
            </a:r>
            <a:r>
              <a:rPr lang="en-US" sz="2000" dirty="0"/>
              <a:t> drugs be flushed down the toilet instead of thrown in the trash</a:t>
            </a:r>
            <a:endParaRPr lang="en-US" sz="2000" b="1" dirty="0"/>
          </a:p>
          <a:p>
            <a:endParaRPr lang="en-US" sz="1400" b="1" dirty="0"/>
          </a:p>
          <a:p>
            <a:r>
              <a:rPr lang="en-US" sz="2000" dirty="0"/>
              <a:t>In November 2013, the FDA advised that </a:t>
            </a:r>
            <a:r>
              <a:rPr lang="en-US" sz="2000" b="1" dirty="0"/>
              <a:t>36</a:t>
            </a:r>
            <a:r>
              <a:rPr lang="en-US" sz="2000" dirty="0"/>
              <a:t> drugs be flushed instead of trashed</a:t>
            </a:r>
          </a:p>
          <a:p>
            <a:endParaRPr lang="en-US" sz="1400" dirty="0"/>
          </a:p>
          <a:p>
            <a:r>
              <a:rPr lang="en-US" sz="2000" dirty="0"/>
              <a:t>In April 2016, the FDA advised that </a:t>
            </a:r>
            <a:r>
              <a:rPr lang="en-US" sz="2000" b="1" dirty="0"/>
              <a:t>45</a:t>
            </a:r>
            <a:r>
              <a:rPr lang="en-US" sz="2000" dirty="0"/>
              <a:t> drugs be flushed instead of thrown in the trash</a:t>
            </a:r>
          </a:p>
          <a:p>
            <a:endParaRPr lang="en-US" sz="1200" dirty="0"/>
          </a:p>
          <a:p>
            <a:r>
              <a:rPr lang="en-US" sz="2000" dirty="0"/>
              <a:t>April 2018, the FDA posted a list of </a:t>
            </a:r>
            <a:r>
              <a:rPr lang="en-US" sz="2000" b="1" dirty="0"/>
              <a:t>49</a:t>
            </a:r>
            <a:r>
              <a:rPr lang="en-US" sz="2000" dirty="0"/>
              <a:t> drugs to be flushed.</a:t>
            </a:r>
          </a:p>
          <a:p>
            <a:pPr marL="0" indent="0" algn="ctr">
              <a:buNone/>
            </a:pPr>
            <a:r>
              <a:rPr lang="en-US" sz="2000" dirty="0">
                <a:solidFill>
                  <a:schemeClr val="accent2"/>
                </a:solidFill>
              </a:rPr>
              <a:t>From Don McLean’s song “Vincent” –   </a:t>
            </a:r>
          </a:p>
          <a:p>
            <a:pPr marL="0" indent="0">
              <a:buNone/>
            </a:pPr>
            <a:r>
              <a:rPr lang="en-US" sz="2000" dirty="0"/>
              <a:t>“They would not listen, they're not listening still.  </a:t>
            </a:r>
          </a:p>
          <a:p>
            <a:pPr marL="0" indent="0">
              <a:buNone/>
            </a:pPr>
            <a:r>
              <a:rPr lang="en-US" sz="2000" dirty="0"/>
              <a:t>  				Perhaps they never will…”</a:t>
            </a:r>
            <a:endParaRPr lang="en-US" sz="2000" b="1" dirty="0">
              <a:solidFill>
                <a:srgbClr val="F7FC34"/>
              </a:solidFill>
            </a:endParaRPr>
          </a:p>
          <a:p>
            <a:endParaRPr lang="en-US" sz="2000" b="1" dirty="0">
              <a:solidFill>
                <a:srgbClr val="F7FC34"/>
              </a:solidFill>
            </a:endParaRPr>
          </a:p>
          <a:p>
            <a:endParaRPr lang="en-US" sz="2000" dirty="0"/>
          </a:p>
        </p:txBody>
      </p:sp>
      <p:graphicFrame>
        <p:nvGraphicFramePr>
          <p:cNvPr id="6" name="Object 5"/>
          <p:cNvGraphicFramePr>
            <a:graphicFrameLocks noChangeAspect="1"/>
          </p:cNvGraphicFramePr>
          <p:nvPr>
            <p:extLst>
              <p:ext uri="{D42A27DB-BD31-4B8C-83A1-F6EECF244321}">
                <p14:modId xmlns:p14="http://schemas.microsoft.com/office/powerpoint/2010/main" val="3959490187"/>
              </p:ext>
            </p:extLst>
          </p:nvPr>
        </p:nvGraphicFramePr>
        <p:xfrm>
          <a:off x="10306050" y="5352220"/>
          <a:ext cx="914400" cy="771525"/>
        </p:xfrm>
        <a:graphic>
          <a:graphicData uri="http://schemas.openxmlformats.org/presentationml/2006/ole">
            <mc:AlternateContent xmlns:mc="http://schemas.openxmlformats.org/markup-compatibility/2006">
              <mc:Choice xmlns:v="urn:schemas-microsoft-com:vml" Requires="v">
                <p:oleObj spid="_x0000_s2068" name="PDF Document" showAsIcon="1" r:id="rId4" imgW="914400" imgH="771480" progId="NuancePDF.Document">
                  <p:embed/>
                </p:oleObj>
              </mc:Choice>
              <mc:Fallback>
                <p:oleObj name="PDF Document" showAsIcon="1" r:id="rId4" imgW="914400" imgH="771480" progId="NuancePDF.Document">
                  <p:embed/>
                  <p:pic>
                    <p:nvPicPr>
                      <p:cNvPr id="6" name="Object 5"/>
                      <p:cNvPicPr/>
                      <p:nvPr/>
                    </p:nvPicPr>
                    <p:blipFill>
                      <a:blip r:embed="rId5"/>
                      <a:stretch>
                        <a:fillRect/>
                      </a:stretch>
                    </p:blipFill>
                    <p:spPr>
                      <a:xfrm>
                        <a:off x="10306050" y="5352220"/>
                        <a:ext cx="914400" cy="771525"/>
                      </a:xfrm>
                      <a:prstGeom prst="rect">
                        <a:avLst/>
                      </a:prstGeom>
                    </p:spPr>
                  </p:pic>
                </p:oleObj>
              </mc:Fallback>
            </mc:AlternateContent>
          </a:graphicData>
        </a:graphic>
      </p:graphicFrame>
      <p:sp>
        <p:nvSpPr>
          <p:cNvPr id="4" name="Rectangle 3"/>
          <p:cNvSpPr/>
          <p:nvPr/>
        </p:nvSpPr>
        <p:spPr>
          <a:xfrm>
            <a:off x="9570176" y="4554712"/>
            <a:ext cx="2386148" cy="623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FDA list of Drugs to flush</a:t>
            </a:r>
            <a:endParaRPr lang="en-US" dirty="0">
              <a:solidFill>
                <a:schemeClr val="bg1"/>
              </a:solidFill>
            </a:endParaRPr>
          </a:p>
        </p:txBody>
      </p:sp>
    </p:spTree>
    <p:extLst>
      <p:ext uri="{BB962C8B-B14F-4D97-AF65-F5344CB8AC3E}">
        <p14:creationId xmlns:p14="http://schemas.microsoft.com/office/powerpoint/2010/main" val="273816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wipe(down)">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7384"/>
            <a:ext cx="8229600" cy="727071"/>
          </a:xfrm>
        </p:spPr>
        <p:txBody>
          <a:bodyPr>
            <a:normAutofit/>
          </a:bodyPr>
          <a:lstStyle/>
          <a:p>
            <a:pPr algn="ctr"/>
            <a:r>
              <a:rPr lang="en-US" sz="4000" dirty="0" smtClean="0">
                <a:latin typeface="Arial" panose="020B0604020202020204" pitchFamily="34" charset="0"/>
                <a:cs typeface="Arial" panose="020B0604020202020204" pitchFamily="34" charset="0"/>
              </a:rPr>
              <a:t>Virginia Guidance</a:t>
            </a:r>
            <a:endParaRPr lang="en-US" sz="4000" dirty="0">
              <a:latin typeface="Arial" panose="020B0604020202020204" pitchFamily="34" charset="0"/>
              <a:cs typeface="Arial" panose="020B0604020202020204" pitchFamily="34" charset="0"/>
            </a:endParaRPr>
          </a:p>
        </p:txBody>
      </p:sp>
      <p:pic>
        <p:nvPicPr>
          <p:cNvPr id="4" name="Picture 12" descr="Picture of toilet with the &quot;NO&quot; symbol on it, to reinforce &quot;Do not dispose of drugs in the toilet&quot;" title="Picture of Toilet"/>
          <p:cNvPicPr>
            <a:picLocks noGrp="1" noChangeAspect="1" noChangeArrowheads="1"/>
          </p:cNvPicPr>
          <p:nvPr>
            <p:ph sz="half" idx="1"/>
          </p:nvPr>
        </p:nvPicPr>
        <p:blipFill>
          <a:blip r:embed="rId3" cstate="print"/>
          <a:stretch>
            <a:fillRect/>
          </a:stretch>
        </p:blipFill>
        <p:spPr bwMode="auto">
          <a:xfrm>
            <a:off x="1672046" y="1254035"/>
            <a:ext cx="4042954" cy="5199016"/>
          </a:xfrm>
          <a:prstGeom prst="rect">
            <a:avLst/>
          </a:prstGeom>
          <a:noFill/>
        </p:spPr>
      </p:pic>
      <p:sp>
        <p:nvSpPr>
          <p:cNvPr id="6" name="Content Placeholder 5"/>
          <p:cNvSpPr>
            <a:spLocks noGrp="1"/>
          </p:cNvSpPr>
          <p:nvPr>
            <p:ph sz="half" idx="2"/>
          </p:nvPr>
        </p:nvSpPr>
        <p:spPr>
          <a:xfrm>
            <a:off x="6322422" y="1254035"/>
            <a:ext cx="4990011" cy="5199016"/>
          </a:xfrm>
        </p:spPr>
        <p:txBody>
          <a:bodyPr/>
          <a:lstStyle/>
          <a:p>
            <a:pPr marL="0" indent="0" algn="ctr">
              <a:buNone/>
            </a:pPr>
            <a:r>
              <a:rPr lang="en-US" sz="4000" b="1" dirty="0" smtClean="0">
                <a:solidFill>
                  <a:srgbClr val="198569"/>
                </a:solidFill>
              </a:rPr>
              <a:t>PLEASE</a:t>
            </a:r>
            <a:r>
              <a:rPr lang="en-US" dirty="0" smtClean="0">
                <a:solidFill>
                  <a:srgbClr val="198569"/>
                </a:solidFill>
              </a:rPr>
              <a:t> </a:t>
            </a:r>
          </a:p>
          <a:p>
            <a:pPr marL="0" indent="0" algn="ctr">
              <a:buNone/>
            </a:pPr>
            <a:r>
              <a:rPr lang="en-US" dirty="0" smtClean="0"/>
              <a:t>do </a:t>
            </a:r>
            <a:r>
              <a:rPr lang="en-US" b="1" dirty="0" smtClean="0">
                <a:solidFill>
                  <a:srgbClr val="FF0000"/>
                </a:solidFill>
              </a:rPr>
              <a:t>NOT</a:t>
            </a:r>
            <a:r>
              <a:rPr lang="en-US" dirty="0" smtClean="0"/>
              <a:t> DISPOSE of </a:t>
            </a:r>
          </a:p>
          <a:p>
            <a:pPr marL="0" indent="0" algn="ctr">
              <a:buNone/>
            </a:pPr>
            <a:r>
              <a:rPr lang="en-US" dirty="0" smtClean="0"/>
              <a:t> </a:t>
            </a:r>
            <a:r>
              <a:rPr lang="en-US" b="1" u="sng" dirty="0" smtClean="0">
                <a:solidFill>
                  <a:srgbClr val="198569"/>
                </a:solidFill>
              </a:rPr>
              <a:t>ANY MEDICATIONS </a:t>
            </a:r>
          </a:p>
          <a:p>
            <a:pPr marL="0" indent="0" algn="ctr">
              <a:buNone/>
            </a:pPr>
            <a:r>
              <a:rPr lang="en-US" dirty="0" smtClean="0"/>
              <a:t>by FLUSHING or washing down the sink!</a:t>
            </a:r>
          </a:p>
          <a:p>
            <a:pPr marL="0" indent="0" algn="ctr">
              <a:buNone/>
            </a:pPr>
            <a:endParaRPr lang="en-US" dirty="0"/>
          </a:p>
          <a:p>
            <a:pPr marL="0" indent="0" algn="ctr">
              <a:buNone/>
            </a:pPr>
            <a:r>
              <a:rPr lang="en-US" dirty="0" smtClean="0"/>
              <a:t>Don’t take the chance that it could end up in your drinking water!</a:t>
            </a:r>
            <a:endParaRPr lang="en-US" dirty="0"/>
          </a:p>
        </p:txBody>
      </p:sp>
      <p:sp>
        <p:nvSpPr>
          <p:cNvPr id="5" name="AutoShape 15"/>
          <p:cNvSpPr>
            <a:spLocks noChangeArrowheads="1"/>
          </p:cNvSpPr>
          <p:nvPr/>
        </p:nvSpPr>
        <p:spPr bwMode="auto">
          <a:xfrm>
            <a:off x="2610395" y="3853543"/>
            <a:ext cx="2590800" cy="2438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31750" algn="ctr">
            <a:solidFill>
              <a:schemeClr val="bg2"/>
            </a:solidFill>
            <a:miter lim="800000"/>
            <a:headEnd/>
            <a:tailEnd/>
          </a:ln>
          <a:effectLst/>
        </p:spPr>
        <p:txBody>
          <a:bodyPr wrap="none" anchor="ctr"/>
          <a:lstStyle/>
          <a:p>
            <a:endParaRPr lang="en-US" dirty="0"/>
          </a:p>
        </p:txBody>
      </p:sp>
    </p:spTree>
    <p:extLst>
      <p:ext uri="{BB962C8B-B14F-4D97-AF65-F5344CB8AC3E}">
        <p14:creationId xmlns:p14="http://schemas.microsoft.com/office/powerpoint/2010/main" val="322683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888733" y="3630979"/>
            <a:ext cx="636375" cy="1210653"/>
          </a:xfrm>
          <a:prstGeom prst="rect">
            <a:avLst/>
          </a:prstGeom>
          <a:noFill/>
          <a:ln w="9525">
            <a:noFill/>
            <a:miter lim="800000"/>
            <a:headEnd/>
            <a:tailEnd/>
          </a:ln>
          <a:effectLst/>
        </p:spPr>
      </p:pic>
      <p:sp>
        <p:nvSpPr>
          <p:cNvPr id="27" name="Up Arrow 26"/>
          <p:cNvSpPr/>
          <p:nvPr/>
        </p:nvSpPr>
        <p:spPr bwMode="auto">
          <a:xfrm rot="1170366">
            <a:off x="4188111" y="3746968"/>
            <a:ext cx="262396" cy="1256595"/>
          </a:xfrm>
          <a:prstGeom prst="upArrow">
            <a:avLst/>
          </a:prstGeom>
          <a:blipFill>
            <a:blip r:embed="rId4" cstate="print"/>
            <a:tile tx="0" ty="0" sx="100000" sy="100000" flip="none" algn="tl"/>
          </a:blipFill>
          <a:ln w="254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3" name="Left-Up Arrow 42"/>
          <p:cNvSpPr/>
          <p:nvPr/>
        </p:nvSpPr>
        <p:spPr bwMode="auto">
          <a:xfrm rot="16200000">
            <a:off x="3557753" y="-416473"/>
            <a:ext cx="5470637" cy="6952596"/>
          </a:xfrm>
          <a:prstGeom prst="leftUpArrow">
            <a:avLst>
              <a:gd name="adj1" fmla="val 5579"/>
              <a:gd name="adj2" fmla="val 14667"/>
              <a:gd name="adj3" fmla="val 13700"/>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Down Arrow 29"/>
          <p:cNvSpPr/>
          <p:nvPr/>
        </p:nvSpPr>
        <p:spPr bwMode="auto">
          <a:xfrm rot="2507181">
            <a:off x="4661674" y="3561242"/>
            <a:ext cx="272504" cy="1372637"/>
          </a:xfrm>
          <a:prstGeom prst="downArrow">
            <a:avLst/>
          </a:prstGeom>
          <a:blipFill>
            <a:blip r:embed="rId5" cstate="print"/>
            <a:tile tx="0" ty="0" sx="100000" sy="100000" flip="none" algn="tl"/>
          </a:blipFill>
          <a:ln w="254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6" name="Up Arrow 25"/>
          <p:cNvSpPr/>
          <p:nvPr/>
        </p:nvSpPr>
        <p:spPr bwMode="auto">
          <a:xfrm>
            <a:off x="3546836" y="2522889"/>
            <a:ext cx="227994" cy="2176587"/>
          </a:xfrm>
          <a:prstGeom prst="upArrow">
            <a:avLst/>
          </a:prstGeom>
          <a:blipFill>
            <a:blip r:embed="rId4" cstate="print"/>
            <a:tile tx="0" ty="0" sx="100000" sy="100000" flip="none" algn="tl"/>
          </a:blipFill>
          <a:ln w="28575">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8" name="Picture 4" descr="Wastewater treatment plant" title="Wastewater treatment plant"/>
          <p:cNvPicPr>
            <a:picLocks noChangeAspect="1" noChangeArrowheads="1"/>
          </p:cNvPicPr>
          <p:nvPr/>
        </p:nvPicPr>
        <p:blipFill>
          <a:blip r:embed="rId6" cstate="print"/>
          <a:srcRect/>
          <a:stretch>
            <a:fillRect/>
          </a:stretch>
        </p:blipFill>
        <p:spPr bwMode="auto">
          <a:xfrm>
            <a:off x="2401615" y="4353910"/>
            <a:ext cx="1820863" cy="1311275"/>
          </a:xfrm>
          <a:prstGeom prst="rect">
            <a:avLst/>
          </a:prstGeom>
          <a:noFill/>
        </p:spPr>
      </p:pic>
      <p:sp>
        <p:nvSpPr>
          <p:cNvPr id="51207" name="Rectangle 7"/>
          <p:cNvSpPr>
            <a:spLocks noGrp="1" noChangeArrowheads="1"/>
          </p:cNvSpPr>
          <p:nvPr>
            <p:ph type="title"/>
          </p:nvPr>
        </p:nvSpPr>
        <p:spPr>
          <a:xfrm>
            <a:off x="3239815" y="141339"/>
            <a:ext cx="7236372" cy="583875"/>
          </a:xfrm>
        </p:spPr>
        <p:txBody>
          <a:bodyPr/>
          <a:lstStyle/>
          <a:p>
            <a:pPr algn="ctr"/>
            <a:r>
              <a:rPr lang="en-US" sz="3200" dirty="0">
                <a:solidFill>
                  <a:srgbClr val="FFFF66"/>
                </a:solidFill>
              </a:rPr>
              <a:t>The “circle” of microconstituents</a:t>
            </a:r>
          </a:p>
        </p:txBody>
      </p:sp>
      <p:pic>
        <p:nvPicPr>
          <p:cNvPr id="51209" name="Picture 9" descr="VADEQ_Logo_color03"/>
          <p:cNvPicPr>
            <a:picLocks noChangeAspect="1" noChangeArrowheads="1"/>
          </p:cNvPicPr>
          <p:nvPr/>
        </p:nvPicPr>
        <p:blipFill>
          <a:blip r:embed="rId7" cstate="print"/>
          <a:srcRect/>
          <a:stretch>
            <a:fillRect/>
          </a:stretch>
        </p:blipFill>
        <p:spPr bwMode="auto">
          <a:xfrm>
            <a:off x="10863115" y="6353175"/>
            <a:ext cx="1219200" cy="504825"/>
          </a:xfrm>
          <a:prstGeom prst="rect">
            <a:avLst/>
          </a:prstGeom>
          <a:noFill/>
        </p:spPr>
      </p:pic>
      <p:sp>
        <p:nvSpPr>
          <p:cNvPr id="14" name="AutoShape 5" descr="River getting discharge from wastewater plant, and serving as intake for water treatment plant and also receiving the discharge of waste from the water plant" title="River"/>
          <p:cNvSpPr>
            <a:spLocks noChangeArrowheads="1"/>
          </p:cNvSpPr>
          <p:nvPr/>
        </p:nvSpPr>
        <p:spPr bwMode="auto">
          <a:xfrm>
            <a:off x="1524001" y="4908767"/>
            <a:ext cx="9144000" cy="1510127"/>
          </a:xfrm>
          <a:prstGeom prst="flowChartPunchedTape">
            <a:avLst/>
          </a:prstGeom>
          <a:solidFill>
            <a:srgbClr val="99CCFF"/>
          </a:solidFill>
          <a:ln w="25400" algn="ctr">
            <a:solidFill>
              <a:srgbClr val="0000FF"/>
            </a:solidFill>
            <a:miter lim="800000"/>
            <a:headEnd/>
            <a:tailEnd/>
          </a:ln>
          <a:effectLst/>
        </p:spPr>
        <p:txBody>
          <a:bodyPr wrap="none" anchor="ctr"/>
          <a:lstStyle/>
          <a:p>
            <a:pPr defTabSz="914400"/>
            <a:endParaRPr lang="en-US" dirty="0">
              <a:solidFill>
                <a:prstClr val="white"/>
              </a:solidFill>
              <a:latin typeface="Times New Roman"/>
            </a:endParaRPr>
          </a:p>
        </p:txBody>
      </p:sp>
      <p:pic>
        <p:nvPicPr>
          <p:cNvPr id="1026" name="Picture 2" descr="House" title="Residential house"/>
          <p:cNvPicPr>
            <a:picLocks noChangeAspect="1" noChangeArrowheads="1"/>
          </p:cNvPicPr>
          <p:nvPr/>
        </p:nvPicPr>
        <p:blipFill>
          <a:blip r:embed="rId8" cstate="print"/>
          <a:srcRect/>
          <a:stretch>
            <a:fillRect/>
          </a:stretch>
        </p:blipFill>
        <p:spPr bwMode="auto">
          <a:xfrm>
            <a:off x="1735258" y="693683"/>
            <a:ext cx="1010570" cy="1010570"/>
          </a:xfrm>
          <a:prstGeom prst="rect">
            <a:avLst/>
          </a:prstGeom>
          <a:noFill/>
        </p:spPr>
      </p:pic>
      <p:pic>
        <p:nvPicPr>
          <p:cNvPr id="1027" name="Picture 3" descr="Truck hauling biosolids" title="Truck"/>
          <p:cNvPicPr>
            <a:picLocks noChangeAspect="1" noChangeArrowheads="1"/>
          </p:cNvPicPr>
          <p:nvPr/>
        </p:nvPicPr>
        <p:blipFill>
          <a:blip r:embed="rId9" cstate="print"/>
          <a:srcRect/>
          <a:stretch>
            <a:fillRect/>
          </a:stretch>
        </p:blipFill>
        <p:spPr bwMode="auto">
          <a:xfrm>
            <a:off x="4585632" y="1567192"/>
            <a:ext cx="1381125" cy="885825"/>
          </a:xfrm>
          <a:prstGeom prst="rect">
            <a:avLst/>
          </a:prstGeom>
          <a:noFill/>
          <a:ln w="9525">
            <a:noFill/>
            <a:miter lim="800000"/>
            <a:headEnd/>
            <a:tailEnd/>
          </a:ln>
          <a:effectLst/>
        </p:spPr>
      </p:pic>
      <p:pic>
        <p:nvPicPr>
          <p:cNvPr id="1030" name="Picture 6" descr="Tractor applying biosolids" title="Tractor on field"/>
          <p:cNvPicPr>
            <a:picLocks noChangeAspect="1" noChangeArrowheads="1"/>
          </p:cNvPicPr>
          <p:nvPr/>
        </p:nvPicPr>
        <p:blipFill>
          <a:blip r:embed="rId10" cstate="print"/>
          <a:srcRect/>
          <a:stretch>
            <a:fillRect/>
          </a:stretch>
        </p:blipFill>
        <p:spPr bwMode="auto">
          <a:xfrm>
            <a:off x="3302671" y="1450428"/>
            <a:ext cx="1320553" cy="1056399"/>
          </a:xfrm>
          <a:prstGeom prst="rect">
            <a:avLst/>
          </a:prstGeom>
          <a:noFill/>
          <a:ln w="9525">
            <a:noFill/>
            <a:miter lim="800000"/>
            <a:headEnd/>
            <a:tailEnd/>
          </a:ln>
          <a:effectLst/>
        </p:spPr>
      </p:pic>
      <p:sp>
        <p:nvSpPr>
          <p:cNvPr id="21" name="Down Arrow 20"/>
          <p:cNvSpPr/>
          <p:nvPr/>
        </p:nvSpPr>
        <p:spPr bwMode="auto">
          <a:xfrm rot="21125351">
            <a:off x="2371936" y="1583139"/>
            <a:ext cx="484632" cy="3541979"/>
          </a:xfrm>
          <a:prstGeom prst="downArrow">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2" name="AutoShape 15"/>
          <p:cNvSpPr>
            <a:spLocks noChangeArrowheads="1"/>
          </p:cNvSpPr>
          <p:nvPr/>
        </p:nvSpPr>
        <p:spPr bwMode="auto">
          <a:xfrm rot="9315844">
            <a:off x="3631324" y="5089636"/>
            <a:ext cx="160338" cy="925513"/>
          </a:xfrm>
          <a:prstGeom prst="can">
            <a:avLst>
              <a:gd name="adj" fmla="val 144307"/>
            </a:avLst>
          </a:prstGeom>
          <a:solidFill>
            <a:srgbClr val="800080">
              <a:alpha val="99000"/>
            </a:srgbClr>
          </a:solidFill>
          <a:ln w="22225" cmpd="sng">
            <a:solidFill>
              <a:schemeClr val="bg2"/>
            </a:solidFill>
            <a:prstDash val="solid"/>
            <a:round/>
            <a:headEnd/>
            <a:tailEnd/>
          </a:ln>
          <a:effectLst>
            <a:outerShdw blurRad="50800" dist="50800" dir="5400000" algn="ctr" rotWithShape="0">
              <a:schemeClr val="bg2"/>
            </a:outerShdw>
          </a:effectLst>
        </p:spPr>
        <p:txBody>
          <a:bodyPr wrap="none" anchor="ctr"/>
          <a:lstStyle/>
          <a:p>
            <a:pPr defTabSz="914400"/>
            <a:endParaRPr lang="en-US" dirty="0">
              <a:solidFill>
                <a:prstClr val="white"/>
              </a:solidFill>
              <a:latin typeface="Times New Roman"/>
            </a:endParaRPr>
          </a:p>
        </p:txBody>
      </p:sp>
      <p:sp>
        <p:nvSpPr>
          <p:cNvPr id="23" name="AutoShape 16"/>
          <p:cNvSpPr>
            <a:spLocks noChangeArrowheads="1"/>
          </p:cNvSpPr>
          <p:nvPr/>
        </p:nvSpPr>
        <p:spPr bwMode="auto">
          <a:xfrm rot="16200000">
            <a:off x="4717477" y="4660642"/>
            <a:ext cx="712788" cy="2367455"/>
          </a:xfrm>
          <a:prstGeom prst="triangle">
            <a:avLst>
              <a:gd name="adj" fmla="val 50000"/>
            </a:avLst>
          </a:prstGeom>
          <a:gradFill rotWithShape="1">
            <a:gsLst>
              <a:gs pos="0">
                <a:srgbClr val="856B23"/>
              </a:gs>
              <a:gs pos="100000">
                <a:srgbClr val="99CCFF"/>
              </a:gs>
            </a:gsLst>
            <a:lin ang="5400000" scaled="1"/>
          </a:gradFill>
          <a:ln w="15875" cmpd="sng" algn="ctr">
            <a:noFill/>
            <a:prstDash val="solid"/>
            <a:miter lim="800000"/>
            <a:headEnd/>
            <a:tailEnd/>
          </a:ln>
          <a:effectLst/>
        </p:spPr>
        <p:txBody>
          <a:bodyPr wrap="none" anchor="ctr"/>
          <a:lstStyle/>
          <a:p>
            <a:pPr defTabSz="914400"/>
            <a:endParaRPr lang="en-US" dirty="0">
              <a:solidFill>
                <a:prstClr val="white"/>
              </a:solidFill>
              <a:latin typeface="Times New Roman"/>
            </a:endParaRPr>
          </a:p>
        </p:txBody>
      </p:sp>
      <p:pic>
        <p:nvPicPr>
          <p:cNvPr id="1031" name="Picture 7" descr="Landfill sending leachate back to wastewater treatment plant" title="Landfill"/>
          <p:cNvPicPr>
            <a:picLocks noChangeAspect="1" noChangeArrowheads="1"/>
          </p:cNvPicPr>
          <p:nvPr/>
        </p:nvPicPr>
        <p:blipFill>
          <a:blip r:embed="rId11" cstate="print"/>
          <a:srcRect/>
          <a:stretch>
            <a:fillRect/>
          </a:stretch>
        </p:blipFill>
        <p:spPr bwMode="auto">
          <a:xfrm>
            <a:off x="4369676" y="2619703"/>
            <a:ext cx="1726324" cy="1150883"/>
          </a:xfrm>
          <a:prstGeom prst="rect">
            <a:avLst/>
          </a:prstGeom>
          <a:noFill/>
          <a:ln w="9525">
            <a:noFill/>
            <a:miter lim="800000"/>
            <a:headEnd/>
            <a:tailEnd/>
          </a:ln>
          <a:effectLst/>
        </p:spPr>
      </p:pic>
      <p:sp>
        <p:nvSpPr>
          <p:cNvPr id="25" name="Rectangle 24"/>
          <p:cNvSpPr/>
          <p:nvPr/>
        </p:nvSpPr>
        <p:spPr bwMode="auto">
          <a:xfrm>
            <a:off x="1524001" y="3141784"/>
            <a:ext cx="2175641" cy="1090247"/>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1.Sewage to WW Treatment plant</a:t>
            </a:r>
          </a:p>
        </p:txBody>
      </p:sp>
      <p:sp>
        <p:nvSpPr>
          <p:cNvPr id="28" name="Rectangle 27"/>
          <p:cNvSpPr/>
          <p:nvPr/>
        </p:nvSpPr>
        <p:spPr bwMode="auto">
          <a:xfrm>
            <a:off x="1524000" y="5384126"/>
            <a:ext cx="1969477" cy="1075291"/>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2. Treated effluent to river</a:t>
            </a:r>
          </a:p>
        </p:txBody>
      </p:sp>
      <p:sp>
        <p:nvSpPr>
          <p:cNvPr id="29" name="Rectangle 28"/>
          <p:cNvSpPr/>
          <p:nvPr/>
        </p:nvSpPr>
        <p:spPr bwMode="auto">
          <a:xfrm>
            <a:off x="6162466" y="1482214"/>
            <a:ext cx="2600098" cy="992824"/>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3. Biosolids to farmland or landfill</a:t>
            </a:r>
          </a:p>
        </p:txBody>
      </p:sp>
      <p:sp>
        <p:nvSpPr>
          <p:cNvPr id="31" name="Rectangle 30"/>
          <p:cNvSpPr/>
          <p:nvPr/>
        </p:nvSpPr>
        <p:spPr bwMode="auto">
          <a:xfrm>
            <a:off x="5375638" y="3862552"/>
            <a:ext cx="2175641" cy="1307325"/>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4.  Leachate or garbage juice to WW Treatment plant</a:t>
            </a:r>
          </a:p>
        </p:txBody>
      </p:sp>
      <p:pic>
        <p:nvPicPr>
          <p:cNvPr id="1033" name="Picture 9" descr="Water treatment plant" title="Water treatment plant"/>
          <p:cNvPicPr>
            <a:picLocks noChangeAspect="1" noChangeArrowheads="1"/>
          </p:cNvPicPr>
          <p:nvPr/>
        </p:nvPicPr>
        <p:blipFill>
          <a:blip r:embed="rId12" cstate="print"/>
          <a:srcRect/>
          <a:stretch>
            <a:fillRect/>
          </a:stretch>
        </p:blipFill>
        <p:spPr bwMode="auto">
          <a:xfrm>
            <a:off x="8224345" y="3894083"/>
            <a:ext cx="1377830" cy="1102219"/>
          </a:xfrm>
          <a:prstGeom prst="rect">
            <a:avLst/>
          </a:prstGeom>
          <a:noFill/>
          <a:ln w="9525">
            <a:noFill/>
            <a:miter lim="800000"/>
            <a:headEnd/>
            <a:tailEnd/>
          </a:ln>
          <a:effectLst/>
        </p:spPr>
      </p:pic>
      <p:sp>
        <p:nvSpPr>
          <p:cNvPr id="34" name="AutoShape 15"/>
          <p:cNvSpPr>
            <a:spLocks noChangeArrowheads="1"/>
          </p:cNvSpPr>
          <p:nvPr/>
        </p:nvSpPr>
        <p:spPr bwMode="auto">
          <a:xfrm rot="9315844">
            <a:off x="8398537" y="4833693"/>
            <a:ext cx="280906" cy="458889"/>
          </a:xfrm>
          <a:prstGeom prst="can">
            <a:avLst>
              <a:gd name="adj" fmla="val 144307"/>
            </a:avLst>
          </a:prstGeom>
          <a:solidFill>
            <a:schemeClr val="accent4"/>
          </a:solidFill>
          <a:ln w="22225">
            <a:solidFill>
              <a:schemeClr val="tx1"/>
            </a:solidFill>
            <a:prstDash val="solid"/>
            <a:round/>
            <a:headEnd/>
            <a:tailEnd/>
          </a:ln>
          <a:effectLst/>
        </p:spPr>
        <p:txBody>
          <a:bodyPr wrap="none" anchor="ctr"/>
          <a:lstStyle/>
          <a:p>
            <a:pPr defTabSz="914400"/>
            <a:endParaRPr lang="en-US" dirty="0">
              <a:solidFill>
                <a:prstClr val="white"/>
              </a:solidFill>
              <a:latin typeface="Times New Roman"/>
            </a:endParaRPr>
          </a:p>
        </p:txBody>
      </p:sp>
      <p:sp>
        <p:nvSpPr>
          <p:cNvPr id="35" name="AutoShape 15"/>
          <p:cNvSpPr>
            <a:spLocks noChangeArrowheads="1"/>
          </p:cNvSpPr>
          <p:nvPr/>
        </p:nvSpPr>
        <p:spPr bwMode="auto">
          <a:xfrm rot="9315844">
            <a:off x="8904628" y="4809750"/>
            <a:ext cx="182772" cy="702155"/>
          </a:xfrm>
          <a:prstGeom prst="can">
            <a:avLst>
              <a:gd name="adj" fmla="val 144307"/>
            </a:avLst>
          </a:prstGeom>
          <a:solidFill>
            <a:srgbClr val="FF0000"/>
          </a:solidFill>
          <a:ln w="19050">
            <a:solidFill>
              <a:schemeClr val="tx1"/>
            </a:solidFill>
            <a:prstDash val="solid"/>
            <a:round/>
            <a:headEnd/>
            <a:tailEnd/>
          </a:ln>
          <a:effectLst/>
        </p:spPr>
        <p:txBody>
          <a:bodyPr wrap="none" anchor="ctr"/>
          <a:lstStyle/>
          <a:p>
            <a:pPr defTabSz="914400"/>
            <a:endParaRPr lang="en-US" dirty="0">
              <a:solidFill>
                <a:prstClr val="white"/>
              </a:solidFill>
              <a:latin typeface="Times New Roman"/>
            </a:endParaRPr>
          </a:p>
        </p:txBody>
      </p:sp>
      <p:sp>
        <p:nvSpPr>
          <p:cNvPr id="38" name="Up Arrow 37"/>
          <p:cNvSpPr/>
          <p:nvPr/>
        </p:nvSpPr>
        <p:spPr bwMode="auto">
          <a:xfrm>
            <a:off x="8413531" y="5328745"/>
            <a:ext cx="484632" cy="725214"/>
          </a:xfrm>
          <a:prstGeom prst="up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9" name="Rectangle 38"/>
          <p:cNvSpPr/>
          <p:nvPr/>
        </p:nvSpPr>
        <p:spPr bwMode="auto">
          <a:xfrm>
            <a:off x="6858001" y="5943600"/>
            <a:ext cx="2180492" cy="914400"/>
          </a:xfrm>
          <a:prstGeom prst="rect">
            <a:avLst/>
          </a:prstGeom>
          <a:gradFill>
            <a:gsLst>
              <a:gs pos="0">
                <a:srgbClr val="FF0000"/>
              </a:gs>
              <a:gs pos="80000">
                <a:schemeClr val="accent2">
                  <a:shade val="93000"/>
                  <a:satMod val="130000"/>
                </a:schemeClr>
              </a:gs>
              <a:gs pos="100000">
                <a:schemeClr val="accent2">
                  <a:shade val="94000"/>
                  <a:satMod val="135000"/>
                </a:schemeClr>
              </a:gs>
            </a:gsLst>
          </a:gradFill>
          <a:ln w="25400" cmpd="sng">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5. Water</a:t>
            </a:r>
          </a:p>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intake for Water  Treatment Plant</a:t>
            </a:r>
          </a:p>
        </p:txBody>
      </p:sp>
      <p:sp>
        <p:nvSpPr>
          <p:cNvPr id="40" name="Down Arrow 39"/>
          <p:cNvSpPr/>
          <p:nvPr/>
        </p:nvSpPr>
        <p:spPr bwMode="auto">
          <a:xfrm>
            <a:off x="9643241" y="4067909"/>
            <a:ext cx="484632" cy="1119893"/>
          </a:xfrm>
          <a:prstGeom prst="downArrow">
            <a:avLst/>
          </a:prstGeom>
          <a:solidFill>
            <a:srgbClr val="FF0000"/>
          </a:solidFill>
          <a:ln w="254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1" name="AutoShape 16"/>
          <p:cNvSpPr>
            <a:spLocks noChangeArrowheads="1"/>
          </p:cNvSpPr>
          <p:nvPr/>
        </p:nvSpPr>
        <p:spPr bwMode="auto">
          <a:xfrm rot="16200000">
            <a:off x="9338091" y="4753660"/>
            <a:ext cx="712788" cy="1284889"/>
          </a:xfrm>
          <a:prstGeom prst="triangle">
            <a:avLst>
              <a:gd name="adj" fmla="val 50000"/>
            </a:avLst>
          </a:prstGeom>
          <a:gradFill rotWithShape="1">
            <a:gsLst>
              <a:gs pos="0">
                <a:schemeClr val="accent1">
                  <a:lumMod val="75000"/>
                </a:schemeClr>
              </a:gs>
              <a:gs pos="100000">
                <a:srgbClr val="99CCFF"/>
              </a:gs>
            </a:gsLst>
            <a:lin ang="5400000" scaled="1"/>
          </a:gradFill>
          <a:ln w="25400" algn="ctr">
            <a:solidFill>
              <a:srgbClr val="66CCFF"/>
            </a:solidFill>
            <a:prstDash val="sysDot"/>
            <a:miter lim="800000"/>
            <a:headEnd/>
            <a:tailEnd/>
          </a:ln>
          <a:effectLst/>
        </p:spPr>
        <p:txBody>
          <a:bodyPr wrap="none" anchor="ctr"/>
          <a:lstStyle/>
          <a:p>
            <a:pPr defTabSz="914400"/>
            <a:endParaRPr lang="en-US" dirty="0">
              <a:solidFill>
                <a:prstClr val="white"/>
              </a:solidFill>
              <a:latin typeface="Times New Roman"/>
            </a:endParaRPr>
          </a:p>
        </p:txBody>
      </p:sp>
      <p:sp>
        <p:nvSpPr>
          <p:cNvPr id="42" name="Rectangle 41"/>
          <p:cNvSpPr/>
          <p:nvPr/>
        </p:nvSpPr>
        <p:spPr bwMode="auto">
          <a:xfrm>
            <a:off x="8792308" y="3270739"/>
            <a:ext cx="1875692" cy="810509"/>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6. Wastewater </a:t>
            </a:r>
          </a:p>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discharge</a:t>
            </a:r>
          </a:p>
        </p:txBody>
      </p:sp>
      <p:sp>
        <p:nvSpPr>
          <p:cNvPr id="44" name="Rectangle 43"/>
          <p:cNvSpPr/>
          <p:nvPr/>
        </p:nvSpPr>
        <p:spPr bwMode="auto">
          <a:xfrm>
            <a:off x="3352800" y="725213"/>
            <a:ext cx="2033752" cy="914400"/>
          </a:xfrm>
          <a:prstGeom prst="rect">
            <a:avLst/>
          </a:prstGeom>
          <a:gradFill>
            <a:gsLst>
              <a:gs pos="0">
                <a:srgbClr val="FF0000"/>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Segoe" pitchFamily="34" charset="0"/>
              </a:rPr>
              <a:t>7. Clean water back to you</a:t>
            </a:r>
          </a:p>
        </p:txBody>
      </p:sp>
    </p:spTree>
    <p:extLst>
      <p:ext uri="{BB962C8B-B14F-4D97-AF65-F5344CB8AC3E}">
        <p14:creationId xmlns:p14="http://schemas.microsoft.com/office/powerpoint/2010/main" val="390718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10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2000"/>
                                        <p:tgtEl>
                                          <p:spTgt spid="38"/>
                                        </p:tgtEl>
                                      </p:cBhvr>
                                    </p:animEffect>
                                    <p:set>
                                      <p:cBhvr>
                                        <p:cTn id="58" dur="1" fill="hold">
                                          <p:stCondLst>
                                            <p:cond delay="19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22" presetClass="entr" presetSubtype="1"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up)">
                                      <p:cBhvr>
                                        <p:cTn id="65" dur="500"/>
                                        <p:tgtEl>
                                          <p:spTgt spid="40"/>
                                        </p:tgtEl>
                                      </p:cBhvr>
                                    </p:animEffect>
                                  </p:childTnLst>
                                </p:cTn>
                              </p:par>
                              <p:par>
                                <p:cTn id="66" presetID="10" presetClass="exit" presetSubtype="0" fill="hold" grpId="1" nodeType="withEffect">
                                  <p:stCondLst>
                                    <p:cond delay="0"/>
                                  </p:stCondLst>
                                  <p:childTnLst>
                                    <p:animEffect transition="out" filter="fade">
                                      <p:cBhvr>
                                        <p:cTn id="67" dur="2000"/>
                                        <p:tgtEl>
                                          <p:spTgt spid="40"/>
                                        </p:tgtEl>
                                      </p:cBhvr>
                                    </p:animEffect>
                                    <p:set>
                                      <p:cBhvr>
                                        <p:cTn id="68" dur="1" fill="hold">
                                          <p:stCondLst>
                                            <p:cond delay="1999"/>
                                          </p:stCondLst>
                                        </p:cTn>
                                        <p:tgtEl>
                                          <p:spTgt spid="4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down)">
                                      <p:cBhvr>
                                        <p:cTn id="73" dur="2000"/>
                                        <p:tgtEl>
                                          <p:spTgt spid="43"/>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P spid="30" grpId="0" animBg="1"/>
      <p:bldP spid="26" grpId="0" animBg="1"/>
      <p:bldP spid="21" grpId="0" animBg="1"/>
      <p:bldP spid="25" grpId="0" animBg="1"/>
      <p:bldP spid="28" grpId="0" animBg="1"/>
      <p:bldP spid="29" grpId="0" animBg="1"/>
      <p:bldP spid="31" grpId="0" animBg="1"/>
      <p:bldP spid="38" grpId="0" animBg="1"/>
      <p:bldP spid="38" grpId="1" animBg="1"/>
      <p:bldP spid="39" grpId="0" animBg="1"/>
      <p:bldP spid="40" grpId="0" animBg="1"/>
      <p:bldP spid="40" grpId="1" animBg="1"/>
      <p:bldP spid="42"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76300" y="230188"/>
            <a:ext cx="10229850" cy="860424"/>
          </a:xfrm>
        </p:spPr>
        <p:txBody>
          <a:bodyPr>
            <a:noAutofit/>
          </a:bodyPr>
          <a:lstStyle/>
          <a:p>
            <a:pPr algn="ctr"/>
            <a:r>
              <a:rPr lang="en-US" sz="2800" dirty="0"/>
              <a:t>Why don’t Treatment Plants remove microconstituents?</a:t>
            </a:r>
          </a:p>
        </p:txBody>
      </p:sp>
      <p:pic>
        <p:nvPicPr>
          <p:cNvPr id="61442" name="Picture 2" descr="Diagram of water treatment plant" title="Water treatment plant"/>
          <p:cNvPicPr>
            <a:picLocks noGrp="1" noChangeAspect="1" noChangeArrowheads="1"/>
          </p:cNvPicPr>
          <p:nvPr>
            <p:ph sz="half" idx="2"/>
          </p:nvPr>
        </p:nvPicPr>
        <p:blipFill>
          <a:blip r:embed="rId3" cstate="print"/>
          <a:srcRect/>
          <a:stretch>
            <a:fillRect/>
          </a:stretch>
        </p:blipFill>
        <p:spPr bwMode="auto">
          <a:xfrm>
            <a:off x="6460354" y="1208088"/>
            <a:ext cx="4798196" cy="5496262"/>
          </a:xfrm>
          <a:prstGeom prst="rect">
            <a:avLst/>
          </a:prstGeom>
          <a:noFill/>
          <a:ln w="9525">
            <a:noFill/>
            <a:miter lim="800000"/>
            <a:headEnd/>
            <a:tailEnd/>
          </a:ln>
        </p:spPr>
      </p:pic>
      <p:pic>
        <p:nvPicPr>
          <p:cNvPr id="61443" name="Picture 3"/>
          <p:cNvPicPr>
            <a:picLocks noGrp="1" noChangeAspect="1" noChangeArrowheads="1"/>
          </p:cNvPicPr>
          <p:nvPr>
            <p:ph sz="half" idx="1"/>
          </p:nvPr>
        </p:nvPicPr>
        <p:blipFill>
          <a:blip r:embed="rId4" cstate="print"/>
          <a:srcRect/>
          <a:stretch>
            <a:fillRect/>
          </a:stretch>
        </p:blipFill>
        <p:spPr bwMode="auto">
          <a:xfrm>
            <a:off x="3954780" y="3881755"/>
            <a:ext cx="15240" cy="15240"/>
          </a:xfrm>
          <a:prstGeom prst="rect">
            <a:avLst/>
          </a:prstGeom>
          <a:noFill/>
          <a:ln w="9525">
            <a:noFill/>
            <a:miter lim="800000"/>
            <a:headEnd/>
            <a:tailEnd/>
          </a:ln>
        </p:spPr>
      </p:pic>
      <p:pic>
        <p:nvPicPr>
          <p:cNvPr id="61446" name="Picture 6" descr="Diagram of typical wastewater treatment plant" title="Diagram of wastewater treatment plant"/>
          <p:cNvPicPr>
            <a:picLocks noChangeAspect="1" noChangeArrowheads="1"/>
          </p:cNvPicPr>
          <p:nvPr/>
        </p:nvPicPr>
        <p:blipFill>
          <a:blip r:embed="rId5" cstate="print"/>
          <a:srcRect/>
          <a:stretch>
            <a:fillRect/>
          </a:stretch>
        </p:blipFill>
        <p:spPr bwMode="auto">
          <a:xfrm>
            <a:off x="1066800" y="1214438"/>
            <a:ext cx="5159637" cy="4056062"/>
          </a:xfrm>
          <a:prstGeom prst="rect">
            <a:avLst/>
          </a:prstGeom>
          <a:noFill/>
          <a:ln w="9525">
            <a:noFill/>
            <a:miter lim="800000"/>
            <a:headEnd/>
            <a:tailEnd/>
          </a:ln>
        </p:spPr>
      </p:pic>
      <p:sp>
        <p:nvSpPr>
          <p:cNvPr id="17" name="TextBox 16"/>
          <p:cNvSpPr txBox="1"/>
          <p:nvPr/>
        </p:nvSpPr>
        <p:spPr>
          <a:xfrm>
            <a:off x="9245600" y="1244601"/>
            <a:ext cx="1193800" cy="830997"/>
          </a:xfrm>
          <a:prstGeom prst="rect">
            <a:avLst/>
          </a:prstGeom>
          <a:noFill/>
        </p:spPr>
        <p:txBody>
          <a:bodyPr wrap="square" rtlCol="0">
            <a:spAutoFit/>
          </a:bodyPr>
          <a:lstStyle/>
          <a:p>
            <a:pPr algn="r"/>
            <a:r>
              <a:rPr lang="en-US" sz="1600" dirty="0">
                <a:solidFill>
                  <a:srgbClr val="1F497D">
                    <a:lumMod val="60000"/>
                    <a:lumOff val="40000"/>
                  </a:srgbClr>
                </a:solidFill>
              </a:rPr>
              <a:t>Water Treatment Plant</a:t>
            </a:r>
          </a:p>
        </p:txBody>
      </p:sp>
      <p:sp>
        <p:nvSpPr>
          <p:cNvPr id="7" name="TextBox 6"/>
          <p:cNvSpPr txBox="1"/>
          <p:nvPr/>
        </p:nvSpPr>
        <p:spPr>
          <a:xfrm>
            <a:off x="1066800" y="5257800"/>
            <a:ext cx="5393554" cy="1446550"/>
          </a:xfrm>
          <a:prstGeom prst="rect">
            <a:avLst/>
          </a:prstGeom>
          <a:noFill/>
        </p:spPr>
        <p:txBody>
          <a:bodyPr wrap="square" rtlCol="0">
            <a:spAutoFit/>
          </a:bodyPr>
          <a:lstStyle/>
          <a:p>
            <a:r>
              <a:rPr lang="en-US" sz="1600" dirty="0">
                <a:solidFill>
                  <a:prstClr val="white"/>
                </a:solidFill>
                <a:hlinkClick r:id="rId6"/>
              </a:rPr>
              <a:t>https://www.youtube.com/watch?v=A2FmNrEmowE</a:t>
            </a:r>
            <a:endParaRPr lang="en-US" sz="1600" dirty="0">
              <a:solidFill>
                <a:prstClr val="white"/>
              </a:solidFill>
            </a:endParaRPr>
          </a:p>
          <a:p>
            <a:r>
              <a:rPr lang="en-US" dirty="0">
                <a:solidFill>
                  <a:srgbClr val="256EAB"/>
                </a:solidFill>
              </a:rPr>
              <a:t>All Treatment Plants have  steps 1, 2 and 5.</a:t>
            </a:r>
          </a:p>
          <a:p>
            <a:r>
              <a:rPr lang="en-US" dirty="0">
                <a:solidFill>
                  <a:srgbClr val="256EAB"/>
                </a:solidFill>
              </a:rPr>
              <a:t>Most Treatment Plants have steps 1, 2, 3 and 5</a:t>
            </a:r>
          </a:p>
          <a:p>
            <a:r>
              <a:rPr lang="en-US" dirty="0">
                <a:solidFill>
                  <a:srgbClr val="256EAB"/>
                </a:solidFill>
              </a:rPr>
              <a:t>Many are adding step 4 to remove nutrients, which helps remove estrogenic compounds</a:t>
            </a:r>
          </a:p>
        </p:txBody>
      </p:sp>
      <p:sp>
        <p:nvSpPr>
          <p:cNvPr id="9" name="Slide Number Placeholder 8"/>
          <p:cNvSpPr>
            <a:spLocks noGrp="1"/>
          </p:cNvSpPr>
          <p:nvPr>
            <p:ph type="sldNum" sz="quarter" idx="4294967295"/>
          </p:nvPr>
        </p:nvSpPr>
        <p:spPr/>
        <p:txBody>
          <a:bodyPr/>
          <a:lstStyle/>
          <a:p>
            <a:fld id="{896CF62E-CFD9-4B5D-AEB6-ECCD405730A7}" type="slidenum">
              <a:rPr lang="en-US" smtClean="0">
                <a:solidFill>
                  <a:prstClr val="white">
                    <a:tint val="75000"/>
                  </a:prstClr>
                </a:solidFill>
              </a:rPr>
              <a:pPr/>
              <a:t>16</a:t>
            </a:fld>
            <a:endParaRPr lang="en-US" dirty="0">
              <a:solidFill>
                <a:prstClr val="white">
                  <a:tint val="75000"/>
                </a:prstClr>
              </a:solidFill>
            </a:endParaRPr>
          </a:p>
        </p:txBody>
      </p:sp>
    </p:spTree>
    <p:extLst>
      <p:ext uri="{BB962C8B-B14F-4D97-AF65-F5344CB8AC3E}">
        <p14:creationId xmlns:p14="http://schemas.microsoft.com/office/powerpoint/2010/main" val="15227634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7" y="365125"/>
            <a:ext cx="11449877" cy="727041"/>
          </a:xfrm>
        </p:spPr>
        <p:txBody>
          <a:bodyPr>
            <a:noAutofit/>
          </a:bodyPr>
          <a:lstStyle/>
          <a:p>
            <a:pPr algn="ctr"/>
            <a:r>
              <a:rPr lang="en-US" sz="3600" dirty="0">
                <a:solidFill>
                  <a:srgbClr val="0000CC"/>
                </a:solidFill>
              </a:rPr>
              <a:t>What is the contribution from septic systems?</a:t>
            </a:r>
          </a:p>
        </p:txBody>
      </p:sp>
      <p:pic>
        <p:nvPicPr>
          <p:cNvPr id="4098" name="Picture 2" title="Diagram of septic syste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221231" y="1671432"/>
            <a:ext cx="4038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a:xfrm>
            <a:off x="6949441" y="1600201"/>
            <a:ext cx="4261897" cy="4525963"/>
          </a:xfrm>
        </p:spPr>
        <p:txBody>
          <a:bodyPr>
            <a:normAutofit/>
          </a:bodyPr>
          <a:lstStyle/>
          <a:p>
            <a:r>
              <a:rPr lang="en-US" sz="2000" dirty="0"/>
              <a:t>Can do a decent job removing acetaminophen, caffeine, and alkyphenols (in cleaning products)</a:t>
            </a:r>
          </a:p>
          <a:p>
            <a:r>
              <a:rPr lang="en-US" sz="2000" dirty="0"/>
              <a:t>Less effective removing TCEP (carcinogenic flame retardant), carbamazepine, and antibiotic sulfamethoxazone</a:t>
            </a:r>
          </a:p>
          <a:p>
            <a:r>
              <a:rPr lang="en-US" sz="2000" dirty="0"/>
              <a:t>Contaminants can get into groundwater, which may be source of drinking water for household</a:t>
            </a:r>
          </a:p>
          <a:p>
            <a:r>
              <a:rPr lang="en-US" sz="2000" dirty="0"/>
              <a:t>Users need to avoid household products with harmful ingredients</a:t>
            </a:r>
          </a:p>
        </p:txBody>
      </p:sp>
      <p:pic>
        <p:nvPicPr>
          <p:cNvPr id="4100" name="Picture 4" descr="Image result for well">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1" y="1752601"/>
            <a:ext cx="1104901" cy="1104901"/>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Right Arrow 7"/>
          <p:cNvSpPr/>
          <p:nvPr/>
        </p:nvSpPr>
        <p:spPr>
          <a:xfrm rot="10800000">
            <a:off x="5844541" y="2590800"/>
            <a:ext cx="731520" cy="236731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urved Up Arrow 8"/>
          <p:cNvSpPr/>
          <p:nvPr/>
        </p:nvSpPr>
        <p:spPr>
          <a:xfrm rot="10800000">
            <a:off x="2819399" y="1295400"/>
            <a:ext cx="2466011" cy="762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lowchart: Magnetic Disk 9"/>
          <p:cNvSpPr/>
          <p:nvPr/>
        </p:nvSpPr>
        <p:spPr>
          <a:xfrm>
            <a:off x="5387340" y="4754880"/>
            <a:ext cx="914400" cy="159829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CC"/>
                </a:solidFill>
              </a:rPr>
              <a:t>Well </a:t>
            </a:r>
          </a:p>
          <a:p>
            <a:pPr algn="ctr"/>
            <a:r>
              <a:rPr lang="en-US" b="1" dirty="0">
                <a:solidFill>
                  <a:srgbClr val="0000CC"/>
                </a:solidFill>
              </a:rPr>
              <a:t>Casing</a:t>
            </a:r>
          </a:p>
        </p:txBody>
      </p:sp>
      <p:sp>
        <p:nvSpPr>
          <p:cNvPr id="11" name="Rectangle 10"/>
          <p:cNvSpPr/>
          <p:nvPr/>
        </p:nvSpPr>
        <p:spPr>
          <a:xfrm>
            <a:off x="2286000" y="4958112"/>
            <a:ext cx="2819400" cy="1164859"/>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Septic systems are a major source of emerging contaminants in drinking water     </a:t>
            </a:r>
            <a:r>
              <a:rPr lang="en-US" dirty="0">
                <a:solidFill>
                  <a:schemeClr val="bg1"/>
                </a:solidFill>
              </a:rPr>
              <a:t>June 26, 2017 </a:t>
            </a:r>
          </a:p>
        </p:txBody>
      </p:sp>
    </p:spTree>
    <p:extLst>
      <p:ext uri="{BB962C8B-B14F-4D97-AF65-F5344CB8AC3E}">
        <p14:creationId xmlns:p14="http://schemas.microsoft.com/office/powerpoint/2010/main" val="1350710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258417"/>
            <a:ext cx="11370365" cy="954157"/>
          </a:xfrm>
        </p:spPr>
        <p:txBody>
          <a:bodyPr>
            <a:noAutofit/>
          </a:bodyPr>
          <a:lstStyle/>
          <a:p>
            <a:r>
              <a:rPr lang="en-US" sz="2800" dirty="0"/>
              <a:t>What </a:t>
            </a:r>
            <a:r>
              <a:rPr lang="en-US" sz="2800" dirty="0" smtClean="0"/>
              <a:t>do you contribute </a:t>
            </a:r>
            <a:r>
              <a:rPr lang="en-US" sz="2800" dirty="0"/>
              <a:t>from personal care products (PCPs)?</a:t>
            </a:r>
          </a:p>
        </p:txBody>
      </p:sp>
      <p:sp>
        <p:nvSpPr>
          <p:cNvPr id="3" name="Content Placeholder 2"/>
          <p:cNvSpPr>
            <a:spLocks noGrp="1"/>
          </p:cNvSpPr>
          <p:nvPr>
            <p:ph idx="1"/>
          </p:nvPr>
        </p:nvSpPr>
        <p:spPr>
          <a:xfrm>
            <a:off x="929898" y="1351722"/>
            <a:ext cx="10244379" cy="5049078"/>
          </a:xfrm>
        </p:spPr>
        <p:txBody>
          <a:bodyPr>
            <a:normAutofit fontScale="40000" lnSpcReduction="20000"/>
          </a:bodyPr>
          <a:lstStyle/>
          <a:p>
            <a:pPr>
              <a:lnSpc>
                <a:spcPct val="120000"/>
              </a:lnSpc>
              <a:spcBef>
                <a:spcPts val="0"/>
              </a:spcBef>
              <a:buNone/>
            </a:pPr>
            <a:r>
              <a:rPr lang="en-US" sz="5100" dirty="0"/>
              <a:t>In 2007, the average person used 9 PPCPs a day.  Most recent number is 15 PPCPs per person per day.  PPCPs include lotions, powders, soaps, gels, colognes, sprays, toothpaste, make-up, medication, etc.</a:t>
            </a:r>
          </a:p>
          <a:p>
            <a:pPr>
              <a:lnSpc>
                <a:spcPct val="120000"/>
              </a:lnSpc>
              <a:spcBef>
                <a:spcPts val="0"/>
              </a:spcBef>
              <a:buNone/>
            </a:pPr>
            <a:endParaRPr lang="en-US" sz="5100" dirty="0" smtClean="0"/>
          </a:p>
          <a:p>
            <a:pPr>
              <a:lnSpc>
                <a:spcPct val="120000"/>
              </a:lnSpc>
              <a:spcBef>
                <a:spcPts val="0"/>
              </a:spcBef>
              <a:buNone/>
            </a:pPr>
            <a:r>
              <a:rPr lang="en-US" sz="5100" dirty="0" smtClean="0"/>
              <a:t>Think about every product, medication or caffeine/nicotine product you used since you got up.</a:t>
            </a:r>
            <a:endParaRPr lang="en-US" sz="5100" dirty="0"/>
          </a:p>
          <a:p>
            <a:pPr>
              <a:lnSpc>
                <a:spcPct val="120000"/>
              </a:lnSpc>
              <a:spcBef>
                <a:spcPts val="0"/>
              </a:spcBef>
              <a:buNone/>
            </a:pPr>
            <a:endParaRPr lang="en-US" sz="5100" dirty="0"/>
          </a:p>
          <a:p>
            <a:pPr>
              <a:lnSpc>
                <a:spcPct val="120000"/>
              </a:lnSpc>
              <a:spcBef>
                <a:spcPts val="0"/>
              </a:spcBef>
              <a:buNone/>
            </a:pPr>
            <a:r>
              <a:rPr lang="en-US" sz="5100" dirty="0"/>
              <a:t>Read the list of ingredients – remember:</a:t>
            </a:r>
          </a:p>
          <a:p>
            <a:pPr>
              <a:lnSpc>
                <a:spcPct val="120000"/>
              </a:lnSpc>
              <a:spcBef>
                <a:spcPts val="0"/>
              </a:spcBef>
              <a:buNone/>
            </a:pPr>
            <a:endParaRPr lang="en-US" sz="2900" dirty="0">
              <a:solidFill>
                <a:schemeClr val="accent2">
                  <a:lumMod val="60000"/>
                  <a:lumOff val="40000"/>
                </a:schemeClr>
              </a:solidFill>
            </a:endParaRPr>
          </a:p>
          <a:p>
            <a:pPr algn="ctr">
              <a:lnSpc>
                <a:spcPct val="120000"/>
              </a:lnSpc>
              <a:spcBef>
                <a:spcPts val="0"/>
              </a:spcBef>
              <a:buNone/>
            </a:pPr>
            <a:r>
              <a:rPr lang="en-US" sz="5800" b="1" u="sng" dirty="0">
                <a:solidFill>
                  <a:srgbClr val="198569"/>
                </a:solidFill>
              </a:rPr>
              <a:t>EVERYTHING GOES SOMEWHERE!</a:t>
            </a:r>
          </a:p>
          <a:p>
            <a:pPr>
              <a:lnSpc>
                <a:spcPct val="120000"/>
              </a:lnSpc>
              <a:spcBef>
                <a:spcPts val="0"/>
              </a:spcBef>
              <a:buNone/>
            </a:pPr>
            <a:endParaRPr lang="en-US" sz="2900" b="1" u="sng" dirty="0">
              <a:solidFill>
                <a:schemeClr val="folHlink"/>
              </a:solidFill>
            </a:endParaRPr>
          </a:p>
          <a:p>
            <a:pPr>
              <a:lnSpc>
                <a:spcPct val="120000"/>
              </a:lnSpc>
              <a:spcBef>
                <a:spcPts val="0"/>
              </a:spcBef>
              <a:buNone/>
            </a:pPr>
            <a:endParaRPr lang="en-US" sz="2900" b="1" u="sng" dirty="0">
              <a:solidFill>
                <a:schemeClr val="folHlink"/>
              </a:solidFill>
            </a:endParaRPr>
          </a:p>
          <a:p>
            <a:pPr marL="0" indent="0">
              <a:lnSpc>
                <a:spcPct val="120000"/>
              </a:lnSpc>
              <a:spcBef>
                <a:spcPts val="0"/>
              </a:spcBef>
              <a:buNone/>
            </a:pPr>
            <a:r>
              <a:rPr lang="en-US" sz="5000" dirty="0"/>
              <a:t>Do you need to use all of them?</a:t>
            </a:r>
          </a:p>
          <a:p>
            <a:pPr marL="0" indent="0">
              <a:lnSpc>
                <a:spcPct val="120000"/>
              </a:lnSpc>
              <a:spcBef>
                <a:spcPts val="0"/>
              </a:spcBef>
              <a:buNone/>
            </a:pPr>
            <a:endParaRPr lang="en-US" sz="5000" dirty="0"/>
          </a:p>
          <a:p>
            <a:pPr marL="0" indent="0">
              <a:lnSpc>
                <a:spcPct val="120000"/>
              </a:lnSpc>
              <a:spcBef>
                <a:spcPts val="0"/>
              </a:spcBef>
              <a:buNone/>
            </a:pPr>
            <a:r>
              <a:rPr lang="en-US" sz="5000" dirty="0"/>
              <a:t>Can you substitute something less toxic to the environment?</a:t>
            </a:r>
          </a:p>
          <a:p>
            <a:pPr marL="0" indent="0">
              <a:lnSpc>
                <a:spcPct val="120000"/>
              </a:lnSpc>
              <a:spcBef>
                <a:spcPts val="0"/>
              </a:spcBef>
              <a:buNone/>
            </a:pPr>
            <a:endParaRPr lang="en-US" sz="5000" dirty="0"/>
          </a:p>
          <a:p>
            <a:pPr marL="0" indent="0">
              <a:lnSpc>
                <a:spcPct val="120000"/>
              </a:lnSpc>
              <a:spcBef>
                <a:spcPts val="0"/>
              </a:spcBef>
              <a:buNone/>
            </a:pPr>
            <a:r>
              <a:rPr lang="en-US" sz="5000" dirty="0"/>
              <a:t>Can you reduce the antibacterial products you use and stay healthy? </a:t>
            </a:r>
          </a:p>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09956620"/>
              </p:ext>
            </p:extLst>
          </p:nvPr>
        </p:nvGraphicFramePr>
        <p:xfrm>
          <a:off x="9035512" y="3194336"/>
          <a:ext cx="1097797" cy="926266"/>
        </p:xfrm>
        <a:graphic>
          <a:graphicData uri="http://schemas.openxmlformats.org/presentationml/2006/ole">
            <mc:AlternateContent xmlns:mc="http://schemas.openxmlformats.org/markup-compatibility/2006">
              <mc:Choice xmlns:v="urn:schemas-microsoft-com:vml" Requires="v">
                <p:oleObj spid="_x0000_s3088" name="Document" showAsIcon="1" r:id="rId4" imgW="914400" imgH="771480" progId="Word.Document.12">
                  <p:embed/>
                </p:oleObj>
              </mc:Choice>
              <mc:Fallback>
                <p:oleObj name="Document" showAsIcon="1" r:id="rId4" imgW="914400" imgH="771480" progId="Word.Document.12">
                  <p:embed/>
                  <p:pic>
                    <p:nvPicPr>
                      <p:cNvPr id="0" name=""/>
                      <p:cNvPicPr/>
                      <p:nvPr/>
                    </p:nvPicPr>
                    <p:blipFill>
                      <a:blip r:embed="rId5"/>
                      <a:stretch>
                        <a:fillRect/>
                      </a:stretch>
                    </p:blipFill>
                    <p:spPr>
                      <a:xfrm>
                        <a:off x="9035512" y="3194336"/>
                        <a:ext cx="1097797" cy="926266"/>
                      </a:xfrm>
                      <a:prstGeom prst="rect">
                        <a:avLst/>
                      </a:prstGeom>
                    </p:spPr>
                  </p:pic>
                </p:oleObj>
              </mc:Fallback>
            </mc:AlternateContent>
          </a:graphicData>
        </a:graphic>
      </p:graphicFrame>
    </p:spTree>
    <p:extLst>
      <p:ext uri="{BB962C8B-B14F-4D97-AF65-F5344CB8AC3E}">
        <p14:creationId xmlns:p14="http://schemas.microsoft.com/office/powerpoint/2010/main" val="4207532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lang="en-US" sz="3600" dirty="0">
                <a:solidFill>
                  <a:srgbClr val="F6FC78"/>
                </a:solidFill>
                <a:latin typeface="Arial" pitchFamily="34" charset="0"/>
                <a:cs typeface="Arial" pitchFamily="34" charset="0"/>
              </a:rPr>
              <a:t>Do we need all the drugs and supplements that we take?</a:t>
            </a:r>
            <a:endParaRPr lang="en-US" sz="3600" dirty="0"/>
          </a:p>
        </p:txBody>
      </p:sp>
      <p:sp>
        <p:nvSpPr>
          <p:cNvPr id="3" name="Content Placeholder 2"/>
          <p:cNvSpPr>
            <a:spLocks noGrp="1"/>
          </p:cNvSpPr>
          <p:nvPr>
            <p:ph idx="1"/>
          </p:nvPr>
        </p:nvSpPr>
        <p:spPr/>
        <p:txBody>
          <a:bodyPr>
            <a:normAutofit fontScale="62500" lnSpcReduction="20000"/>
          </a:bodyPr>
          <a:lstStyle/>
          <a:p>
            <a:r>
              <a:rPr lang="en-US" dirty="0">
                <a:latin typeface="Arial" panose="020B0604020202020204" pitchFamily="34" charset="0"/>
                <a:cs typeface="Arial" panose="020B0604020202020204" pitchFamily="34" charset="0"/>
              </a:rPr>
              <a:t>Pill to </a:t>
            </a:r>
            <a:r>
              <a:rPr lang="en-US" dirty="0" smtClean="0">
                <a:latin typeface="Arial" panose="020B0604020202020204" pitchFamily="34" charset="0"/>
                <a:cs typeface="Arial" panose="020B0604020202020204" pitchFamily="34" charset="0"/>
              </a:rPr>
              <a:t>sleep</a:t>
            </a:r>
          </a:p>
          <a:p>
            <a:r>
              <a:rPr lang="en-US" dirty="0" smtClean="0">
                <a:latin typeface="Arial" panose="020B0604020202020204" pitchFamily="34" charset="0"/>
                <a:cs typeface="Arial" panose="020B0604020202020204" pitchFamily="34" charset="0"/>
              </a:rPr>
              <a:t>Pill to stay awake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Pill to give </a:t>
            </a:r>
            <a:r>
              <a:rPr lang="en-US" dirty="0" smtClean="0">
                <a:latin typeface="Arial" panose="020B0604020202020204" pitchFamily="34" charset="0"/>
                <a:cs typeface="Arial" panose="020B0604020202020204" pitchFamily="34" charset="0"/>
              </a:rPr>
              <a:t>energy</a:t>
            </a:r>
          </a:p>
          <a:p>
            <a:r>
              <a:rPr lang="en-US" dirty="0" smtClean="0">
                <a:latin typeface="Arial" panose="020B0604020202020204" pitchFamily="34" charset="0"/>
                <a:cs typeface="Arial" panose="020B0604020202020204" pitchFamily="34" charset="0"/>
              </a:rPr>
              <a:t>Pill to calm down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Pill to lose weight</a:t>
            </a:r>
          </a:p>
          <a:p>
            <a:r>
              <a:rPr lang="en-US" dirty="0">
                <a:latin typeface="Arial" panose="020B0604020202020204" pitchFamily="34" charset="0"/>
                <a:cs typeface="Arial" panose="020B0604020202020204" pitchFamily="34" charset="0"/>
              </a:rPr>
              <a:t>Pill to gain weight</a:t>
            </a:r>
          </a:p>
          <a:p>
            <a:r>
              <a:rPr lang="en-US" dirty="0" smtClean="0">
                <a:latin typeface="Arial" panose="020B0604020202020204" pitchFamily="34" charset="0"/>
                <a:cs typeface="Arial" panose="020B0604020202020204" pitchFamily="34" charset="0"/>
              </a:rPr>
              <a:t>Pill </a:t>
            </a:r>
            <a:r>
              <a:rPr lang="en-US" dirty="0">
                <a:latin typeface="Arial" panose="020B0604020202020204" pitchFamily="34" charset="0"/>
                <a:cs typeface="Arial" panose="020B0604020202020204" pitchFamily="34" charset="0"/>
              </a:rPr>
              <a:t>to stop reproduction</a:t>
            </a:r>
          </a:p>
          <a:p>
            <a:r>
              <a:rPr lang="en-US" dirty="0">
                <a:latin typeface="Arial" panose="020B0604020202020204" pitchFamily="34" charset="0"/>
                <a:cs typeface="Arial" panose="020B0604020202020204" pitchFamily="34" charset="0"/>
              </a:rPr>
              <a:t>Pill to encourage fertility</a:t>
            </a:r>
          </a:p>
          <a:p>
            <a:r>
              <a:rPr lang="en-US" dirty="0">
                <a:latin typeface="Arial" panose="020B0604020202020204" pitchFamily="34" charset="0"/>
                <a:cs typeface="Arial" panose="020B0604020202020204" pitchFamily="34" charset="0"/>
              </a:rPr>
              <a:t>Pill for pain</a:t>
            </a:r>
          </a:p>
          <a:p>
            <a:r>
              <a:rPr lang="en-US" dirty="0">
                <a:latin typeface="Arial" panose="020B0604020202020204" pitchFamily="34" charset="0"/>
                <a:cs typeface="Arial" panose="020B0604020202020204" pitchFamily="34" charset="0"/>
              </a:rPr>
              <a:t>Pill for ulcer from pain </a:t>
            </a:r>
            <a:r>
              <a:rPr lang="en-US" dirty="0" smtClean="0">
                <a:latin typeface="Arial" panose="020B0604020202020204" pitchFamily="34" charset="0"/>
                <a:cs typeface="Arial" panose="020B0604020202020204" pitchFamily="34" charset="0"/>
              </a:rPr>
              <a:t>pill</a:t>
            </a:r>
          </a:p>
          <a:p>
            <a:r>
              <a:rPr lang="en-US" dirty="0" smtClean="0">
                <a:latin typeface="Arial" panose="020B0604020202020204" pitchFamily="34" charset="0"/>
                <a:cs typeface="Arial" panose="020B0604020202020204" pitchFamily="34" charset="0"/>
              </a:rPr>
              <a:t>Supplements and vitamins</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  Would </a:t>
            </a:r>
            <a:r>
              <a:rPr lang="en-US" dirty="0">
                <a:latin typeface="Arial" panose="020B0604020202020204" pitchFamily="34" charset="0"/>
                <a:cs typeface="Arial" panose="020B0604020202020204" pitchFamily="34" charset="0"/>
              </a:rPr>
              <a:t>changes in diet, habits, physique help  instead of another pill?</a:t>
            </a:r>
          </a:p>
        </p:txBody>
      </p:sp>
      <p:pic>
        <p:nvPicPr>
          <p:cNvPr id="4" name="Content Placeholder 12" descr="Picture of human head and hand made out of pills" title="Picture of human head and hand "/>
          <p:cNvPicPr>
            <a:picLocks noChangeAspect="1"/>
          </p:cNvPicPr>
          <p:nvPr/>
        </p:nvPicPr>
        <p:blipFill>
          <a:blip r:embed="rId4" cstate="print"/>
          <a:stretch>
            <a:fillRect/>
          </a:stretch>
        </p:blipFill>
        <p:spPr>
          <a:xfrm>
            <a:off x="5765157" y="1600200"/>
            <a:ext cx="4038600" cy="3915696"/>
          </a:xfrm>
          <a:prstGeom prst="rect">
            <a:avLst/>
          </a:prstGeom>
        </p:spPr>
      </p:pic>
      <p:pic>
        <p:nvPicPr>
          <p:cNvPr id="5" name="Picture 9" descr="VADEQ_Logo_color03"/>
          <p:cNvPicPr>
            <a:picLocks noChangeAspect="1" noChangeArrowheads="1"/>
          </p:cNvPicPr>
          <p:nvPr/>
        </p:nvPicPr>
        <p:blipFill>
          <a:blip r:embed="rId5" cstate="print"/>
          <a:srcRect/>
          <a:stretch>
            <a:fillRect/>
          </a:stretch>
        </p:blipFill>
        <p:spPr bwMode="auto">
          <a:xfrm>
            <a:off x="1524000" y="6353176"/>
            <a:ext cx="1219200" cy="504825"/>
          </a:xfrm>
          <a:prstGeom prst="rect">
            <a:avLst/>
          </a:prstGeom>
          <a:noFill/>
          <a:ln w="9525">
            <a:noFill/>
            <a:miter lim="800000"/>
            <a:headEnd/>
            <a:tailEnd/>
          </a:ln>
        </p:spPr>
      </p:pic>
    </p:spTree>
    <p:extLst>
      <p:ext uri="{BB962C8B-B14F-4D97-AF65-F5344CB8AC3E}">
        <p14:creationId xmlns:p14="http://schemas.microsoft.com/office/powerpoint/2010/main" val="1056420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Microconstituents</a:t>
            </a:r>
            <a:endParaRPr lang="en-US" dirty="0"/>
          </a:p>
        </p:txBody>
      </p:sp>
      <p:sp>
        <p:nvSpPr>
          <p:cNvPr id="3" name="Subtitle 2"/>
          <p:cNvSpPr>
            <a:spLocks noGrp="1"/>
          </p:cNvSpPr>
          <p:nvPr>
            <p:ph type="subTitle" idx="1"/>
          </p:nvPr>
        </p:nvSpPr>
        <p:spPr/>
        <p:txBody>
          <a:bodyPr>
            <a:normAutofit lnSpcReduction="10000"/>
          </a:bodyPr>
          <a:lstStyle/>
          <a:p>
            <a:r>
              <a:rPr lang="en-US" dirty="0" smtClean="0"/>
              <a:t>“Pollutants we should care about”</a:t>
            </a:r>
            <a:endParaRPr lang="en-US" dirty="0"/>
          </a:p>
        </p:txBody>
      </p:sp>
      <p:sp>
        <p:nvSpPr>
          <p:cNvPr id="4" name="Text Placeholder 3"/>
          <p:cNvSpPr>
            <a:spLocks noGrp="1"/>
          </p:cNvSpPr>
          <p:nvPr>
            <p:ph type="body" sz="quarter" idx="10"/>
          </p:nvPr>
        </p:nvSpPr>
        <p:spPr>
          <a:xfrm>
            <a:off x="1563753" y="4557306"/>
            <a:ext cx="9985515" cy="590391"/>
          </a:xfrm>
        </p:spPr>
        <p:txBody>
          <a:bodyPr/>
          <a:lstStyle/>
          <a:p>
            <a:r>
              <a:rPr lang="en-US" sz="2000" b="1" dirty="0" smtClean="0">
                <a:solidFill>
                  <a:srgbClr val="256EAB"/>
                </a:solidFill>
              </a:rPr>
              <a:t>Pure Water Forum and Shenandoah Valley Wastewater Treatment Plant Network</a:t>
            </a:r>
            <a:endParaRPr lang="en-US" sz="2000" b="1" dirty="0">
              <a:solidFill>
                <a:srgbClr val="256EAB"/>
              </a:solidFill>
            </a:endParaRPr>
          </a:p>
        </p:txBody>
      </p:sp>
      <p:sp>
        <p:nvSpPr>
          <p:cNvPr id="5" name="Text Placeholder 4"/>
          <p:cNvSpPr>
            <a:spLocks noGrp="1"/>
          </p:cNvSpPr>
          <p:nvPr>
            <p:ph type="body" sz="quarter" idx="11"/>
          </p:nvPr>
        </p:nvSpPr>
        <p:spPr>
          <a:xfrm>
            <a:off x="1523998" y="5052448"/>
            <a:ext cx="6488626" cy="371960"/>
          </a:xfrm>
        </p:spPr>
        <p:txBody>
          <a:bodyPr/>
          <a:lstStyle/>
          <a:p>
            <a:r>
              <a:rPr lang="en-US" sz="2000" dirty="0" smtClean="0">
                <a:solidFill>
                  <a:srgbClr val="198569"/>
                </a:solidFill>
              </a:rPr>
              <a:t>Deborah DeBiasi, Water Division - VPDES Permits</a:t>
            </a:r>
            <a:endParaRPr lang="en-US" sz="2000" dirty="0">
              <a:solidFill>
                <a:srgbClr val="198569"/>
              </a:solidFill>
            </a:endParaRPr>
          </a:p>
        </p:txBody>
      </p:sp>
      <p:sp>
        <p:nvSpPr>
          <p:cNvPr id="6" name="Text Placeholder 5"/>
          <p:cNvSpPr>
            <a:spLocks noGrp="1"/>
          </p:cNvSpPr>
          <p:nvPr>
            <p:ph type="body" sz="quarter" idx="12"/>
          </p:nvPr>
        </p:nvSpPr>
        <p:spPr/>
        <p:txBody>
          <a:bodyPr/>
          <a:lstStyle/>
          <a:p>
            <a:r>
              <a:rPr lang="en-US" dirty="0" smtClean="0"/>
              <a:t>September 26</a:t>
            </a:r>
            <a:r>
              <a:rPr lang="en-US" baseline="30000" dirty="0" smtClean="0"/>
              <a:t>th</a:t>
            </a:r>
            <a:r>
              <a:rPr lang="en-US" dirty="0" smtClean="0"/>
              <a:t>, 2019</a:t>
            </a:r>
          </a:p>
          <a:p>
            <a:endParaRPr lang="en-US" dirty="0"/>
          </a:p>
        </p:txBody>
      </p:sp>
      <p:sp>
        <p:nvSpPr>
          <p:cNvPr id="7" name="Footer Placeholder 6"/>
          <p:cNvSpPr>
            <a:spLocks noGrp="1"/>
          </p:cNvSpPr>
          <p:nvPr>
            <p:ph type="ftr" sz="quarter" idx="13"/>
          </p:nvPr>
        </p:nvSpPr>
        <p:spPr/>
        <p:txBody>
          <a:body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pic>
        <p:nvPicPr>
          <p:cNvPr id="8" name="Picture 4" descr="water" title="Water faucet pouring pills"/>
          <p:cNvPicPr>
            <a:picLocks noChangeAspect="1" noChangeArrowheads="1"/>
          </p:cNvPicPr>
          <p:nvPr/>
        </p:nvPicPr>
        <p:blipFill>
          <a:blip r:embed="rId3" cstate="print"/>
          <a:srcRect/>
          <a:stretch>
            <a:fillRect/>
          </a:stretch>
        </p:blipFill>
        <p:spPr bwMode="auto">
          <a:xfrm>
            <a:off x="8973519" y="788874"/>
            <a:ext cx="2061274" cy="3413984"/>
          </a:xfrm>
          <a:prstGeom prst="rect">
            <a:avLst/>
          </a:prstGeom>
          <a:noFill/>
          <a:ln w="9525">
            <a:noFill/>
            <a:miter lim="800000"/>
            <a:headEnd/>
            <a:tailEnd/>
          </a:ln>
        </p:spPr>
      </p:pic>
      <p:pic>
        <p:nvPicPr>
          <p:cNvPr id="9" name="Picture 5" descr="glass of drugs"/>
          <p:cNvPicPr>
            <a:picLocks noChangeAspect="1" noChangeArrowheads="1"/>
          </p:cNvPicPr>
          <p:nvPr/>
        </p:nvPicPr>
        <p:blipFill>
          <a:blip r:embed="rId4" cstate="print"/>
          <a:srcRect/>
          <a:stretch>
            <a:fillRect/>
          </a:stretch>
        </p:blipFill>
        <p:spPr bwMode="auto">
          <a:xfrm>
            <a:off x="9566878" y="2145458"/>
            <a:ext cx="1717176" cy="2107725"/>
          </a:xfrm>
          <a:prstGeom prst="rect">
            <a:avLst/>
          </a:prstGeom>
          <a:noFill/>
          <a:ln w="9525">
            <a:noFill/>
            <a:miter lim="800000"/>
            <a:headEnd/>
            <a:tailEnd/>
          </a:ln>
        </p:spPr>
      </p:pic>
      <p:sp>
        <p:nvSpPr>
          <p:cNvPr id="12" name="TextBox 11"/>
          <p:cNvSpPr txBox="1"/>
          <p:nvPr/>
        </p:nvSpPr>
        <p:spPr>
          <a:xfrm>
            <a:off x="1523997" y="5341375"/>
            <a:ext cx="7077562" cy="371422"/>
          </a:xfrm>
          <a:prstGeom prst="rect">
            <a:avLst/>
          </a:prstGeom>
          <a:noFill/>
        </p:spPr>
        <p:txBody>
          <a:bodyPr wrap="square" rtlCol="0">
            <a:spAutoFit/>
          </a:bodyPr>
          <a:lstStyle/>
          <a:p>
            <a:r>
              <a:rPr lang="en-US" dirty="0" smtClean="0">
                <a:hlinkClick r:id="rId5"/>
              </a:rPr>
              <a:t>deborah.debiasi@deq.virginia.gov</a:t>
            </a:r>
            <a:r>
              <a:rPr lang="en-US" dirty="0" smtClean="0"/>
              <a:t>        804-698-4028</a:t>
            </a:r>
            <a:endParaRPr lang="en-US" dirty="0"/>
          </a:p>
        </p:txBody>
      </p:sp>
    </p:spTree>
    <p:extLst>
      <p:ext uri="{BB962C8B-B14F-4D97-AF65-F5344CB8AC3E}">
        <p14:creationId xmlns:p14="http://schemas.microsoft.com/office/powerpoint/2010/main" val="219789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par>
                          <p:cTn id="8" fill="hold">
                            <p:stCondLst>
                              <p:cond delay="2000"/>
                            </p:stCondLst>
                            <p:childTnLst>
                              <p:par>
                                <p:cTn id="9" presetID="10" presetClass="exit" presetSubtype="0" fill="hold" nodeType="afterEffect">
                                  <p:stCondLst>
                                    <p:cond delay="1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5000"/>
                            </p:stCondLst>
                            <p:childTnLst>
                              <p:par>
                                <p:cTn id="13" presetID="22" presetClass="entr" presetSubtype="4"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2000"/>
                                        <p:tgtEl>
                                          <p:spTgt spid="9"/>
                                        </p:tgtEl>
                                      </p:cBhvr>
                                    </p:animEffect>
                                  </p:childTnLst>
                                </p:cTn>
                              </p:par>
                            </p:childTnLst>
                          </p:cTn>
                        </p:par>
                        <p:par>
                          <p:cTn id="16" fill="hold">
                            <p:stCondLst>
                              <p:cond delay="8000"/>
                            </p:stCondLst>
                            <p:childTnLst>
                              <p:par>
                                <p:cTn id="17" presetID="10" presetClass="exit" presetSubtype="0" fill="hold" nodeType="afterEffect">
                                  <p:stCondLst>
                                    <p:cond delay="10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rmAutofit/>
          </a:bodyPr>
          <a:lstStyle/>
          <a:p>
            <a:r>
              <a:rPr lang="en-US" sz="3600" dirty="0"/>
              <a:t>Microconstituents are everywhere</a:t>
            </a:r>
          </a:p>
        </p:txBody>
      </p:sp>
      <p:sp>
        <p:nvSpPr>
          <p:cNvPr id="3" name="Content Placeholder 2"/>
          <p:cNvSpPr>
            <a:spLocks noGrp="1"/>
          </p:cNvSpPr>
          <p:nvPr>
            <p:ph idx="1"/>
          </p:nvPr>
        </p:nvSpPr>
        <p:spPr>
          <a:xfrm>
            <a:off x="945396" y="1600200"/>
            <a:ext cx="10430359" cy="4781782"/>
          </a:xfrm>
        </p:spPr>
        <p:txBody>
          <a:bodyPr>
            <a:normAutofit fontScale="25000" lnSpcReduction="20000"/>
          </a:bodyPr>
          <a:lstStyle/>
          <a:p>
            <a:pPr>
              <a:lnSpc>
                <a:spcPct val="120000"/>
              </a:lnSpc>
              <a:buFontTx/>
              <a:buNone/>
            </a:pPr>
            <a:r>
              <a:rPr lang="en-US" sz="8000" dirty="0">
                <a:solidFill>
                  <a:srgbClr val="FDF9F9"/>
                </a:solidFill>
              </a:rPr>
              <a:t>	</a:t>
            </a:r>
            <a:r>
              <a:rPr lang="en-US" sz="8000" b="1" dirty="0"/>
              <a:t>ALL</a:t>
            </a:r>
            <a:r>
              <a:rPr lang="en-US" sz="8000" dirty="0"/>
              <a:t> municipal sewage, regardless of location, will contain microconstituents.  Issue is not unique to any particular municipal area.</a:t>
            </a:r>
          </a:p>
          <a:p>
            <a:pPr>
              <a:lnSpc>
                <a:spcPct val="120000"/>
              </a:lnSpc>
              <a:buFontTx/>
              <a:buNone/>
            </a:pPr>
            <a:endParaRPr lang="en-US" sz="8000" dirty="0"/>
          </a:p>
          <a:p>
            <a:pPr>
              <a:lnSpc>
                <a:spcPct val="120000"/>
              </a:lnSpc>
              <a:buFontTx/>
              <a:buNone/>
            </a:pPr>
            <a:r>
              <a:rPr lang="en-US" sz="8000" dirty="0"/>
              <a:t>	Each geographic area will differ only with respect to the types, quantities, and relative abundances of individual contaminants.</a:t>
            </a:r>
          </a:p>
          <a:p>
            <a:pPr>
              <a:lnSpc>
                <a:spcPct val="120000"/>
              </a:lnSpc>
              <a:buFontTx/>
              <a:buNone/>
            </a:pPr>
            <a:r>
              <a:rPr lang="en-US" sz="8000" dirty="0"/>
              <a:t>	</a:t>
            </a:r>
          </a:p>
          <a:p>
            <a:pPr>
              <a:lnSpc>
                <a:spcPct val="120000"/>
              </a:lnSpc>
              <a:buFontTx/>
              <a:buNone/>
            </a:pPr>
            <a:r>
              <a:rPr lang="en-US" sz="8000" dirty="0"/>
              <a:t>	Microconstituents can </a:t>
            </a:r>
            <a:r>
              <a:rPr lang="en-US" sz="8000" dirty="0" smtClean="0"/>
              <a:t>transport by air as </a:t>
            </a:r>
            <a:r>
              <a:rPr lang="en-US" sz="8000" dirty="0"/>
              <a:t>well as by </a:t>
            </a:r>
            <a:r>
              <a:rPr lang="en-US" sz="8000" dirty="0" smtClean="0"/>
              <a:t>water.</a:t>
            </a:r>
            <a:endParaRPr lang="en-US" sz="8000" dirty="0"/>
          </a:p>
          <a:p>
            <a:pPr>
              <a:lnSpc>
                <a:spcPct val="80000"/>
              </a:lnSpc>
              <a:buFontTx/>
              <a:buNone/>
            </a:pPr>
            <a:r>
              <a:rPr lang="en-US" sz="8000" dirty="0"/>
              <a:t>	</a:t>
            </a:r>
          </a:p>
          <a:p>
            <a:pPr>
              <a:lnSpc>
                <a:spcPct val="120000"/>
              </a:lnSpc>
              <a:buFontTx/>
              <a:buNone/>
            </a:pPr>
            <a:r>
              <a:rPr lang="en-US" sz="8000" dirty="0"/>
              <a:t>				</a:t>
            </a:r>
            <a:r>
              <a:rPr lang="en-US" sz="8000" dirty="0" smtClean="0"/>
              <a:t>	Microconstituents </a:t>
            </a:r>
            <a:r>
              <a:rPr lang="en-US" sz="8000" dirty="0"/>
              <a:t>are being </a:t>
            </a:r>
            <a:r>
              <a:rPr lang="en-US" sz="8000" dirty="0" smtClean="0"/>
              <a:t>found in all tested </a:t>
            </a:r>
            <a:r>
              <a:rPr lang="en-US" sz="8000" dirty="0"/>
              <a:t>waterways, </a:t>
            </a:r>
            <a:r>
              <a:rPr lang="en-US" sz="8000" dirty="0" smtClean="0"/>
              <a:t>				and </a:t>
            </a:r>
            <a:r>
              <a:rPr lang="en-US" sz="8000" dirty="0"/>
              <a:t>are </a:t>
            </a:r>
            <a:r>
              <a:rPr lang="en-US" sz="8000" dirty="0" smtClean="0"/>
              <a:t>usually </a:t>
            </a:r>
            <a:r>
              <a:rPr lang="en-US" sz="8000" dirty="0"/>
              <a:t>‘present’ </a:t>
            </a:r>
            <a:r>
              <a:rPr lang="en-US" sz="8000" dirty="0" smtClean="0"/>
              <a:t>in </a:t>
            </a:r>
            <a:r>
              <a:rPr lang="en-US" sz="8000" dirty="0"/>
              <a:t>drinking </a:t>
            </a:r>
            <a:r>
              <a:rPr lang="en-US" sz="8000" dirty="0" smtClean="0"/>
              <a:t>tap water </a:t>
            </a:r>
            <a:r>
              <a:rPr lang="en-US" sz="8000" dirty="0"/>
              <a:t>and bottled </a:t>
            </a:r>
            <a:r>
              <a:rPr lang="en-US" sz="8000" dirty="0" smtClean="0"/>
              <a:t>				water</a:t>
            </a:r>
            <a:r>
              <a:rPr lang="en-US" sz="8000" dirty="0"/>
              <a:t>.  </a:t>
            </a:r>
          </a:p>
          <a:p>
            <a:pPr>
              <a:lnSpc>
                <a:spcPct val="80000"/>
              </a:lnSpc>
              <a:buFontTx/>
              <a:buNone/>
            </a:pPr>
            <a:endParaRPr lang="en-US" sz="8000" dirty="0"/>
          </a:p>
          <a:p>
            <a:pPr>
              <a:lnSpc>
                <a:spcPct val="80000"/>
              </a:lnSpc>
              <a:buFontTx/>
              <a:buNone/>
            </a:pPr>
            <a:r>
              <a:rPr lang="en-US" sz="8000" dirty="0"/>
              <a:t>				</a:t>
            </a:r>
            <a:r>
              <a:rPr lang="en-US" sz="8000" dirty="0" smtClean="0"/>
              <a:t>	</a:t>
            </a:r>
            <a:r>
              <a:rPr lang="en-US" sz="8000" b="1" dirty="0" smtClean="0">
                <a:solidFill>
                  <a:srgbClr val="198569"/>
                </a:solidFill>
              </a:rPr>
              <a:t>‘</a:t>
            </a:r>
            <a:r>
              <a:rPr lang="en-US" sz="8000" b="1" dirty="0">
                <a:solidFill>
                  <a:srgbClr val="198569"/>
                </a:solidFill>
              </a:rPr>
              <a:t>Present’  does </a:t>
            </a:r>
            <a:r>
              <a:rPr lang="en-US" sz="8000" b="1" u="sng" dirty="0">
                <a:solidFill>
                  <a:srgbClr val="198569"/>
                </a:solidFill>
              </a:rPr>
              <a:t>not</a:t>
            </a:r>
            <a:r>
              <a:rPr lang="en-US" sz="8000" b="1" dirty="0">
                <a:solidFill>
                  <a:srgbClr val="198569"/>
                </a:solidFill>
              </a:rPr>
              <a:t> mean </a:t>
            </a:r>
            <a:r>
              <a:rPr lang="en-US" sz="8000" b="1" dirty="0" smtClean="0">
                <a:solidFill>
                  <a:srgbClr val="198569"/>
                </a:solidFill>
              </a:rPr>
              <a:t>they are harmful</a:t>
            </a:r>
            <a:r>
              <a:rPr lang="en-US" sz="8000" dirty="0">
                <a:solidFill>
                  <a:srgbClr val="198569"/>
                </a:solidFill>
              </a:rPr>
              <a:t>.</a:t>
            </a:r>
          </a:p>
          <a:p>
            <a:endParaRPr lang="en-US" dirty="0"/>
          </a:p>
        </p:txBody>
      </p:sp>
      <p:pic>
        <p:nvPicPr>
          <p:cNvPr id="4" name="Picture 2" descr="Pop up picture of giraffe to illustrate things that suddenly appear" title="Giraffe"/>
          <p:cNvPicPr>
            <a:picLocks noChangeAspect="1" noChangeArrowheads="1" noCrop="1"/>
          </p:cNvPicPr>
          <p:nvPr/>
        </p:nvPicPr>
        <p:blipFill>
          <a:blip r:embed="rId3" cstate="print"/>
          <a:srcRect/>
          <a:stretch>
            <a:fillRect/>
          </a:stretch>
        </p:blipFill>
        <p:spPr bwMode="auto">
          <a:xfrm>
            <a:off x="1250196" y="4397886"/>
            <a:ext cx="3048000" cy="2460114"/>
          </a:xfrm>
          <a:prstGeom prst="rect">
            <a:avLst/>
          </a:prstGeom>
          <a:noFill/>
        </p:spPr>
      </p:pic>
    </p:spTree>
    <p:extLst>
      <p:ext uri="{BB962C8B-B14F-4D97-AF65-F5344CB8AC3E}">
        <p14:creationId xmlns:p14="http://schemas.microsoft.com/office/powerpoint/2010/main" val="3233554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3875"/>
          </a:xfrm>
        </p:spPr>
        <p:txBody>
          <a:bodyPr/>
          <a:lstStyle/>
          <a:p>
            <a:pPr algn="ctr"/>
            <a:r>
              <a:rPr lang="en-US" dirty="0" smtClean="0">
                <a:latin typeface="Arial" panose="020B0604020202020204" pitchFamily="34" charset="0"/>
                <a:cs typeface="Arial" panose="020B0604020202020204" pitchFamily="34" charset="0"/>
              </a:rPr>
              <a:t>Antibacterial Soaps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960895" y="1295401"/>
            <a:ext cx="4852531" cy="4830763"/>
          </a:xfrm>
        </p:spPr>
        <p:txBody>
          <a:bodyPr>
            <a:normAutofit fontScale="85000" lnSpcReduction="10000"/>
          </a:bodyPr>
          <a:lstStyle/>
          <a:p>
            <a:r>
              <a:rPr lang="en-US" sz="2400" dirty="0"/>
              <a:t>Often contain</a:t>
            </a:r>
            <a:r>
              <a:rPr lang="en-US" sz="2400" dirty="0">
                <a:solidFill>
                  <a:srgbClr val="198569"/>
                </a:solidFill>
              </a:rPr>
              <a:t> triclosan </a:t>
            </a:r>
            <a:r>
              <a:rPr lang="en-US" sz="2400" dirty="0"/>
              <a:t>(liquid soaps) and </a:t>
            </a:r>
            <a:r>
              <a:rPr lang="en-US" sz="2400" dirty="0">
                <a:solidFill>
                  <a:srgbClr val="198569"/>
                </a:solidFill>
              </a:rPr>
              <a:t>triclocarban </a:t>
            </a:r>
            <a:r>
              <a:rPr lang="en-US" sz="2400" dirty="0"/>
              <a:t>(bar soaps)– synthetic anti-microbial agent and EPA registered pesticide</a:t>
            </a:r>
          </a:p>
          <a:p>
            <a:endParaRPr lang="en-US" dirty="0"/>
          </a:p>
        </p:txBody>
      </p:sp>
      <p:sp>
        <p:nvSpPr>
          <p:cNvPr id="5" name="Content Placeholder 4"/>
          <p:cNvSpPr>
            <a:spLocks noGrp="1"/>
          </p:cNvSpPr>
          <p:nvPr>
            <p:ph sz="half" idx="2"/>
          </p:nvPr>
        </p:nvSpPr>
        <p:spPr>
          <a:xfrm>
            <a:off x="5867399" y="1295401"/>
            <a:ext cx="5294899" cy="4830763"/>
          </a:xfrm>
        </p:spPr>
        <p:txBody>
          <a:bodyPr>
            <a:normAutofit fontScale="85000" lnSpcReduction="10000"/>
          </a:bodyPr>
          <a:lstStyle/>
          <a:p>
            <a:r>
              <a:rPr lang="en-US" sz="2400" dirty="0"/>
              <a:t>Not any more effective than soap and water for washing hands</a:t>
            </a:r>
          </a:p>
          <a:p>
            <a:endParaRPr lang="en-US" sz="1400" dirty="0">
              <a:solidFill>
                <a:srgbClr val="198569"/>
              </a:solidFill>
            </a:endParaRPr>
          </a:p>
          <a:p>
            <a:r>
              <a:rPr lang="en-US" sz="2400" u="sng" dirty="0">
                <a:solidFill>
                  <a:srgbClr val="198569"/>
                </a:solidFill>
              </a:rPr>
              <a:t>By Sept 6  2017</a:t>
            </a:r>
            <a:r>
              <a:rPr lang="en-US" sz="2400" dirty="0">
                <a:solidFill>
                  <a:srgbClr val="198569"/>
                </a:solidFill>
              </a:rPr>
              <a:t>, </a:t>
            </a:r>
            <a:r>
              <a:rPr lang="en-US" sz="2400" dirty="0" smtClean="0">
                <a:solidFill>
                  <a:srgbClr val="198569"/>
                </a:solidFill>
              </a:rPr>
              <a:t>hand soaps </a:t>
            </a:r>
            <a:r>
              <a:rPr lang="en-US" sz="2400" dirty="0">
                <a:solidFill>
                  <a:srgbClr val="198569"/>
                </a:solidFill>
              </a:rPr>
              <a:t>with triclosan and triclocarban for home use should be removed from shelves  </a:t>
            </a:r>
          </a:p>
          <a:p>
            <a:endParaRPr lang="en-US" sz="1400" dirty="0"/>
          </a:p>
          <a:p>
            <a:r>
              <a:rPr lang="en-US" sz="2400" dirty="0"/>
              <a:t>Use in health care allowed but discouraged</a:t>
            </a:r>
          </a:p>
          <a:p>
            <a:endParaRPr lang="en-US" sz="1400" dirty="0"/>
          </a:p>
          <a:p>
            <a:r>
              <a:rPr lang="en-US" sz="2400" dirty="0"/>
              <a:t>Most triclosan passes through wastewater treatment plants or ends up in the sludge - very persistent and toxic to marine life.</a:t>
            </a:r>
          </a:p>
          <a:p>
            <a:endParaRPr lang="en-US" sz="1400" dirty="0"/>
          </a:p>
          <a:p>
            <a:r>
              <a:rPr lang="en-US" sz="2400" dirty="0"/>
              <a:t>May contribute to development of mutant bacteria that are antibiotic resistant.</a:t>
            </a:r>
          </a:p>
          <a:p>
            <a:endParaRPr lang="en-US" sz="2400" dirty="0"/>
          </a:p>
          <a:p>
            <a:endParaRPr lang="en-US" sz="2400" dirty="0"/>
          </a:p>
        </p:txBody>
      </p:sp>
      <p:pic>
        <p:nvPicPr>
          <p:cNvPr id="4" name="Picture 2" descr="Household products with triclosan" title="Household products with triclosan">
            <a:hlinkClick r:id="rId4" action="ppaction://hlinkfile"/>
          </p:cNvPr>
          <p:cNvPicPr>
            <a:picLocks noChangeAspect="1" noChangeArrowheads="1"/>
          </p:cNvPicPr>
          <p:nvPr/>
        </p:nvPicPr>
        <p:blipFill>
          <a:blip r:embed="rId5" cstate="print"/>
          <a:srcRect/>
          <a:stretch>
            <a:fillRect/>
          </a:stretch>
        </p:blipFill>
        <p:spPr bwMode="auto">
          <a:xfrm>
            <a:off x="1323391" y="2382792"/>
            <a:ext cx="4315409" cy="3608173"/>
          </a:xfrm>
          <a:prstGeom prst="rect">
            <a:avLst/>
          </a:prstGeom>
          <a:noFill/>
          <a:ln w="9525">
            <a:noFill/>
            <a:miter lim="800000"/>
            <a:headEnd/>
            <a:tailEnd/>
          </a:ln>
        </p:spPr>
      </p:pic>
      <p:sp>
        <p:nvSpPr>
          <p:cNvPr id="6" name="TextBox 5"/>
          <p:cNvSpPr txBox="1"/>
          <p:nvPr/>
        </p:nvSpPr>
        <p:spPr>
          <a:xfrm>
            <a:off x="6175921" y="5718875"/>
            <a:ext cx="5456847" cy="646331"/>
          </a:xfrm>
          <a:prstGeom prst="rect">
            <a:avLst/>
          </a:prstGeom>
          <a:noFill/>
        </p:spPr>
        <p:txBody>
          <a:bodyPr wrap="square" rtlCol="0">
            <a:spAutoFit/>
          </a:bodyPr>
          <a:lstStyle/>
          <a:p>
            <a:r>
              <a:rPr lang="en-US" dirty="0">
                <a:solidFill>
                  <a:srgbClr val="198569"/>
                </a:solidFill>
                <a:latin typeface="Arial" panose="020B0604020202020204" pitchFamily="34" charset="0"/>
                <a:cs typeface="Arial" panose="020B0604020202020204" pitchFamily="34" charset="0"/>
              </a:rPr>
              <a:t>Discourage use in residential and public areas where possible</a:t>
            </a:r>
            <a:r>
              <a:rPr lang="en-US" dirty="0">
                <a:solidFill>
                  <a:srgbClr val="FFFF00"/>
                </a:solidFill>
                <a:latin typeface="Arial" panose="020B0604020202020204" pitchFamily="34" charset="0"/>
                <a:cs typeface="Arial" panose="020B0604020202020204" pitchFamily="34" charset="0"/>
              </a:rPr>
              <a:t>.</a:t>
            </a:r>
          </a:p>
        </p:txBody>
      </p:sp>
      <p:graphicFrame>
        <p:nvGraphicFramePr>
          <p:cNvPr id="8" name="Object 7"/>
          <p:cNvGraphicFramePr>
            <a:graphicFrameLocks noChangeAspect="1"/>
          </p:cNvGraphicFramePr>
          <p:nvPr>
            <p:extLst/>
          </p:nvPr>
        </p:nvGraphicFramePr>
        <p:xfrm>
          <a:off x="9296401" y="2743201"/>
          <a:ext cx="613837" cy="531779"/>
        </p:xfrm>
        <a:graphic>
          <a:graphicData uri="http://schemas.openxmlformats.org/presentationml/2006/ole">
            <mc:AlternateContent xmlns:mc="http://schemas.openxmlformats.org/markup-compatibility/2006">
              <mc:Choice xmlns:v="urn:schemas-microsoft-com:vml" Requires="v">
                <p:oleObj spid="_x0000_s4142" name="Document" showAsIcon="1" r:id="rId6" imgW="914400" imgH="792360" progId="Word.Document.12">
                  <p:embed/>
                </p:oleObj>
              </mc:Choice>
              <mc:Fallback>
                <p:oleObj name="Document" showAsIcon="1" r:id="rId6" imgW="914400" imgH="792360" progId="Word.Document.12">
                  <p:embed/>
                  <p:pic>
                    <p:nvPicPr>
                      <p:cNvPr id="8" name="Object 7"/>
                      <p:cNvPicPr/>
                      <p:nvPr/>
                    </p:nvPicPr>
                    <p:blipFill>
                      <a:blip r:embed="rId7"/>
                      <a:stretch>
                        <a:fillRect/>
                      </a:stretch>
                    </p:blipFill>
                    <p:spPr>
                      <a:xfrm>
                        <a:off x="9296401" y="2743201"/>
                        <a:ext cx="613837" cy="531779"/>
                      </a:xfrm>
                      <a:prstGeom prst="rect">
                        <a:avLst/>
                      </a:prstGeom>
                    </p:spPr>
                  </p:pic>
                </p:oleObj>
              </mc:Fallback>
            </mc:AlternateContent>
          </a:graphicData>
        </a:graphic>
      </p:graphicFrame>
      <p:sp>
        <p:nvSpPr>
          <p:cNvPr id="9" name="5-Point Star 8"/>
          <p:cNvSpPr/>
          <p:nvPr/>
        </p:nvSpPr>
        <p:spPr>
          <a:xfrm>
            <a:off x="5638800" y="1981200"/>
            <a:ext cx="583052" cy="6096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093342385"/>
              </p:ext>
            </p:extLst>
          </p:nvPr>
        </p:nvGraphicFramePr>
        <p:xfrm>
          <a:off x="1323391" y="6086475"/>
          <a:ext cx="914400" cy="771525"/>
        </p:xfrm>
        <a:graphic>
          <a:graphicData uri="http://schemas.openxmlformats.org/presentationml/2006/ole">
            <mc:AlternateContent xmlns:mc="http://schemas.openxmlformats.org/markup-compatibility/2006">
              <mc:Choice xmlns:v="urn:schemas-microsoft-com:vml" Requires="v">
                <p:oleObj spid="_x0000_s4143" name="Document" showAsIcon="1" r:id="rId8" imgW="914400" imgH="771480" progId="Word.Document.12">
                  <p:embed/>
                </p:oleObj>
              </mc:Choice>
              <mc:Fallback>
                <p:oleObj name="Document" showAsIcon="1" r:id="rId8" imgW="914400" imgH="771480" progId="Word.Document.12">
                  <p:embed/>
                  <p:pic>
                    <p:nvPicPr>
                      <p:cNvPr id="0" name=""/>
                      <p:cNvPicPr/>
                      <p:nvPr/>
                    </p:nvPicPr>
                    <p:blipFill>
                      <a:blip r:embed="rId9"/>
                      <a:stretch>
                        <a:fillRect/>
                      </a:stretch>
                    </p:blipFill>
                    <p:spPr>
                      <a:xfrm>
                        <a:off x="1323391" y="6086475"/>
                        <a:ext cx="914400" cy="771525"/>
                      </a:xfrm>
                      <a:prstGeom prst="rect">
                        <a:avLst/>
                      </a:prstGeom>
                    </p:spPr>
                  </p:pic>
                </p:oleObj>
              </mc:Fallback>
            </mc:AlternateContent>
          </a:graphicData>
        </a:graphic>
      </p:graphicFrame>
      <p:sp>
        <p:nvSpPr>
          <p:cNvPr id="12" name="Left Arrow 11"/>
          <p:cNvSpPr/>
          <p:nvPr/>
        </p:nvSpPr>
        <p:spPr>
          <a:xfrm>
            <a:off x="2448732" y="6086475"/>
            <a:ext cx="3190068" cy="6442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Products with </a:t>
            </a:r>
            <a:r>
              <a:rPr lang="en-US" b="1" dirty="0" err="1" smtClean="0">
                <a:solidFill>
                  <a:schemeClr val="bg1"/>
                </a:solidFill>
              </a:rPr>
              <a:t>triclosan</a:t>
            </a:r>
            <a:endParaRPr lang="en-US" b="1" dirty="0">
              <a:solidFill>
                <a:schemeClr val="bg1"/>
              </a:solidFill>
            </a:endParaRPr>
          </a:p>
        </p:txBody>
      </p:sp>
    </p:spTree>
    <p:extLst>
      <p:ext uri="{BB962C8B-B14F-4D97-AF65-F5344CB8AC3E}">
        <p14:creationId xmlns:p14="http://schemas.microsoft.com/office/powerpoint/2010/main" val="229705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4773"/>
          </a:xfrm>
        </p:spPr>
        <p:txBody>
          <a:bodyPr/>
          <a:lstStyle/>
          <a:p>
            <a:pPr algn="ctr"/>
            <a:r>
              <a:rPr lang="en-US" dirty="0" smtClean="0"/>
              <a:t>Bis-Phenol A, or BPA</a:t>
            </a:r>
            <a:endParaRPr lang="en-US" dirty="0"/>
          </a:p>
        </p:txBody>
      </p:sp>
      <p:sp>
        <p:nvSpPr>
          <p:cNvPr id="3" name="Content Placeholder 2"/>
          <p:cNvSpPr>
            <a:spLocks noGrp="1"/>
          </p:cNvSpPr>
          <p:nvPr>
            <p:ph idx="1"/>
          </p:nvPr>
        </p:nvSpPr>
        <p:spPr>
          <a:xfrm>
            <a:off x="1162373" y="1286359"/>
            <a:ext cx="9763931" cy="5346916"/>
          </a:xfrm>
        </p:spPr>
        <p:txBody>
          <a:bodyPr>
            <a:normAutofit fontScale="70000" lnSpcReduction="20000"/>
          </a:bodyPr>
          <a:lstStyle/>
          <a:p>
            <a:r>
              <a:rPr lang="en-US" dirty="0">
                <a:latin typeface="Arial" panose="020B0604020202020204" pitchFamily="34" charset="0"/>
                <a:cs typeface="Arial" panose="020B0604020202020204" pitchFamily="34" charset="0"/>
              </a:rPr>
              <a:t>Used in clear, hard plastics (polycarbonate plastic and epoxy resins) since </a:t>
            </a:r>
            <a:r>
              <a:rPr lang="en-US" dirty="0" smtClean="0">
                <a:latin typeface="Arial" panose="020B0604020202020204" pitchFamily="34" charset="0"/>
                <a:cs typeface="Arial" panose="020B0604020202020204" pitchFamily="34" charset="0"/>
              </a:rPr>
              <a:t>1957.                   </a:t>
            </a:r>
          </a:p>
          <a:p>
            <a:endParaRPr lang="en-US" b="1" dirty="0">
              <a:solidFill>
                <a:schemeClr val="bg2">
                  <a:lumMod val="75000"/>
                </a:schemeClr>
              </a:solidFill>
            </a:endParaRPr>
          </a:p>
          <a:p>
            <a:pPr marL="0" indent="0">
              <a:buNone/>
            </a:pPr>
            <a:r>
              <a:rPr lang="en-US" b="1" dirty="0" smtClean="0">
                <a:solidFill>
                  <a:schemeClr val="bg2">
                    <a:lumMod val="75000"/>
                  </a:schemeClr>
                </a:solidFill>
                <a:latin typeface="Arial" panose="020B0604020202020204" pitchFamily="34" charset="0"/>
                <a:cs typeface="Arial" panose="020B0604020202020204" pitchFamily="34" charset="0"/>
              </a:rPr>
              <a:t>		All 3’s                           Some 7’s </a:t>
            </a:r>
          </a:p>
          <a:p>
            <a:endParaRPr lang="en-US" dirty="0">
              <a:latin typeface="Arial" panose="020B0604020202020204" pitchFamily="34" charset="0"/>
              <a:cs typeface="Arial" panose="020B0604020202020204" pitchFamily="34" charset="0"/>
            </a:endParaRPr>
          </a:p>
          <a:p>
            <a:endParaRPr lang="en-US" sz="1600" dirty="0"/>
          </a:p>
          <a:p>
            <a:endParaRPr lang="en-US" sz="1600" dirty="0"/>
          </a:p>
          <a:p>
            <a:r>
              <a:rPr lang="en-US" dirty="0" smtClean="0">
                <a:solidFill>
                  <a:srgbClr val="277EA9"/>
                </a:solidFill>
                <a:latin typeface="Arial" panose="020B0604020202020204" pitchFamily="34" charset="0"/>
                <a:cs typeface="Arial" panose="020B0604020202020204" pitchFamily="34" charset="0"/>
              </a:rPr>
              <a:t>Has </a:t>
            </a:r>
            <a:r>
              <a:rPr lang="en-US" dirty="0">
                <a:solidFill>
                  <a:srgbClr val="277EA9"/>
                </a:solidFill>
                <a:latin typeface="Arial" panose="020B0604020202020204" pitchFamily="34" charset="0"/>
                <a:cs typeface="Arial" panose="020B0604020202020204" pitchFamily="34" charset="0"/>
              </a:rPr>
              <a:t>weak but detectable hormone-like properties</a:t>
            </a:r>
          </a:p>
          <a:p>
            <a:endParaRPr lang="en-US" sz="1600" dirty="0">
              <a:solidFill>
                <a:srgbClr val="277EA9"/>
              </a:solidFill>
            </a:endParaRPr>
          </a:p>
          <a:p>
            <a:r>
              <a:rPr lang="en-US" dirty="0">
                <a:solidFill>
                  <a:srgbClr val="277EA9"/>
                </a:solidFill>
                <a:latin typeface="Arial" panose="020B0604020202020204" pitchFamily="34" charset="0"/>
                <a:cs typeface="Arial" panose="020B0604020202020204" pitchFamily="34" charset="0"/>
              </a:rPr>
              <a:t>Some states looking at laws to prohibit BPA from being used in baby bottles and products.  Some manufacturers making substitutions now.</a:t>
            </a:r>
          </a:p>
          <a:p>
            <a:endParaRPr lang="en-US" sz="1600" dirty="0">
              <a:solidFill>
                <a:srgbClr val="277EA9"/>
              </a:solidFill>
            </a:endParaRPr>
          </a:p>
          <a:p>
            <a:r>
              <a:rPr lang="en-US" i="1" dirty="0">
                <a:solidFill>
                  <a:srgbClr val="277EA9"/>
                </a:solidFill>
                <a:latin typeface="Arial" panose="020B0604020202020204" pitchFamily="34" charset="0"/>
                <a:cs typeface="Arial" panose="020B0604020202020204" pitchFamily="34" charset="0"/>
              </a:rPr>
              <a:t>Removal of BPA for food and drink applications is difficult. Replacement product must be corrosion resistant, withstand high temps used for sterilization and processing, and be chemically compatible with </a:t>
            </a:r>
            <a:r>
              <a:rPr lang="en-US" i="1" dirty="0" smtClean="0">
                <a:solidFill>
                  <a:srgbClr val="277EA9"/>
                </a:solidFill>
                <a:latin typeface="Arial" panose="020B0604020202020204" pitchFamily="34" charset="0"/>
                <a:cs typeface="Arial" panose="020B0604020202020204" pitchFamily="34" charset="0"/>
              </a:rPr>
              <a:t>foods, </a:t>
            </a:r>
            <a:r>
              <a:rPr lang="en-US" i="1" dirty="0">
                <a:solidFill>
                  <a:srgbClr val="277EA9"/>
                </a:solidFill>
                <a:latin typeface="Arial" panose="020B0604020202020204" pitchFamily="34" charset="0"/>
                <a:cs typeface="Arial" panose="020B0604020202020204" pitchFamily="34" charset="0"/>
              </a:rPr>
              <a:t>and not add odor or taste</a:t>
            </a:r>
            <a:r>
              <a:rPr lang="en-US" dirty="0">
                <a:solidFill>
                  <a:srgbClr val="277EA9"/>
                </a:solidFill>
                <a:latin typeface="Arial" panose="020B0604020202020204" pitchFamily="34" charset="0"/>
                <a:cs typeface="Arial" panose="020B0604020202020204" pitchFamily="34" charset="0"/>
              </a:rPr>
              <a:t>.</a:t>
            </a:r>
          </a:p>
          <a:p>
            <a:pPr>
              <a:buFontTx/>
              <a:buNone/>
            </a:pPr>
            <a:endParaRPr lang="en-US" sz="1600" dirty="0">
              <a:solidFill>
                <a:srgbClr val="277EA9"/>
              </a:solidFill>
            </a:endParaRPr>
          </a:p>
          <a:p>
            <a:r>
              <a:rPr lang="en-US" dirty="0">
                <a:solidFill>
                  <a:srgbClr val="277EA9"/>
                </a:solidFill>
                <a:latin typeface="Arial" panose="020B0604020202020204" pitchFamily="34" charset="0"/>
                <a:cs typeface="Arial" panose="020B0604020202020204" pitchFamily="34" charset="0"/>
              </a:rPr>
              <a:t>Reduce exposure by using glass baby bottles, stainless water bottles, food products not in cans.</a:t>
            </a:r>
          </a:p>
          <a:p>
            <a:endParaRPr lang="en-US" dirty="0"/>
          </a:p>
        </p:txBody>
      </p:sp>
      <p:pic>
        <p:nvPicPr>
          <p:cNvPr id="5" name="Picture 4" descr="100px-Plastic-recyc-03_svg.png" title="Recycle triangle with 3"/>
          <p:cNvPicPr>
            <a:picLocks noChangeAspect="1"/>
          </p:cNvPicPr>
          <p:nvPr/>
        </p:nvPicPr>
        <p:blipFill>
          <a:blip r:embed="rId3" cstate="print"/>
          <a:stretch>
            <a:fillRect/>
          </a:stretch>
        </p:blipFill>
        <p:spPr>
          <a:xfrm>
            <a:off x="3069957" y="2317211"/>
            <a:ext cx="762000" cy="762000"/>
          </a:xfrm>
          <a:prstGeom prst="rect">
            <a:avLst/>
          </a:prstGeom>
          <a:solidFill>
            <a:schemeClr val="accent1"/>
          </a:solidFill>
        </p:spPr>
      </p:pic>
      <p:pic>
        <p:nvPicPr>
          <p:cNvPr id="6" name="Picture 5" descr="100px-Plastic-recyc-07_svg.png" title="Recycle triangle with 7"/>
          <p:cNvPicPr>
            <a:picLocks noChangeAspect="1"/>
          </p:cNvPicPr>
          <p:nvPr/>
        </p:nvPicPr>
        <p:blipFill>
          <a:blip r:embed="rId4" cstate="print"/>
          <a:stretch>
            <a:fillRect/>
          </a:stretch>
        </p:blipFill>
        <p:spPr>
          <a:xfrm>
            <a:off x="5868693" y="2317211"/>
            <a:ext cx="781050" cy="781050"/>
          </a:xfrm>
          <a:prstGeom prst="rect">
            <a:avLst/>
          </a:prstGeom>
          <a:solidFill>
            <a:schemeClr val="accent1"/>
          </a:solidFill>
        </p:spPr>
      </p:pic>
    </p:spTree>
    <p:extLst>
      <p:ext uri="{BB962C8B-B14F-4D97-AF65-F5344CB8AC3E}">
        <p14:creationId xmlns:p14="http://schemas.microsoft.com/office/powerpoint/2010/main" val="1410914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1750"/>
          </a:xfrm>
        </p:spPr>
        <p:txBody>
          <a:bodyPr/>
          <a:lstStyle/>
          <a:p>
            <a:pPr algn="ctr"/>
            <a:r>
              <a:rPr lang="en-US" dirty="0" smtClean="0"/>
              <a:t>BP-A sources</a:t>
            </a:r>
            <a:endParaRPr lang="en-US" dirty="0"/>
          </a:p>
        </p:txBody>
      </p:sp>
      <p:sp>
        <p:nvSpPr>
          <p:cNvPr id="3" name="Content Placeholder 2"/>
          <p:cNvSpPr>
            <a:spLocks noGrp="1"/>
          </p:cNvSpPr>
          <p:nvPr>
            <p:ph idx="1"/>
          </p:nvPr>
        </p:nvSpPr>
        <p:spPr>
          <a:xfrm>
            <a:off x="838200" y="1146876"/>
            <a:ext cx="10515600" cy="5030087"/>
          </a:xfrm>
        </p:spPr>
        <p:txBody>
          <a:bodyPr>
            <a:normAutofit lnSpcReduction="10000"/>
          </a:bodyPr>
          <a:lstStyle/>
          <a:p>
            <a:r>
              <a:rPr lang="en-US" b="1" dirty="0" smtClean="0"/>
              <a:t>Canned foods and drinks</a:t>
            </a:r>
          </a:p>
          <a:p>
            <a:r>
              <a:rPr lang="en-US" b="1" dirty="0" smtClean="0"/>
              <a:t>Reusable water bottles </a:t>
            </a:r>
            <a:r>
              <a:rPr lang="en-US" dirty="0" smtClean="0"/>
              <a:t>(Polycarbonate plastic #7, or “PC”)</a:t>
            </a:r>
          </a:p>
          <a:p>
            <a:pPr marL="0" indent="0">
              <a:buNone/>
            </a:pPr>
            <a:endParaRPr lang="en-US" dirty="0"/>
          </a:p>
          <a:p>
            <a:pPr lvl="1"/>
            <a:r>
              <a:rPr lang="en-US" dirty="0" smtClean="0"/>
              <a:t>Note:  Most water and sodas are in flexible, clear plastic bottles made of polyethylene terephthalate, or PET – no BPA.</a:t>
            </a:r>
          </a:p>
          <a:p>
            <a:pPr lvl="1"/>
            <a:r>
              <a:rPr lang="en-US" dirty="0" smtClean="0"/>
              <a:t>Plastics with #1, 2, 4, or 5 do not contain BPA either</a:t>
            </a:r>
          </a:p>
          <a:p>
            <a:pPr lvl="1"/>
            <a:endParaRPr lang="en-US" dirty="0"/>
          </a:p>
          <a:p>
            <a:r>
              <a:rPr lang="en-US" b="1" dirty="0" smtClean="0"/>
              <a:t>Canned sodas and beer</a:t>
            </a:r>
          </a:p>
          <a:p>
            <a:r>
              <a:rPr lang="en-US" b="1" dirty="0" smtClean="0"/>
              <a:t>Fast food</a:t>
            </a:r>
            <a:r>
              <a:rPr lang="en-US" dirty="0" smtClean="0"/>
              <a:t>, particularly burgers</a:t>
            </a:r>
          </a:p>
          <a:p>
            <a:r>
              <a:rPr lang="en-US" b="1" dirty="0" smtClean="0"/>
              <a:t>Carbonless register receipts </a:t>
            </a:r>
            <a:r>
              <a:rPr lang="en-US" dirty="0" smtClean="0"/>
              <a:t>– BPA absorbed through skin, inhaled, or ingested</a:t>
            </a:r>
          </a:p>
          <a:p>
            <a:endParaRPr lang="en-US" dirty="0"/>
          </a:p>
          <a:p>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23</a:t>
            </a:fld>
            <a:r>
              <a:rPr lang="en-US" smtClean="0"/>
              <a:t>					</a:t>
            </a:r>
            <a:endParaRPr lang="en-US" dirty="0">
              <a:solidFill>
                <a:srgbClr val="256EAB"/>
              </a:solidFill>
            </a:endParaRPr>
          </a:p>
        </p:txBody>
      </p:sp>
    </p:spTree>
    <p:extLst>
      <p:ext uri="{BB962C8B-B14F-4D97-AF65-F5344CB8AC3E}">
        <p14:creationId xmlns:p14="http://schemas.microsoft.com/office/powerpoint/2010/main" val="1421354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BP-A and the 50+ “relatives” - </a:t>
            </a:r>
            <a:r>
              <a:rPr lang="en-US" dirty="0"/>
              <a:t>BPS, BPF, BPAF, BPZ, BPP, BHPF, and the list goes on</a:t>
            </a:r>
          </a:p>
        </p:txBody>
      </p:sp>
      <p:sp>
        <p:nvSpPr>
          <p:cNvPr id="3" name="Content Placeholder 2"/>
          <p:cNvSpPr>
            <a:spLocks noGrp="1"/>
          </p:cNvSpPr>
          <p:nvPr>
            <p:ph idx="1"/>
          </p:nvPr>
        </p:nvSpPr>
        <p:spPr/>
        <p:txBody>
          <a:bodyPr/>
          <a:lstStyle/>
          <a:p>
            <a:r>
              <a:rPr lang="en-US" dirty="0" smtClean="0"/>
              <a:t>BP-A can be substituted </a:t>
            </a:r>
            <a:r>
              <a:rPr lang="en-US" dirty="0"/>
              <a:t>with BPS (</a:t>
            </a:r>
            <a:r>
              <a:rPr lang="en-US" dirty="0" err="1"/>
              <a:t>bisphenol</a:t>
            </a:r>
            <a:r>
              <a:rPr lang="en-US" dirty="0"/>
              <a:t>-S) or BHPF (Fluorene-9-bisphenol) – no real </a:t>
            </a:r>
            <a:r>
              <a:rPr lang="en-US" dirty="0" smtClean="0"/>
              <a:t>difference in toxicity</a:t>
            </a:r>
            <a:endParaRPr lang="en-US" dirty="0"/>
          </a:p>
          <a:p>
            <a:endParaRPr lang="en-US" sz="800" u="sng" dirty="0">
              <a:solidFill>
                <a:schemeClr val="bg2">
                  <a:lumMod val="75000"/>
                </a:schemeClr>
              </a:solidFill>
            </a:endParaRPr>
          </a:p>
          <a:p>
            <a:r>
              <a:rPr lang="en-US" b="1" dirty="0">
                <a:solidFill>
                  <a:srgbClr val="92D050"/>
                </a:solidFill>
              </a:rPr>
              <a:t>Public Health term:  </a:t>
            </a:r>
            <a:r>
              <a:rPr lang="en-US" b="1" u="sng" dirty="0">
                <a:solidFill>
                  <a:srgbClr val="92D050"/>
                </a:solidFill>
              </a:rPr>
              <a:t>“Regrettable substitution” </a:t>
            </a:r>
            <a:r>
              <a:rPr lang="en-US" dirty="0"/>
              <a:t>– replacement of one harmful chemical by another possibly equally or more harmful </a:t>
            </a:r>
            <a:r>
              <a:rPr lang="en-US" dirty="0" smtClean="0"/>
              <a:t>chemical</a:t>
            </a:r>
          </a:p>
          <a:p>
            <a:pPr marL="0" indent="0">
              <a:buNone/>
            </a:pPr>
            <a:endParaRPr lang="en-US" dirty="0" smtClean="0"/>
          </a:p>
          <a:p>
            <a:r>
              <a:rPr lang="en-US" dirty="0" smtClean="0"/>
              <a:t>Endocrine disruptors – affect fertility in men and women, can affect growth and development, cause obesity, diabetes</a:t>
            </a:r>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24</a:t>
            </a:fld>
            <a:r>
              <a:rPr lang="en-US" smtClean="0"/>
              <a:t>					</a:t>
            </a:r>
            <a:endParaRPr lang="en-US" dirty="0">
              <a:solidFill>
                <a:srgbClr val="256EAB"/>
              </a:solidFill>
            </a:endParaRPr>
          </a:p>
        </p:txBody>
      </p:sp>
    </p:spTree>
    <p:extLst>
      <p:ext uri="{BB962C8B-B14F-4D97-AF65-F5344CB8AC3E}">
        <p14:creationId xmlns:p14="http://schemas.microsoft.com/office/powerpoint/2010/main" val="2568379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6"/>
            <a:ext cx="10515600" cy="781750"/>
          </a:xfrm>
        </p:spPr>
        <p:txBody>
          <a:bodyPr/>
          <a:lstStyle/>
          <a:p>
            <a:pPr algn="ctr"/>
            <a:r>
              <a:rPr lang="en-US" dirty="0" smtClean="0"/>
              <a:t>Plastic recycling hints</a:t>
            </a:r>
            <a:endParaRPr lang="en-US" dirty="0"/>
          </a:p>
        </p:txBody>
      </p:sp>
      <p:sp>
        <p:nvSpPr>
          <p:cNvPr id="14" name="Content Placeholder 13"/>
          <p:cNvSpPr>
            <a:spLocks noGrp="1"/>
          </p:cNvSpPr>
          <p:nvPr>
            <p:ph sz="half" idx="2"/>
          </p:nvPr>
        </p:nvSpPr>
        <p:spPr>
          <a:xfrm>
            <a:off x="6172199" y="1825625"/>
            <a:ext cx="5544519" cy="4714660"/>
          </a:xfrm>
        </p:spPr>
        <p:txBody>
          <a:bodyPr/>
          <a:lstStyle/>
          <a:p>
            <a:r>
              <a:rPr lang="en-US" dirty="0" smtClean="0">
                <a:solidFill>
                  <a:srgbClr val="FF0000"/>
                </a:solidFill>
              </a:rPr>
              <a:t>#3, PVC and PUR </a:t>
            </a:r>
            <a:r>
              <a:rPr lang="en-US" dirty="0" smtClean="0"/>
              <a:t>– polyurethane are the most toxic of the plastics.  </a:t>
            </a:r>
          </a:p>
          <a:p>
            <a:r>
              <a:rPr lang="en-US" dirty="0" smtClean="0">
                <a:solidFill>
                  <a:srgbClr val="FF0000"/>
                </a:solidFill>
              </a:rPr>
              <a:t>#7 is next worst</a:t>
            </a:r>
            <a:r>
              <a:rPr lang="en-US" dirty="0" smtClean="0"/>
              <a:t>, since the components are unknown</a:t>
            </a:r>
          </a:p>
          <a:p>
            <a:r>
              <a:rPr lang="en-US" dirty="0" smtClean="0"/>
              <a:t>Only </a:t>
            </a:r>
            <a:r>
              <a:rPr lang="en-US" dirty="0" smtClean="0">
                <a:solidFill>
                  <a:srgbClr val="00B050"/>
                </a:solidFill>
              </a:rPr>
              <a:t>recycle #1, #2, or #5 </a:t>
            </a:r>
            <a:r>
              <a:rPr lang="en-US" dirty="0" smtClean="0"/>
              <a:t>plastics</a:t>
            </a:r>
          </a:p>
          <a:p>
            <a:r>
              <a:rPr lang="en-US" dirty="0">
                <a:solidFill>
                  <a:schemeClr val="tx1"/>
                </a:solidFill>
              </a:rPr>
              <a:t>T</a:t>
            </a:r>
            <a:r>
              <a:rPr lang="en-US" dirty="0" smtClean="0">
                <a:solidFill>
                  <a:schemeClr val="tx1"/>
                </a:solidFill>
              </a:rPr>
              <a:t>rash black plastic </a:t>
            </a:r>
            <a:r>
              <a:rPr lang="en-US" dirty="0" smtClean="0"/>
              <a:t>– made from recycled electronic waste.  It can’t be recycled again.</a:t>
            </a:r>
            <a:endParaRPr lang="en-US" dirty="0"/>
          </a:p>
        </p:txBody>
      </p:sp>
      <p:sp>
        <p:nvSpPr>
          <p:cNvPr id="4" name="Footer Placeholder 3"/>
          <p:cNvSpPr>
            <a:spLocks noGrp="1"/>
          </p:cNvSpPr>
          <p:nvPr>
            <p:ph type="ftr" sz="quarter" idx="4294967295"/>
          </p:nvPr>
        </p:nvSpPr>
        <p:spPr>
          <a:xfrm>
            <a:off x="0" y="6311900"/>
            <a:ext cx="10515600" cy="409575"/>
          </a:xfrm>
        </p:spPr>
        <p:txBody>
          <a:bodyPr/>
          <a:lstStyle/>
          <a:p>
            <a:pPr algn="l"/>
            <a:fld id="{61C9B584-852F-4056-BF30-ABA66A23FD41}" type="slidenum">
              <a:rPr lang="en-US" smtClean="0"/>
              <a:t>25</a:t>
            </a:fld>
            <a:r>
              <a:rPr lang="en-US" smtClean="0"/>
              <a:t>					</a:t>
            </a:r>
            <a:endParaRPr lang="en-US" dirty="0">
              <a:solidFill>
                <a:srgbClr val="256EAB"/>
              </a:solidFill>
            </a:endParaRPr>
          </a:p>
        </p:txBody>
      </p:sp>
      <p:pic>
        <p:nvPicPr>
          <p:cNvPr id="16" name="Content Placeholder 15" descr="Recycle triangles with numbers and abbreviations for what they stand for" title="Recycle triangles with numbers"/>
          <p:cNvPicPr>
            <a:picLocks noGrp="1" noChangeAspect="1"/>
          </p:cNvPicPr>
          <p:nvPr>
            <p:ph sz="half" idx="1"/>
          </p:nvPr>
        </p:nvPicPr>
        <p:blipFill>
          <a:blip r:embed="rId3"/>
          <a:stretch>
            <a:fillRect/>
          </a:stretch>
        </p:blipFill>
        <p:spPr>
          <a:xfrm>
            <a:off x="838200" y="2613689"/>
            <a:ext cx="5181600" cy="2775209"/>
          </a:xfrm>
          <a:prstGeom prst="rect">
            <a:avLst/>
          </a:prstGeom>
        </p:spPr>
      </p:pic>
    </p:spTree>
    <p:extLst>
      <p:ext uri="{BB962C8B-B14F-4D97-AF65-F5344CB8AC3E}">
        <p14:creationId xmlns:p14="http://schemas.microsoft.com/office/powerpoint/2010/main" val="3175195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797" y="356461"/>
            <a:ext cx="8351003" cy="1061177"/>
          </a:xfrm>
        </p:spPr>
        <p:txBody>
          <a:bodyPr>
            <a:normAutofit/>
          </a:bodyPr>
          <a:lstStyle/>
          <a:p>
            <a:r>
              <a:rPr lang="en-US" sz="3600" dirty="0"/>
              <a:t>Phthalate – the everywhere chemical!</a:t>
            </a:r>
          </a:p>
        </p:txBody>
      </p:sp>
      <p:sp>
        <p:nvSpPr>
          <p:cNvPr id="3" name="Content Placeholder 2"/>
          <p:cNvSpPr>
            <a:spLocks noGrp="1"/>
          </p:cNvSpPr>
          <p:nvPr>
            <p:ph idx="1"/>
          </p:nvPr>
        </p:nvSpPr>
        <p:spPr>
          <a:xfrm>
            <a:off x="838200" y="1417638"/>
            <a:ext cx="10515600" cy="5246633"/>
          </a:xfrm>
        </p:spPr>
        <p:txBody>
          <a:bodyPr>
            <a:normAutofit/>
          </a:bodyPr>
          <a:lstStyle/>
          <a:p>
            <a:pPr lvl="1"/>
            <a:r>
              <a:rPr lang="en-US" dirty="0">
                <a:latin typeface="Arial" panose="020B0604020202020204" pitchFamily="34" charset="0"/>
                <a:cs typeface="Arial" panose="020B0604020202020204" pitchFamily="34" charset="0"/>
              </a:rPr>
              <a:t>Phthalates are a group of chemicals used in:</a:t>
            </a:r>
          </a:p>
          <a:p>
            <a:pPr lvl="2"/>
            <a:r>
              <a:rPr lang="en-US" sz="2400" dirty="0"/>
              <a:t> soft plastic </a:t>
            </a:r>
            <a:r>
              <a:rPr lang="en-US" sz="2400" dirty="0" smtClean="0"/>
              <a:t>toys for babies, pets, adults</a:t>
            </a:r>
            <a:endParaRPr lang="en-US" sz="2400" dirty="0"/>
          </a:p>
          <a:p>
            <a:pPr lvl="2"/>
            <a:r>
              <a:rPr lang="en-US" sz="2400" dirty="0"/>
              <a:t> vinyl flooring and wall covering</a:t>
            </a:r>
          </a:p>
          <a:p>
            <a:pPr lvl="2"/>
            <a:r>
              <a:rPr lang="en-US" sz="2400" dirty="0"/>
              <a:t> “new car smell” </a:t>
            </a:r>
            <a:endParaRPr lang="en-US" sz="2400" dirty="0" smtClean="0"/>
          </a:p>
          <a:p>
            <a:pPr lvl="2"/>
            <a:r>
              <a:rPr lang="en-US" sz="2400" dirty="0" smtClean="0"/>
              <a:t> detergents</a:t>
            </a:r>
          </a:p>
          <a:p>
            <a:pPr lvl="2"/>
            <a:r>
              <a:rPr lang="en-US" sz="2400" dirty="0" smtClean="0"/>
              <a:t> </a:t>
            </a:r>
            <a:r>
              <a:rPr lang="en-US" sz="2400" dirty="0"/>
              <a:t>lubricating oils</a:t>
            </a:r>
          </a:p>
          <a:p>
            <a:pPr lvl="2"/>
            <a:r>
              <a:rPr lang="en-US" sz="2400" dirty="0"/>
              <a:t> </a:t>
            </a:r>
            <a:r>
              <a:rPr lang="en-US" sz="2400" b="1" dirty="0"/>
              <a:t>food packaging</a:t>
            </a:r>
          </a:p>
          <a:p>
            <a:pPr lvl="2"/>
            <a:r>
              <a:rPr lang="en-US" sz="2400" dirty="0"/>
              <a:t> pharmaceuticals</a:t>
            </a:r>
          </a:p>
          <a:p>
            <a:pPr lvl="2"/>
            <a:r>
              <a:rPr lang="en-US" sz="2400" dirty="0"/>
              <a:t> blood bags and tubing</a:t>
            </a:r>
          </a:p>
          <a:p>
            <a:pPr lvl="2"/>
            <a:r>
              <a:rPr lang="en-US" sz="2400" dirty="0"/>
              <a:t> in about 75% of personal care products </a:t>
            </a:r>
          </a:p>
          <a:p>
            <a:pPr marL="514350" lvl="1" indent="0">
              <a:buNone/>
            </a:pPr>
            <a:r>
              <a:rPr lang="en-US" sz="2400" dirty="0"/>
              <a:t>	    such as cosmetics, fragrances, nail polish, </a:t>
            </a:r>
          </a:p>
          <a:p>
            <a:pPr marL="514350" lvl="1" indent="0">
              <a:buNone/>
            </a:pPr>
            <a:r>
              <a:rPr lang="en-US" sz="2400" dirty="0"/>
              <a:t>	    hair sprays, soaps, and shampoos.</a:t>
            </a:r>
          </a:p>
          <a:p>
            <a:endParaRPr lang="en-US" sz="2400" dirty="0"/>
          </a:p>
        </p:txBody>
      </p:sp>
      <p:pic>
        <p:nvPicPr>
          <p:cNvPr id="4" name="Picture 3" descr="IV bags" title="IV bags"/>
          <p:cNvPicPr>
            <a:picLocks noChangeAspect="1"/>
          </p:cNvPicPr>
          <p:nvPr/>
        </p:nvPicPr>
        <p:blipFill>
          <a:blip r:embed="rId3" cstate="print"/>
          <a:stretch>
            <a:fillRect/>
          </a:stretch>
        </p:blipFill>
        <p:spPr>
          <a:xfrm>
            <a:off x="5339204" y="3810000"/>
            <a:ext cx="1392187" cy="1124854"/>
          </a:xfrm>
          <a:prstGeom prst="rect">
            <a:avLst/>
          </a:prstGeom>
        </p:spPr>
      </p:pic>
      <p:pic>
        <p:nvPicPr>
          <p:cNvPr id="5" name="Picture 4" descr="cosmetics.jpg" title="Assorted makeup items"/>
          <p:cNvPicPr>
            <a:picLocks noChangeAspect="1"/>
          </p:cNvPicPr>
          <p:nvPr/>
        </p:nvPicPr>
        <p:blipFill>
          <a:blip r:embed="rId4" cstate="print"/>
          <a:stretch>
            <a:fillRect/>
          </a:stretch>
        </p:blipFill>
        <p:spPr>
          <a:xfrm>
            <a:off x="8382001" y="4680489"/>
            <a:ext cx="1833571" cy="1535252"/>
          </a:xfrm>
          <a:prstGeom prst="rect">
            <a:avLst/>
          </a:prstGeom>
        </p:spPr>
      </p:pic>
      <p:pic>
        <p:nvPicPr>
          <p:cNvPr id="4098" name="Picture 2" descr="Picture of puppy with pacifier" title="Picture of puppy with pacif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6026" y="1579357"/>
            <a:ext cx="2149645" cy="249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Spray bottle of &quot;New Car Smell&quot;" title="Spray bottle"/>
          <p:cNvPicPr>
            <a:picLocks noChangeAspect="1"/>
          </p:cNvPicPr>
          <p:nvPr/>
        </p:nvPicPr>
        <p:blipFill>
          <a:blip r:embed="rId6"/>
          <a:stretch>
            <a:fillRect/>
          </a:stretch>
        </p:blipFill>
        <p:spPr>
          <a:xfrm>
            <a:off x="7146010" y="2329938"/>
            <a:ext cx="878964" cy="1902776"/>
          </a:xfrm>
          <a:prstGeom prst="rect">
            <a:avLst/>
          </a:prstGeom>
        </p:spPr>
      </p:pic>
    </p:spTree>
    <p:extLst>
      <p:ext uri="{BB962C8B-B14F-4D97-AF65-F5344CB8AC3E}">
        <p14:creationId xmlns:p14="http://schemas.microsoft.com/office/powerpoint/2010/main" val="37486795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244"/>
          </a:xfrm>
        </p:spPr>
        <p:txBody>
          <a:bodyPr/>
          <a:lstStyle/>
          <a:p>
            <a:pPr algn="ctr"/>
            <a:r>
              <a:rPr lang="en-US" dirty="0" smtClean="0"/>
              <a:t>Phthalates and Human Health</a:t>
            </a:r>
            <a:endParaRPr lang="en-US" dirty="0"/>
          </a:p>
        </p:txBody>
      </p:sp>
      <p:sp>
        <p:nvSpPr>
          <p:cNvPr id="3" name="Content Placeholder 2"/>
          <p:cNvSpPr>
            <a:spLocks noGrp="1"/>
          </p:cNvSpPr>
          <p:nvPr>
            <p:ph idx="1"/>
          </p:nvPr>
        </p:nvSpPr>
        <p:spPr>
          <a:xfrm>
            <a:off x="838199" y="1394847"/>
            <a:ext cx="10785529" cy="5036950"/>
          </a:xfrm>
        </p:spPr>
        <p:txBody>
          <a:bodyPr/>
          <a:lstStyle/>
          <a:p>
            <a:r>
              <a:rPr lang="en-US" dirty="0" smtClean="0"/>
              <a:t>Exposure is through</a:t>
            </a:r>
          </a:p>
          <a:p>
            <a:pPr lvl="1"/>
            <a:r>
              <a:rPr lang="en-US" dirty="0" smtClean="0"/>
              <a:t>Ingestion of food or drink that is in containers containing phthalates</a:t>
            </a:r>
          </a:p>
          <a:p>
            <a:pPr lvl="1"/>
            <a:r>
              <a:rPr lang="en-US" dirty="0" smtClean="0"/>
              <a:t>Inhalation of dust from items containing phthalates</a:t>
            </a:r>
          </a:p>
          <a:p>
            <a:pPr lvl="1"/>
            <a:r>
              <a:rPr lang="en-US" dirty="0" smtClean="0"/>
              <a:t>Skin contact with products made with phthalates</a:t>
            </a:r>
          </a:p>
          <a:p>
            <a:r>
              <a:rPr lang="en-US" dirty="0" smtClean="0"/>
              <a:t>Once in the body, they are converted into metabolites that exit in urine</a:t>
            </a:r>
          </a:p>
          <a:p>
            <a:r>
              <a:rPr lang="en-US" dirty="0" smtClean="0"/>
              <a:t>Women have higher levels of phthalates than men</a:t>
            </a:r>
          </a:p>
          <a:p>
            <a:r>
              <a:rPr lang="en-US" dirty="0" smtClean="0"/>
              <a:t>May affect reproduction or development (endocrine disruptor) </a:t>
            </a:r>
          </a:p>
          <a:p>
            <a:r>
              <a:rPr lang="en-US" dirty="0" smtClean="0"/>
              <a:t>Wash hands well after handling</a:t>
            </a:r>
          </a:p>
          <a:p>
            <a:r>
              <a:rPr lang="en-US" dirty="0" smtClean="0"/>
              <a:t>Avoid products with phthalates where possible</a:t>
            </a:r>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27</a:t>
            </a:fld>
            <a:r>
              <a:rPr lang="en-US" smtClean="0"/>
              <a:t>					</a:t>
            </a:r>
            <a:endParaRPr lang="en-US" dirty="0">
              <a:solidFill>
                <a:srgbClr val="256EAB"/>
              </a:solidFill>
            </a:endParaRPr>
          </a:p>
        </p:txBody>
      </p:sp>
    </p:spTree>
    <p:extLst>
      <p:ext uri="{BB962C8B-B14F-4D97-AF65-F5344CB8AC3E}">
        <p14:creationId xmlns:p14="http://schemas.microsoft.com/office/powerpoint/2010/main" val="2248152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3986"/>
            <a:ext cx="8229600" cy="759417"/>
          </a:xfrm>
        </p:spPr>
        <p:txBody>
          <a:bodyPr>
            <a:normAutofit/>
          </a:bodyPr>
          <a:lstStyle/>
          <a:p>
            <a:pPr algn="ctr"/>
            <a:r>
              <a:rPr lang="en-US" sz="3600" dirty="0" smtClean="0"/>
              <a:t>Phthalates</a:t>
            </a:r>
            <a:endParaRPr lang="en-US" sz="3600" dirty="0"/>
          </a:p>
        </p:txBody>
      </p:sp>
      <p:sp>
        <p:nvSpPr>
          <p:cNvPr id="3" name="Content Placeholder 2"/>
          <p:cNvSpPr>
            <a:spLocks noGrp="1"/>
          </p:cNvSpPr>
          <p:nvPr>
            <p:ph idx="1"/>
          </p:nvPr>
        </p:nvSpPr>
        <p:spPr>
          <a:xfrm>
            <a:off x="511445" y="883403"/>
            <a:ext cx="11205274" cy="5974597"/>
          </a:xfrm>
        </p:spPr>
        <p:txBody>
          <a:bodyPr>
            <a:normAutofit fontScale="77500" lnSpcReduction="20000"/>
          </a:bodyPr>
          <a:lstStyle/>
          <a:p>
            <a:r>
              <a:rPr lang="en-US" dirty="0">
                <a:latin typeface="+mj-lt"/>
              </a:rPr>
              <a:t>Alters development of reproductive tract, mostly with males – can cause deformity and affect fertility – possible carcinogen. Exposure during fetal development and puberty can help cause an array of complications like genital birth defects, infertility, asthma, and lower IQ</a:t>
            </a:r>
          </a:p>
          <a:p>
            <a:endParaRPr lang="en-US" dirty="0">
              <a:latin typeface="+mj-lt"/>
            </a:endParaRPr>
          </a:p>
          <a:p>
            <a:r>
              <a:rPr lang="en-US" dirty="0">
                <a:latin typeface="+mj-lt"/>
              </a:rPr>
              <a:t>Correlation of higher levels of phthalates with cardiovascular disease, type-2 diabetes, and high blood pressure for males</a:t>
            </a:r>
          </a:p>
          <a:p>
            <a:pPr marL="0" indent="0">
              <a:buNone/>
            </a:pPr>
            <a:endParaRPr lang="en-US" dirty="0">
              <a:latin typeface="+mj-lt"/>
            </a:endParaRPr>
          </a:p>
          <a:p>
            <a:r>
              <a:rPr lang="en-US" dirty="0">
                <a:latin typeface="+mj-lt"/>
              </a:rPr>
              <a:t>DEHP - diethylhexyl phthalate is a plasticizer used to soften PVC (EU prohibits DEHP at levels greater than 0.1% by weight) </a:t>
            </a:r>
            <a:r>
              <a:rPr lang="en-US" dirty="0">
                <a:latin typeface="+mj-lt"/>
                <a:hlinkClick r:id="rId3"/>
              </a:rPr>
              <a:t>https://</a:t>
            </a:r>
            <a:r>
              <a:rPr lang="en-US" dirty="0" smtClean="0">
                <a:latin typeface="+mj-lt"/>
                <a:hlinkClick r:id="rId3"/>
              </a:rPr>
              <a:t>www.atsdr.cdc.gov/toxfaqs/tf.asp?id=377&amp;tid=65</a:t>
            </a:r>
            <a:endParaRPr lang="en-US" dirty="0">
              <a:latin typeface="+mj-lt"/>
            </a:endParaRPr>
          </a:p>
          <a:p>
            <a:endParaRPr lang="en-US" dirty="0">
              <a:latin typeface="+mj-lt"/>
            </a:endParaRPr>
          </a:p>
          <a:p>
            <a:r>
              <a:rPr lang="en-US" dirty="0">
                <a:latin typeface="+mj-lt"/>
              </a:rPr>
              <a:t>Used in IV bags, tubing, blood collection machines. Red Cross is buying some DEHP-free equipment with attrition.  For DEHP free equipment sources </a:t>
            </a:r>
            <a:r>
              <a:rPr lang="en-US" dirty="0">
                <a:latin typeface="+mj-lt"/>
                <a:hlinkClick r:id="rId4"/>
              </a:rPr>
              <a:t>http://www.noharm.org</a:t>
            </a:r>
            <a:r>
              <a:rPr lang="en-US" dirty="0">
                <a:latin typeface="+mj-lt"/>
              </a:rPr>
              <a:t>/ </a:t>
            </a:r>
          </a:p>
          <a:p>
            <a:endParaRPr lang="en-US" dirty="0">
              <a:latin typeface="+mj-lt"/>
            </a:endParaRPr>
          </a:p>
          <a:p>
            <a:r>
              <a:rPr lang="en-US" dirty="0">
                <a:latin typeface="+mj-lt"/>
              </a:rPr>
              <a:t>Blood bags with DEHP should </a:t>
            </a:r>
            <a:r>
              <a:rPr lang="en-US" u="sng" dirty="0">
                <a:latin typeface="+mj-lt"/>
              </a:rPr>
              <a:t>not</a:t>
            </a:r>
            <a:r>
              <a:rPr lang="en-US" dirty="0">
                <a:latin typeface="+mj-lt"/>
              </a:rPr>
              <a:t> be used with infants or children with compromised immunities</a:t>
            </a:r>
          </a:p>
          <a:p>
            <a:endParaRPr lang="en-US" dirty="0">
              <a:latin typeface="+mj-lt"/>
            </a:endParaRPr>
          </a:p>
          <a:p>
            <a:r>
              <a:rPr lang="en-US" dirty="0">
                <a:latin typeface="+mj-lt"/>
              </a:rPr>
              <a:t>FDA urges alternatives, like ethylene vinyl acetate (EVA) bags  which are available except for packed red blood cells</a:t>
            </a:r>
          </a:p>
          <a:p>
            <a:endParaRPr lang="en-US" sz="2900" dirty="0"/>
          </a:p>
          <a:p>
            <a:endParaRPr lang="en-US" sz="2900" dirty="0"/>
          </a:p>
          <a:p>
            <a:endParaRPr lang="en-US" dirty="0"/>
          </a:p>
        </p:txBody>
      </p:sp>
    </p:spTree>
    <p:extLst>
      <p:ext uri="{BB962C8B-B14F-4D97-AF65-F5344CB8AC3E}">
        <p14:creationId xmlns:p14="http://schemas.microsoft.com/office/powerpoint/2010/main" val="2218141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8969"/>
            <a:ext cx="8229600" cy="821411"/>
          </a:xfrm>
        </p:spPr>
        <p:txBody>
          <a:bodyPr>
            <a:normAutofit/>
          </a:bodyPr>
          <a:lstStyle/>
          <a:p>
            <a:r>
              <a:rPr lang="en-US" sz="3600" dirty="0"/>
              <a:t>Phthalate reductions/removals</a:t>
            </a:r>
          </a:p>
        </p:txBody>
      </p:sp>
      <p:sp>
        <p:nvSpPr>
          <p:cNvPr id="3" name="Content Placeholder 2"/>
          <p:cNvSpPr>
            <a:spLocks noGrp="1"/>
          </p:cNvSpPr>
          <p:nvPr>
            <p:ph idx="1"/>
          </p:nvPr>
        </p:nvSpPr>
        <p:spPr>
          <a:xfrm>
            <a:off x="1038386" y="1100381"/>
            <a:ext cx="9949912" cy="5548392"/>
          </a:xfrm>
        </p:spPr>
        <p:txBody>
          <a:bodyPr>
            <a:noAutofit/>
          </a:bodyPr>
          <a:lstStyle/>
          <a:p>
            <a:r>
              <a:rPr lang="en-US" sz="2400" dirty="0"/>
              <a:t>Some manufacturers taking phthalates out of </a:t>
            </a:r>
            <a:r>
              <a:rPr lang="en-US" sz="2400" dirty="0" smtClean="0"/>
              <a:t>products due to customer complaints:  </a:t>
            </a:r>
            <a:r>
              <a:rPr lang="en-US" sz="2400" dirty="0"/>
              <a:t>Avon, Johnson &amp; Johnson, S.C. Johnson,  Estee Lauder, Revlon, Unilever,  Disney. </a:t>
            </a:r>
          </a:p>
          <a:p>
            <a:pPr marL="0" indent="0">
              <a:buNone/>
            </a:pPr>
            <a:endParaRPr lang="en-US" sz="2400" dirty="0"/>
          </a:p>
          <a:p>
            <a:r>
              <a:rPr lang="en-US" sz="2400" dirty="0"/>
              <a:t>Check here to see  if phthalates are in products:  </a:t>
            </a:r>
            <a:r>
              <a:rPr lang="en-US" sz="2400" dirty="0">
                <a:hlinkClick r:id="rId3"/>
              </a:rPr>
              <a:t>http://www.ewg.org/skindeep/</a:t>
            </a:r>
            <a:endParaRPr lang="en-US" sz="2400" dirty="0"/>
          </a:p>
          <a:p>
            <a:endParaRPr lang="en-US" sz="2400" dirty="0"/>
          </a:p>
          <a:p>
            <a:r>
              <a:rPr lang="en-US" sz="2400" i="1" dirty="0"/>
              <a:t>Phthalates Action Plan Summary.</a:t>
            </a:r>
            <a:r>
              <a:rPr lang="en-US" sz="2400" dirty="0"/>
              <a:t>  US Environmental Protection Agency. Rulemaking 2012 </a:t>
            </a:r>
            <a:r>
              <a:rPr lang="en-US" sz="2400" dirty="0">
                <a:hlinkClick r:id="rId4"/>
              </a:rPr>
              <a:t>https://www.epa.gov/sites/production/files/2015-09/documents/phthalates_actionplan_revised_2012-03-14.pdf</a:t>
            </a:r>
            <a:endParaRPr lang="en-US" sz="2400" dirty="0"/>
          </a:p>
          <a:p>
            <a:endParaRPr lang="en-US" sz="2400" dirty="0"/>
          </a:p>
          <a:p>
            <a:r>
              <a:rPr lang="en-US" sz="2400" dirty="0"/>
              <a:t>DEHP is tested for at public water supplies and regulated under the Safe Drinking Water Act</a:t>
            </a:r>
          </a:p>
          <a:p>
            <a:endParaRPr lang="en-US" sz="2400" dirty="0"/>
          </a:p>
        </p:txBody>
      </p:sp>
    </p:spTree>
    <p:extLst>
      <p:ext uri="{BB962C8B-B14F-4D97-AF65-F5344CB8AC3E}">
        <p14:creationId xmlns:p14="http://schemas.microsoft.com/office/powerpoint/2010/main" val="3176242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74700"/>
          </a:xfrm>
        </p:spPr>
        <p:txBody>
          <a:bodyPr>
            <a:normAutofit/>
          </a:bodyPr>
          <a:lstStyle/>
          <a:p>
            <a:pPr algn="ctr"/>
            <a:r>
              <a:rPr lang="en-US" sz="3600" dirty="0" smtClean="0">
                <a:latin typeface="Arial" panose="020B0604020202020204" pitchFamily="34" charset="0"/>
                <a:cs typeface="Arial" panose="020B0604020202020204" pitchFamily="34" charset="0"/>
              </a:rPr>
              <a:t>What are microconstituents?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1500" y="927100"/>
            <a:ext cx="11087100" cy="5702300"/>
          </a:xfrm>
        </p:spPr>
        <p:txBody>
          <a:bodyPr>
            <a:normAutofit fontScale="25000" lnSpcReduction="20000"/>
          </a:bodyPr>
          <a:lstStyle/>
          <a:p>
            <a:pPr marL="0" indent="0" algn="ctr">
              <a:buNone/>
            </a:pPr>
            <a:r>
              <a:rPr lang="en-US" sz="7400" b="1" u="sng" dirty="0"/>
              <a:t>Natural and manmade substances in environment</a:t>
            </a:r>
          </a:p>
          <a:p>
            <a:pPr marL="0" indent="0">
              <a:lnSpc>
                <a:spcPct val="120000"/>
              </a:lnSpc>
              <a:spcBef>
                <a:spcPts val="0"/>
              </a:spcBef>
              <a:buNone/>
            </a:pPr>
            <a:endParaRPr lang="en-US" sz="7200" dirty="0"/>
          </a:p>
          <a:p>
            <a:pPr>
              <a:lnSpc>
                <a:spcPct val="120000"/>
              </a:lnSpc>
              <a:spcBef>
                <a:spcPts val="0"/>
              </a:spcBef>
            </a:pPr>
            <a:r>
              <a:rPr lang="en-US" sz="7200" dirty="0"/>
              <a:t>Human and Veterinary drugs – prescription and OTC (Over The Counter) drugs</a:t>
            </a:r>
          </a:p>
          <a:p>
            <a:pPr marL="0" indent="0">
              <a:lnSpc>
                <a:spcPct val="120000"/>
              </a:lnSpc>
              <a:spcBef>
                <a:spcPts val="0"/>
              </a:spcBef>
              <a:buNone/>
            </a:pPr>
            <a:endParaRPr lang="en-US" sz="7200" dirty="0"/>
          </a:p>
          <a:p>
            <a:pPr>
              <a:lnSpc>
                <a:spcPct val="120000"/>
              </a:lnSpc>
              <a:spcBef>
                <a:spcPts val="0"/>
              </a:spcBef>
            </a:pPr>
            <a:r>
              <a:rPr lang="en-US" sz="7200" dirty="0"/>
              <a:t>Pet products and supplements</a:t>
            </a:r>
          </a:p>
          <a:p>
            <a:pPr>
              <a:lnSpc>
                <a:spcPct val="120000"/>
              </a:lnSpc>
              <a:spcBef>
                <a:spcPts val="0"/>
              </a:spcBef>
            </a:pPr>
            <a:endParaRPr lang="en-US" sz="7200" dirty="0"/>
          </a:p>
          <a:p>
            <a:pPr>
              <a:lnSpc>
                <a:spcPct val="120000"/>
              </a:lnSpc>
              <a:spcBef>
                <a:spcPts val="0"/>
              </a:spcBef>
            </a:pPr>
            <a:r>
              <a:rPr lang="en-US" sz="7200" dirty="0"/>
              <a:t>Food Supplements – </a:t>
            </a:r>
            <a:r>
              <a:rPr lang="en-US" sz="7200" dirty="0" smtClean="0"/>
              <a:t>nutraceuticals (aka vitamins), </a:t>
            </a:r>
            <a:r>
              <a:rPr lang="en-US" sz="7200" dirty="0"/>
              <a:t>caffeine, nicotine, fragrances</a:t>
            </a:r>
          </a:p>
          <a:p>
            <a:pPr>
              <a:lnSpc>
                <a:spcPct val="120000"/>
              </a:lnSpc>
              <a:spcBef>
                <a:spcPts val="0"/>
              </a:spcBef>
            </a:pPr>
            <a:endParaRPr lang="en-US" sz="7200" dirty="0"/>
          </a:p>
          <a:p>
            <a:pPr>
              <a:lnSpc>
                <a:spcPct val="120000"/>
              </a:lnSpc>
              <a:spcBef>
                <a:spcPts val="0"/>
              </a:spcBef>
            </a:pPr>
            <a:r>
              <a:rPr lang="en-US" sz="7200" dirty="0"/>
              <a:t>Sun-screen agents</a:t>
            </a:r>
          </a:p>
          <a:p>
            <a:pPr>
              <a:lnSpc>
                <a:spcPct val="120000"/>
              </a:lnSpc>
              <a:spcBef>
                <a:spcPts val="0"/>
              </a:spcBef>
            </a:pPr>
            <a:endParaRPr lang="en-US" sz="7200" dirty="0"/>
          </a:p>
          <a:p>
            <a:pPr>
              <a:lnSpc>
                <a:spcPct val="120000"/>
              </a:lnSpc>
              <a:spcBef>
                <a:spcPts val="0"/>
              </a:spcBef>
            </a:pPr>
            <a:r>
              <a:rPr lang="en-US" sz="7200" dirty="0"/>
              <a:t>Lotions, shampoos, soaps, deodorants, toothpaste</a:t>
            </a:r>
          </a:p>
          <a:p>
            <a:pPr>
              <a:lnSpc>
                <a:spcPct val="120000"/>
              </a:lnSpc>
              <a:spcBef>
                <a:spcPts val="0"/>
              </a:spcBef>
            </a:pPr>
            <a:endParaRPr lang="en-US" sz="7200" dirty="0"/>
          </a:p>
          <a:p>
            <a:pPr>
              <a:lnSpc>
                <a:spcPct val="120000"/>
              </a:lnSpc>
              <a:spcBef>
                <a:spcPts val="0"/>
              </a:spcBef>
            </a:pPr>
            <a:r>
              <a:rPr lang="en-US" sz="7200" dirty="0"/>
              <a:t>Cosmetics</a:t>
            </a:r>
          </a:p>
          <a:p>
            <a:pPr>
              <a:lnSpc>
                <a:spcPct val="120000"/>
              </a:lnSpc>
              <a:spcBef>
                <a:spcPts val="0"/>
              </a:spcBef>
            </a:pPr>
            <a:endParaRPr lang="en-US" sz="7200" dirty="0"/>
          </a:p>
          <a:p>
            <a:pPr>
              <a:lnSpc>
                <a:spcPct val="120000"/>
              </a:lnSpc>
              <a:spcBef>
                <a:spcPts val="0"/>
              </a:spcBef>
            </a:pPr>
            <a:r>
              <a:rPr lang="en-US" sz="7200" dirty="0"/>
              <a:t>Fire Retardants – PBDEs (polybrominated diphenyl ethers (penta, octa, deca), Organophosphate </a:t>
            </a:r>
            <a:r>
              <a:rPr lang="en-US" sz="7200" dirty="0" smtClean="0"/>
              <a:t>		    substitutions</a:t>
            </a:r>
            <a:endParaRPr lang="en-US" sz="7200" dirty="0"/>
          </a:p>
          <a:p>
            <a:pPr>
              <a:lnSpc>
                <a:spcPct val="120000"/>
              </a:lnSpc>
              <a:spcBef>
                <a:spcPts val="0"/>
              </a:spcBef>
            </a:pPr>
            <a:endParaRPr lang="en-US" sz="7200" dirty="0"/>
          </a:p>
          <a:p>
            <a:pPr>
              <a:lnSpc>
                <a:spcPct val="120000"/>
              </a:lnSpc>
              <a:spcBef>
                <a:spcPts val="0"/>
              </a:spcBef>
            </a:pPr>
            <a:r>
              <a:rPr lang="en-US" sz="7200" dirty="0"/>
              <a:t>Industrial Chemicals – bisphenol A, phthalates, PFAs, PFOS</a:t>
            </a:r>
          </a:p>
          <a:p>
            <a:pPr>
              <a:lnSpc>
                <a:spcPct val="120000"/>
              </a:lnSpc>
              <a:spcBef>
                <a:spcPts val="0"/>
              </a:spcBef>
            </a:pPr>
            <a:endParaRPr lang="en-US" sz="7200" dirty="0"/>
          </a:p>
          <a:p>
            <a:pPr>
              <a:lnSpc>
                <a:spcPct val="120000"/>
              </a:lnSpc>
              <a:spcBef>
                <a:spcPts val="0"/>
              </a:spcBef>
            </a:pPr>
            <a:r>
              <a:rPr lang="en-US" sz="7200" dirty="0"/>
              <a:t>Pesticides – bactericides, herbicides, fungicides, insecticides</a:t>
            </a:r>
          </a:p>
          <a:p>
            <a:pPr lvl="1"/>
            <a:endParaRPr lang="en-US" dirty="0"/>
          </a:p>
        </p:txBody>
      </p:sp>
    </p:spTree>
    <p:extLst>
      <p:ext uri="{BB962C8B-B14F-4D97-AF65-F5344CB8AC3E}">
        <p14:creationId xmlns:p14="http://schemas.microsoft.com/office/powerpoint/2010/main" val="4109348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932" y="170482"/>
            <a:ext cx="10879810" cy="877928"/>
          </a:xfrm>
        </p:spPr>
        <p:txBody>
          <a:bodyPr>
            <a:normAutofit/>
          </a:bodyPr>
          <a:lstStyle/>
          <a:p>
            <a:pPr algn="ctr"/>
            <a:r>
              <a:rPr lang="en-US" sz="3600" dirty="0"/>
              <a:t>PFAs, per- and </a:t>
            </a:r>
            <a:r>
              <a:rPr lang="en-US" sz="3600" dirty="0" err="1"/>
              <a:t>polyfluroalkyl</a:t>
            </a:r>
            <a:r>
              <a:rPr lang="en-US" sz="3600" dirty="0"/>
              <a:t> substances</a:t>
            </a:r>
          </a:p>
        </p:txBody>
      </p:sp>
      <p:sp>
        <p:nvSpPr>
          <p:cNvPr id="8" name="Content Placeholder 7"/>
          <p:cNvSpPr>
            <a:spLocks noGrp="1"/>
          </p:cNvSpPr>
          <p:nvPr>
            <p:ph idx="1"/>
          </p:nvPr>
        </p:nvSpPr>
        <p:spPr>
          <a:xfrm>
            <a:off x="1007389" y="1323046"/>
            <a:ext cx="9903417" cy="5263734"/>
          </a:xfrm>
        </p:spPr>
        <p:txBody>
          <a:bodyPr>
            <a:normAutofit fontScale="25000" lnSpcReduction="20000"/>
          </a:bodyPr>
          <a:lstStyle/>
          <a:p>
            <a:pPr marL="0" indent="0">
              <a:buNone/>
            </a:pPr>
            <a:r>
              <a:rPr lang="en-US" sz="8000" dirty="0"/>
              <a:t>EPA health advisory of 0.07 µg/l – no plans to change the advisory.  No MCL (maximum contaminant level) for drinking water, not listed as a </a:t>
            </a:r>
            <a:r>
              <a:rPr lang="en-US" sz="8000" dirty="0" err="1"/>
              <a:t>haz</a:t>
            </a:r>
            <a:r>
              <a:rPr lang="en-US" sz="8000" dirty="0"/>
              <a:t> waste, with CERCLA or RCRA.</a:t>
            </a:r>
          </a:p>
          <a:p>
            <a:pPr marL="0" indent="0">
              <a:buNone/>
            </a:pPr>
            <a:r>
              <a:rPr lang="en-US" sz="8000" u="sng" dirty="0">
                <a:hlinkClick r:id="rId4"/>
              </a:rPr>
              <a:t>https://www.amwa.net/article/epa-outlines-path-forward-pfas</a:t>
            </a:r>
            <a:endParaRPr lang="en-US" sz="8000" dirty="0"/>
          </a:p>
          <a:p>
            <a:pPr marL="0" indent="0">
              <a:buNone/>
            </a:pPr>
            <a:endParaRPr lang="en-US" sz="8000" dirty="0"/>
          </a:p>
          <a:p>
            <a:pPr marL="114300" indent="0">
              <a:buNone/>
            </a:pPr>
            <a:r>
              <a:rPr lang="en-US" sz="8000" dirty="0"/>
              <a:t>Some states adopting more stringent endpoints.  See IRTC (Interstate Technology and Regulatory Council) website - https://pfas-1.itrcweb.org/fact-sheets/</a:t>
            </a:r>
          </a:p>
          <a:p>
            <a:pPr marL="114300" indent="0">
              <a:buNone/>
            </a:pPr>
            <a:endParaRPr lang="en-US" sz="8000" dirty="0"/>
          </a:p>
          <a:p>
            <a:pPr marL="114300" indent="0">
              <a:buNone/>
            </a:pPr>
            <a:r>
              <a:rPr lang="en-US" sz="8000" dirty="0"/>
              <a:t>Table 4-1 presents the available PFAS water values, Table 4-2 has soil values established by the USEPA, each pertinent state, or country (Australia, Canada and Western European countries)</a:t>
            </a:r>
          </a:p>
          <a:p>
            <a:pPr marL="571500" indent="-457200"/>
            <a:endParaRPr lang="en-US" sz="8000" dirty="0"/>
          </a:p>
          <a:p>
            <a:pPr marL="0" indent="0">
              <a:buNone/>
            </a:pPr>
            <a:endParaRPr lang="en-US" sz="8000" dirty="0"/>
          </a:p>
          <a:p>
            <a:pPr marL="0" indent="0">
              <a:buNone/>
            </a:pPr>
            <a:r>
              <a:rPr lang="en-US" sz="8000" dirty="0"/>
              <a:t>Table 5-1 summarizes the differences in the PFOA values, Table 5-2 summarizes the differences in the PFOS values for drinking water in the United States.</a:t>
            </a:r>
          </a:p>
          <a:p>
            <a:pPr marL="0" indent="0">
              <a:buNone/>
            </a:pPr>
            <a:r>
              <a:rPr lang="en-US" sz="7200" dirty="0"/>
              <a:t>  </a:t>
            </a:r>
            <a:r>
              <a:rPr lang="en-US" dirty="0"/>
              <a:t>		</a:t>
            </a:r>
          </a:p>
        </p:txBody>
      </p:sp>
      <p:graphicFrame>
        <p:nvGraphicFramePr>
          <p:cNvPr id="9" name="Object 8"/>
          <p:cNvGraphicFramePr>
            <a:graphicFrameLocks noChangeAspect="1"/>
          </p:cNvGraphicFramePr>
          <p:nvPr>
            <p:extLst>
              <p:ext uri="{D42A27DB-BD31-4B8C-83A1-F6EECF244321}">
                <p14:modId xmlns:p14="http://schemas.microsoft.com/office/powerpoint/2010/main" val="3107026750"/>
              </p:ext>
            </p:extLst>
          </p:nvPr>
        </p:nvGraphicFramePr>
        <p:xfrm>
          <a:off x="5676900" y="4246432"/>
          <a:ext cx="914400" cy="771525"/>
        </p:xfrm>
        <a:graphic>
          <a:graphicData uri="http://schemas.openxmlformats.org/presentationml/2006/ole">
            <mc:AlternateContent xmlns:mc="http://schemas.openxmlformats.org/markup-compatibility/2006">
              <mc:Choice xmlns:v="urn:schemas-microsoft-com:vml" Requires="v">
                <p:oleObj spid="_x0000_s5150" name="Worksheet" showAsIcon="1" r:id="rId5" imgW="914400" imgH="771480" progId="Excel.Sheet.12">
                  <p:embed/>
                </p:oleObj>
              </mc:Choice>
              <mc:Fallback>
                <p:oleObj name="Worksheet" showAsIcon="1" r:id="rId5" imgW="914400" imgH="771480" progId="Excel.Sheet.12">
                  <p:embed/>
                  <p:pic>
                    <p:nvPicPr>
                      <p:cNvPr id="9" name="Object 8"/>
                      <p:cNvPicPr/>
                      <p:nvPr/>
                    </p:nvPicPr>
                    <p:blipFill>
                      <a:blip r:embed="rId6"/>
                      <a:stretch>
                        <a:fillRect/>
                      </a:stretch>
                    </p:blipFill>
                    <p:spPr>
                      <a:xfrm>
                        <a:off x="5676900" y="4246432"/>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81729986"/>
              </p:ext>
            </p:extLst>
          </p:nvPr>
        </p:nvGraphicFramePr>
        <p:xfrm>
          <a:off x="5676900" y="5666719"/>
          <a:ext cx="914400" cy="771525"/>
        </p:xfrm>
        <a:graphic>
          <a:graphicData uri="http://schemas.openxmlformats.org/presentationml/2006/ole">
            <mc:AlternateContent xmlns:mc="http://schemas.openxmlformats.org/markup-compatibility/2006">
              <mc:Choice xmlns:v="urn:schemas-microsoft-com:vml" Requires="v">
                <p:oleObj spid="_x0000_s5151" name="Worksheet" showAsIcon="1" r:id="rId7" imgW="914400" imgH="771480" progId="Excel.Sheet.12">
                  <p:embed/>
                </p:oleObj>
              </mc:Choice>
              <mc:Fallback>
                <p:oleObj name="Worksheet" showAsIcon="1" r:id="rId7" imgW="914400" imgH="771480" progId="Excel.Sheet.12">
                  <p:embed/>
                  <p:pic>
                    <p:nvPicPr>
                      <p:cNvPr id="10" name="Object 9"/>
                      <p:cNvPicPr/>
                      <p:nvPr/>
                    </p:nvPicPr>
                    <p:blipFill>
                      <a:blip r:embed="rId8"/>
                      <a:stretch>
                        <a:fillRect/>
                      </a:stretch>
                    </p:blipFill>
                    <p:spPr>
                      <a:xfrm>
                        <a:off x="5676900" y="566671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21750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363" y="139149"/>
            <a:ext cx="9608949" cy="834886"/>
          </a:xfrm>
        </p:spPr>
        <p:txBody>
          <a:bodyPr>
            <a:normAutofit/>
          </a:bodyPr>
          <a:lstStyle/>
          <a:p>
            <a:pPr algn="ctr"/>
            <a:r>
              <a:rPr lang="en-US" sz="3600" dirty="0" smtClean="0"/>
              <a:t>PFAS – the “Forever Chemicals</a:t>
            </a:r>
            <a:endParaRPr lang="en-US" sz="3600" dirty="0"/>
          </a:p>
        </p:txBody>
      </p:sp>
      <p:sp>
        <p:nvSpPr>
          <p:cNvPr id="8" name="Content Placeholder 7"/>
          <p:cNvSpPr>
            <a:spLocks noGrp="1"/>
          </p:cNvSpPr>
          <p:nvPr>
            <p:ph idx="1"/>
          </p:nvPr>
        </p:nvSpPr>
        <p:spPr>
          <a:xfrm>
            <a:off x="759417" y="974034"/>
            <a:ext cx="10630826" cy="5883965"/>
          </a:xfrm>
        </p:spPr>
        <p:txBody>
          <a:bodyPr>
            <a:normAutofit fontScale="92500" lnSpcReduction="20000"/>
          </a:bodyPr>
          <a:lstStyle/>
          <a:p>
            <a:pPr marL="0" indent="0">
              <a:buNone/>
            </a:pPr>
            <a:r>
              <a:rPr lang="en-US" sz="2400" dirty="0" smtClean="0"/>
              <a:t>Per- </a:t>
            </a:r>
            <a:r>
              <a:rPr lang="en-US" sz="2400" dirty="0"/>
              <a:t>and </a:t>
            </a:r>
            <a:r>
              <a:rPr lang="en-US" sz="2400" dirty="0" err="1"/>
              <a:t>polyfluroalkyl</a:t>
            </a:r>
            <a:r>
              <a:rPr lang="en-US" sz="2400" dirty="0"/>
              <a:t> </a:t>
            </a:r>
            <a:r>
              <a:rPr lang="en-US" sz="2400" dirty="0" smtClean="0"/>
              <a:t>substances – used to make water-, grease- and stain-repellent coatings</a:t>
            </a:r>
          </a:p>
          <a:p>
            <a:pPr marL="0" indent="0">
              <a:buNone/>
            </a:pPr>
            <a:endParaRPr lang="en-US" sz="2400" dirty="0"/>
          </a:p>
          <a:p>
            <a:pPr marL="0" indent="0">
              <a:buNone/>
            </a:pPr>
            <a:r>
              <a:rPr lang="en-US" sz="2400" dirty="0" smtClean="0"/>
              <a:t>Teflon introduced in 1946, PFOA used by </a:t>
            </a:r>
            <a:r>
              <a:rPr lang="en-US" sz="2400" dirty="0" err="1" smtClean="0"/>
              <a:t>Dupont</a:t>
            </a:r>
            <a:r>
              <a:rPr lang="en-US" sz="2400" dirty="0" smtClean="0"/>
              <a:t> to make Teflon, PFOS used by 3M to make </a:t>
            </a:r>
            <a:r>
              <a:rPr lang="en-US" sz="2400" dirty="0" err="1" smtClean="0"/>
              <a:t>Scotchgard</a:t>
            </a:r>
            <a:r>
              <a:rPr lang="en-US" sz="2400" dirty="0" smtClean="0"/>
              <a:t>.  Manufacture, use and importation of both effectively banned in the US</a:t>
            </a:r>
          </a:p>
          <a:p>
            <a:pPr marL="0" indent="0">
              <a:buNone/>
            </a:pPr>
            <a:endParaRPr lang="en-US" sz="2400" dirty="0"/>
          </a:p>
          <a:p>
            <a:pPr marL="0" indent="0">
              <a:buNone/>
            </a:pPr>
            <a:r>
              <a:rPr lang="en-US" sz="2400" dirty="0"/>
              <a:t>DuPont no longer makes or uses PFOA – however, </a:t>
            </a:r>
            <a:r>
              <a:rPr lang="en-US" sz="2400" dirty="0" err="1"/>
              <a:t>Chemours</a:t>
            </a:r>
            <a:r>
              <a:rPr lang="en-US" sz="2400" dirty="0"/>
              <a:t> (spin-off of DuPont) makes a replacement called </a:t>
            </a:r>
            <a:r>
              <a:rPr lang="en-US" sz="2400" dirty="0" smtClean="0"/>
              <a:t>Gen-X</a:t>
            </a:r>
            <a:endParaRPr lang="en-US" sz="2400" dirty="0"/>
          </a:p>
          <a:p>
            <a:pPr marL="0" indent="0">
              <a:buNone/>
            </a:pPr>
            <a:endParaRPr lang="en-US" sz="2400" dirty="0"/>
          </a:p>
          <a:p>
            <a:pPr marL="0" indent="0">
              <a:buNone/>
            </a:pPr>
            <a:r>
              <a:rPr lang="en-US" sz="2400" dirty="0" smtClean="0"/>
              <a:t>Exposure can cause </a:t>
            </a:r>
          </a:p>
          <a:p>
            <a:pPr marL="457200" lvl="1" indent="0">
              <a:buNone/>
            </a:pPr>
            <a:r>
              <a:rPr lang="en-US" sz="2200" dirty="0" smtClean="0"/>
              <a:t>Testicular, kidney, liver and pancreatic cancer</a:t>
            </a:r>
            <a:endParaRPr lang="en-US" sz="2200" dirty="0"/>
          </a:p>
          <a:p>
            <a:pPr marL="457200" lvl="1" indent="0">
              <a:buNone/>
            </a:pPr>
            <a:r>
              <a:rPr lang="en-US" sz="2200" dirty="0" smtClean="0"/>
              <a:t>Increased cholesterol</a:t>
            </a:r>
          </a:p>
          <a:p>
            <a:pPr marL="457200" lvl="1" indent="0">
              <a:buNone/>
            </a:pPr>
            <a:r>
              <a:rPr lang="en-US" sz="2200" dirty="0" smtClean="0"/>
              <a:t>Harmful effect to developing fetus or breastfeeding infant</a:t>
            </a:r>
          </a:p>
          <a:p>
            <a:pPr marL="457200" lvl="1" indent="0">
              <a:buNone/>
            </a:pPr>
            <a:r>
              <a:rPr lang="en-US" sz="2200" dirty="0" smtClean="0"/>
              <a:t>Low infant birth weights</a:t>
            </a:r>
          </a:p>
          <a:p>
            <a:pPr marL="457200" lvl="1" indent="0">
              <a:buNone/>
            </a:pPr>
            <a:r>
              <a:rPr lang="en-US" sz="2200" dirty="0" smtClean="0"/>
              <a:t>Effects on immune system and thyroid</a:t>
            </a:r>
          </a:p>
          <a:p>
            <a:pPr marL="457200" lvl="1" indent="0">
              <a:buNone/>
            </a:pPr>
            <a:r>
              <a:rPr lang="en-US" sz="2200" dirty="0" smtClean="0"/>
              <a:t>Weight gain in humans</a:t>
            </a:r>
          </a:p>
          <a:p>
            <a:pPr marL="457200" lvl="1" indent="0">
              <a:buNone/>
            </a:pPr>
            <a:endParaRPr lang="en-US" sz="2200" dirty="0"/>
          </a:p>
          <a:p>
            <a:pPr marL="0" indent="0">
              <a:buNone/>
            </a:pPr>
            <a:r>
              <a:rPr lang="en-US" sz="2400" dirty="0" smtClean="0"/>
              <a:t>PFAS chemicals are persistent - remain in body and environment for decades</a:t>
            </a:r>
          </a:p>
          <a:p>
            <a:pPr marL="0" indent="0">
              <a:buNone/>
            </a:pPr>
            <a:endParaRPr lang="en-US" sz="2400" dirty="0"/>
          </a:p>
        </p:txBody>
      </p:sp>
    </p:spTree>
    <p:extLst>
      <p:ext uri="{BB962C8B-B14F-4D97-AF65-F5344CB8AC3E}">
        <p14:creationId xmlns:p14="http://schemas.microsoft.com/office/powerpoint/2010/main" val="2649218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1"/>
            <a:ext cx="8229600" cy="626389"/>
          </a:xfrm>
        </p:spPr>
        <p:txBody>
          <a:bodyPr>
            <a:normAutofit/>
          </a:bodyPr>
          <a:lstStyle/>
          <a:p>
            <a:r>
              <a:rPr lang="en-US" sz="3600" dirty="0" smtClean="0"/>
              <a:t>Products containing PFAS or PFOS</a:t>
            </a:r>
            <a:endParaRPr lang="en-US" sz="3600" dirty="0"/>
          </a:p>
        </p:txBody>
      </p:sp>
      <p:sp>
        <p:nvSpPr>
          <p:cNvPr id="8" name="Content Placeholder 7"/>
          <p:cNvSpPr>
            <a:spLocks noGrp="1"/>
          </p:cNvSpPr>
          <p:nvPr>
            <p:ph idx="1"/>
          </p:nvPr>
        </p:nvSpPr>
        <p:spPr>
          <a:xfrm>
            <a:off x="1270861" y="1162373"/>
            <a:ext cx="9655444" cy="5695627"/>
          </a:xfrm>
        </p:spPr>
        <p:txBody>
          <a:bodyPr>
            <a:normAutofit fontScale="70000" lnSpcReduction="20000"/>
          </a:bodyPr>
          <a:lstStyle/>
          <a:p>
            <a:r>
              <a:rPr lang="en-US" sz="2900" dirty="0"/>
              <a:t>Some grease-resistant paper, fast food containers/wrappers, microwave popcorn bags, pizza boxes, and candy wrappers</a:t>
            </a:r>
          </a:p>
          <a:p>
            <a:pPr marL="0" indent="0">
              <a:buNone/>
            </a:pPr>
            <a:endParaRPr lang="en-US" sz="2900" dirty="0"/>
          </a:p>
          <a:p>
            <a:r>
              <a:rPr lang="en-US" sz="2900" dirty="0"/>
              <a:t>Nonstick cookware</a:t>
            </a:r>
          </a:p>
          <a:p>
            <a:endParaRPr lang="en-US" sz="2900" dirty="0"/>
          </a:p>
          <a:p>
            <a:r>
              <a:rPr lang="en-US" sz="2900" dirty="0"/>
              <a:t>Stain resistant coatings used on carpets, upholstery, and other fabrics</a:t>
            </a:r>
          </a:p>
          <a:p>
            <a:pPr marL="0" indent="0">
              <a:buNone/>
            </a:pPr>
            <a:endParaRPr lang="en-US" sz="2900" dirty="0"/>
          </a:p>
          <a:p>
            <a:r>
              <a:rPr lang="en-US" sz="2900" dirty="0"/>
              <a:t>Water resistant clothing</a:t>
            </a:r>
          </a:p>
          <a:p>
            <a:pPr marL="0" indent="0">
              <a:buNone/>
            </a:pPr>
            <a:endParaRPr lang="en-US" sz="2900" dirty="0"/>
          </a:p>
          <a:p>
            <a:r>
              <a:rPr lang="en-US" sz="2900" dirty="0"/>
              <a:t>Cleaning products</a:t>
            </a:r>
          </a:p>
          <a:p>
            <a:endParaRPr lang="en-US" sz="2900" dirty="0"/>
          </a:p>
          <a:p>
            <a:r>
              <a:rPr lang="en-US" sz="2900" dirty="0"/>
              <a:t>Personal care products (shampoo, dental floss) and cosmetics (nail polish, eye makeup)</a:t>
            </a:r>
          </a:p>
          <a:p>
            <a:pPr marL="0" indent="0">
              <a:buNone/>
            </a:pPr>
            <a:endParaRPr lang="en-US" sz="2900" dirty="0"/>
          </a:p>
          <a:p>
            <a:r>
              <a:rPr lang="en-US" sz="2900" dirty="0"/>
              <a:t>Paints, varnishes, and sealants</a:t>
            </a:r>
          </a:p>
          <a:p>
            <a:endParaRPr lang="en-US" sz="2900" dirty="0"/>
          </a:p>
          <a:p>
            <a:r>
              <a:rPr lang="en-US" sz="2900" dirty="0"/>
              <a:t>Firefighter turnout </a:t>
            </a:r>
            <a:r>
              <a:rPr lang="en-US" sz="2900" dirty="0" smtClean="0"/>
              <a:t>gear, firefighting foams</a:t>
            </a:r>
            <a:endParaRPr lang="en-US" sz="2900" dirty="0"/>
          </a:p>
          <a:p>
            <a:pPr marL="0" indent="0">
              <a:buNone/>
            </a:pPr>
            <a:endParaRPr lang="en-US" dirty="0"/>
          </a:p>
        </p:txBody>
      </p:sp>
    </p:spTree>
    <p:extLst>
      <p:ext uri="{BB962C8B-B14F-4D97-AF65-F5344CB8AC3E}">
        <p14:creationId xmlns:p14="http://schemas.microsoft.com/office/powerpoint/2010/main" val="2354084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7248"/>
          </a:xfrm>
        </p:spPr>
        <p:txBody>
          <a:bodyPr>
            <a:normAutofit/>
          </a:bodyPr>
          <a:lstStyle/>
          <a:p>
            <a:pPr algn="ctr"/>
            <a:r>
              <a:rPr lang="en-US" sz="3600" dirty="0" smtClean="0"/>
              <a:t>Oldies but goodies – and NO PFOA!</a:t>
            </a:r>
            <a:endParaRPr lang="en-US" sz="3600" dirty="0"/>
          </a:p>
        </p:txBody>
      </p:sp>
      <p:pic>
        <p:nvPicPr>
          <p:cNvPr id="5" name="Content Placeholder 4" descr="Revere ware pan" title="Frying pan"/>
          <p:cNvPicPr>
            <a:picLocks noGrp="1" noChangeAspect="1"/>
          </p:cNvPicPr>
          <p:nvPr>
            <p:ph idx="1"/>
          </p:nvPr>
        </p:nvPicPr>
        <p:blipFill>
          <a:blip r:embed="rId3"/>
          <a:stretch>
            <a:fillRect/>
          </a:stretch>
        </p:blipFill>
        <p:spPr>
          <a:xfrm>
            <a:off x="838200" y="3330095"/>
            <a:ext cx="4794413" cy="2780265"/>
          </a:xfrm>
          <a:prstGeom prst="rect">
            <a:avLst/>
          </a:prstGeom>
        </p:spPr>
      </p:pic>
      <p:sp>
        <p:nvSpPr>
          <p:cNvPr id="4" name="Footer Placeholder 3"/>
          <p:cNvSpPr>
            <a:spLocks noGrp="1"/>
          </p:cNvSpPr>
          <p:nvPr>
            <p:ph type="ftr" sz="quarter" idx="11"/>
          </p:nvPr>
        </p:nvSpPr>
        <p:spPr/>
        <p:txBody>
          <a:bodyPr/>
          <a:lstStyle/>
          <a:p>
            <a:pPr algn="l"/>
            <a:fld id="{61C9B584-852F-4056-BF30-ABA66A23FD41}" type="slidenum">
              <a:rPr lang="en-US" smtClean="0"/>
              <a:t>33</a:t>
            </a:fld>
            <a:r>
              <a:rPr lang="en-US" smtClean="0"/>
              <a:t>					</a:t>
            </a:r>
            <a:endParaRPr lang="en-US" dirty="0">
              <a:solidFill>
                <a:srgbClr val="256EAB"/>
              </a:solidFill>
            </a:endParaRPr>
          </a:p>
        </p:txBody>
      </p:sp>
      <p:pic>
        <p:nvPicPr>
          <p:cNvPr id="6" name="Picture 5" descr="Revere Ware pots" title="pots"/>
          <p:cNvPicPr>
            <a:picLocks noChangeAspect="1"/>
          </p:cNvPicPr>
          <p:nvPr/>
        </p:nvPicPr>
        <p:blipFill>
          <a:blip r:embed="rId4"/>
          <a:stretch>
            <a:fillRect/>
          </a:stretch>
        </p:blipFill>
        <p:spPr>
          <a:xfrm>
            <a:off x="6480044" y="2898823"/>
            <a:ext cx="4873756" cy="3191279"/>
          </a:xfrm>
          <a:prstGeom prst="rect">
            <a:avLst/>
          </a:prstGeom>
        </p:spPr>
      </p:pic>
      <p:sp>
        <p:nvSpPr>
          <p:cNvPr id="7" name="Rounded Rectangle 6"/>
          <p:cNvSpPr/>
          <p:nvPr/>
        </p:nvSpPr>
        <p:spPr>
          <a:xfrm>
            <a:off x="838199" y="1363913"/>
            <a:ext cx="2481471" cy="153490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256EAB"/>
                </a:solidFill>
              </a:rPr>
              <a:t>Best if pans were made 1939-1968</a:t>
            </a:r>
            <a:endParaRPr lang="en-US" sz="3600" dirty="0">
              <a:solidFill>
                <a:srgbClr val="256EAB"/>
              </a:solidFill>
            </a:endParaRPr>
          </a:p>
        </p:txBody>
      </p:sp>
      <p:pic>
        <p:nvPicPr>
          <p:cNvPr id="8" name="Picture 7" title="Revere Ware logo stamp"/>
          <p:cNvPicPr>
            <a:picLocks noChangeAspect="1"/>
          </p:cNvPicPr>
          <p:nvPr/>
        </p:nvPicPr>
        <p:blipFill>
          <a:blip r:embed="rId5"/>
          <a:stretch>
            <a:fillRect/>
          </a:stretch>
        </p:blipFill>
        <p:spPr>
          <a:xfrm>
            <a:off x="3865480" y="1450398"/>
            <a:ext cx="1767133" cy="1591673"/>
          </a:xfrm>
          <a:prstGeom prst="rect">
            <a:avLst/>
          </a:prstGeom>
        </p:spPr>
      </p:pic>
      <p:sp>
        <p:nvSpPr>
          <p:cNvPr id="10" name="Rounded Rectangle 9"/>
          <p:cNvSpPr/>
          <p:nvPr/>
        </p:nvSpPr>
        <p:spPr>
          <a:xfrm>
            <a:off x="6480044" y="1450398"/>
            <a:ext cx="4873756" cy="122662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198569"/>
                </a:solidFill>
              </a:rPr>
              <a:t>Newer Revere Ware does not have a circle or reference to a patent</a:t>
            </a:r>
            <a:endParaRPr lang="en-US" sz="2400" dirty="0">
              <a:solidFill>
                <a:srgbClr val="198569"/>
              </a:solidFill>
            </a:endParaRPr>
          </a:p>
        </p:txBody>
      </p:sp>
    </p:spTree>
    <p:extLst>
      <p:ext uri="{BB962C8B-B14F-4D97-AF65-F5344CB8AC3E}">
        <p14:creationId xmlns:p14="http://schemas.microsoft.com/office/powerpoint/2010/main" val="2019297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Cast Iron Cookware – No PFOA!</a:t>
            </a:r>
            <a:endParaRPr lang="en-US" sz="4000" dirty="0"/>
          </a:p>
        </p:txBody>
      </p:sp>
      <p:pic>
        <p:nvPicPr>
          <p:cNvPr id="6" name="Content Placeholder 5"/>
          <p:cNvPicPr>
            <a:picLocks noGrp="1" noChangeAspect="1"/>
          </p:cNvPicPr>
          <p:nvPr>
            <p:ph idx="1"/>
          </p:nvPr>
        </p:nvPicPr>
        <p:blipFill>
          <a:blip r:embed="rId2"/>
          <a:stretch>
            <a:fillRect/>
          </a:stretch>
        </p:blipFill>
        <p:spPr>
          <a:xfrm>
            <a:off x="6675121" y="1708954"/>
            <a:ext cx="4069080" cy="4468009"/>
          </a:xfrm>
          <a:prstGeom prst="rect">
            <a:avLst/>
          </a:prstGeom>
        </p:spPr>
      </p:pic>
      <p:sp>
        <p:nvSpPr>
          <p:cNvPr id="4" name="Footer Placeholder 3"/>
          <p:cNvSpPr>
            <a:spLocks noGrp="1"/>
          </p:cNvSpPr>
          <p:nvPr>
            <p:ph type="ftr" sz="quarter" idx="11"/>
          </p:nvPr>
        </p:nvSpPr>
        <p:spPr/>
        <p:txBody>
          <a:bodyPr/>
          <a:lstStyle/>
          <a:p>
            <a:pPr algn="l"/>
            <a:fld id="{61C9B584-852F-4056-BF30-ABA66A23FD41}" type="slidenum">
              <a:rPr lang="en-US" smtClean="0"/>
              <a:t>34</a:t>
            </a:fld>
            <a:r>
              <a:rPr lang="en-US" smtClean="0"/>
              <a:t>					</a:t>
            </a:r>
            <a:endParaRPr lang="en-US" dirty="0">
              <a:solidFill>
                <a:srgbClr val="256EAB"/>
              </a:solidFill>
            </a:endParaRPr>
          </a:p>
        </p:txBody>
      </p:sp>
      <p:pic>
        <p:nvPicPr>
          <p:cNvPr id="5" name="Picture 4"/>
          <p:cNvPicPr>
            <a:picLocks noChangeAspect="1"/>
          </p:cNvPicPr>
          <p:nvPr/>
        </p:nvPicPr>
        <p:blipFill>
          <a:blip r:embed="rId3"/>
          <a:stretch>
            <a:fillRect/>
          </a:stretch>
        </p:blipFill>
        <p:spPr>
          <a:xfrm>
            <a:off x="1569720" y="1708954"/>
            <a:ext cx="4510360" cy="4468009"/>
          </a:xfrm>
          <a:prstGeom prst="rect">
            <a:avLst/>
          </a:prstGeom>
        </p:spPr>
      </p:pic>
    </p:spTree>
    <p:extLst>
      <p:ext uri="{BB962C8B-B14F-4D97-AF65-F5344CB8AC3E}">
        <p14:creationId xmlns:p14="http://schemas.microsoft.com/office/powerpoint/2010/main" val="1317861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643" y="381001"/>
            <a:ext cx="10058400" cy="672547"/>
          </a:xfrm>
        </p:spPr>
        <p:txBody>
          <a:bodyPr>
            <a:normAutofit/>
          </a:bodyPr>
          <a:lstStyle/>
          <a:p>
            <a:pPr algn="ctr"/>
            <a:r>
              <a:rPr lang="en-US" sz="3600" dirty="0" smtClean="0"/>
              <a:t>PFAS Exposure Routes </a:t>
            </a:r>
            <a:endParaRPr lang="en-US" sz="3600" dirty="0"/>
          </a:p>
        </p:txBody>
      </p:sp>
      <p:sp>
        <p:nvSpPr>
          <p:cNvPr id="8" name="Content Placeholder 7"/>
          <p:cNvSpPr>
            <a:spLocks noGrp="1"/>
          </p:cNvSpPr>
          <p:nvPr>
            <p:ph idx="1"/>
          </p:nvPr>
        </p:nvSpPr>
        <p:spPr>
          <a:xfrm>
            <a:off x="556591" y="1323046"/>
            <a:ext cx="10972800" cy="5077754"/>
          </a:xfrm>
        </p:spPr>
        <p:txBody>
          <a:bodyPr>
            <a:normAutofit fontScale="92500" lnSpcReduction="10000"/>
          </a:bodyPr>
          <a:lstStyle/>
          <a:p>
            <a:r>
              <a:rPr lang="en-US" sz="2400" dirty="0" smtClean="0"/>
              <a:t>Drinking </a:t>
            </a:r>
            <a:r>
              <a:rPr lang="en-US" sz="2400" dirty="0"/>
              <a:t>contaminated municipal water or private well water</a:t>
            </a:r>
          </a:p>
          <a:p>
            <a:endParaRPr lang="en-US" sz="2400" dirty="0"/>
          </a:p>
          <a:p>
            <a:r>
              <a:rPr lang="en-US" sz="2400" dirty="0"/>
              <a:t>Eating fish caught from water contaminated by PFAS (PFOS, in particular)</a:t>
            </a:r>
          </a:p>
          <a:p>
            <a:endParaRPr lang="en-US" sz="2400" dirty="0"/>
          </a:p>
          <a:p>
            <a:r>
              <a:rPr lang="en-US" sz="2400" dirty="0"/>
              <a:t>Accidentally swallowing contaminated soil or dust</a:t>
            </a:r>
          </a:p>
          <a:p>
            <a:endParaRPr lang="en-US" sz="2400" dirty="0"/>
          </a:p>
          <a:p>
            <a:r>
              <a:rPr lang="en-US" sz="2400" dirty="0"/>
              <a:t>Eating food that was packaged in material that contains PFAS</a:t>
            </a:r>
          </a:p>
          <a:p>
            <a:endParaRPr lang="en-US" sz="2400" dirty="0"/>
          </a:p>
          <a:p>
            <a:r>
              <a:rPr lang="en-US" sz="2400" dirty="0"/>
              <a:t>Using some consumer products such as non-stick cookware, stain resistant carpeting, and water repellant clothing.</a:t>
            </a:r>
          </a:p>
          <a:p>
            <a:endParaRPr lang="en-US" sz="2400" dirty="0"/>
          </a:p>
          <a:p>
            <a:pPr marL="0" indent="0">
              <a:buNone/>
            </a:pPr>
            <a:r>
              <a:rPr lang="en-US" sz="2400" b="1" dirty="0">
                <a:solidFill>
                  <a:srgbClr val="198569"/>
                </a:solidFill>
              </a:rPr>
              <a:t>Note:  Only small amount PFAs can get through skin.  Showering, bathing, washing dishes should not increase exposure.</a:t>
            </a:r>
          </a:p>
          <a:p>
            <a:endParaRPr lang="en-US" sz="2000" dirty="0"/>
          </a:p>
        </p:txBody>
      </p:sp>
    </p:spTree>
    <p:extLst>
      <p:ext uri="{BB962C8B-B14F-4D97-AF65-F5344CB8AC3E}">
        <p14:creationId xmlns:p14="http://schemas.microsoft.com/office/powerpoint/2010/main" val="3341464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8910"/>
          </a:xfrm>
        </p:spPr>
        <p:txBody>
          <a:bodyPr>
            <a:normAutofit/>
          </a:bodyPr>
          <a:lstStyle/>
          <a:p>
            <a:pPr algn="ctr"/>
            <a:r>
              <a:rPr lang="en-US" sz="3200" dirty="0"/>
              <a:t>PFAS </a:t>
            </a:r>
            <a:r>
              <a:rPr lang="en-US" sz="3200" dirty="0" smtClean="0"/>
              <a:t>Contamination in the USA</a:t>
            </a:r>
            <a:endParaRPr lang="en-US" sz="3200" dirty="0"/>
          </a:p>
        </p:txBody>
      </p:sp>
      <p:sp>
        <p:nvSpPr>
          <p:cNvPr id="3" name="Content Placeholder 2"/>
          <p:cNvSpPr>
            <a:spLocks noGrp="1"/>
          </p:cNvSpPr>
          <p:nvPr>
            <p:ph sz="half" idx="1"/>
          </p:nvPr>
        </p:nvSpPr>
        <p:spPr>
          <a:xfrm>
            <a:off x="838200" y="1825625"/>
            <a:ext cx="3197087" cy="4351338"/>
          </a:xfrm>
        </p:spPr>
        <p:txBody>
          <a:bodyPr>
            <a:noAutofit/>
          </a:bodyPr>
          <a:lstStyle/>
          <a:p>
            <a:r>
              <a:rPr lang="en-US" sz="2000" dirty="0"/>
              <a:t>DOD report on military bases with PFAs and PFOS issues – </a:t>
            </a:r>
            <a:r>
              <a:rPr lang="en-US" sz="2000" dirty="0">
                <a:hlinkClick r:id="rId3"/>
              </a:rPr>
              <a:t>https://partner-mco-archive.s3.amazonaws.com/client_files/1524589484.pdf</a:t>
            </a:r>
            <a:endParaRPr lang="en-US" sz="2000" dirty="0"/>
          </a:p>
          <a:p>
            <a:endParaRPr lang="en-US" sz="2000" dirty="0"/>
          </a:p>
          <a:p>
            <a:r>
              <a:rPr lang="en-US" sz="2000" dirty="0"/>
              <a:t>Virginia - Langley-Ft. Eustis, NAS Oceana NALF Fentress,  Norfolk Navy Base</a:t>
            </a:r>
          </a:p>
          <a:p>
            <a:endParaRPr lang="en-US" sz="2000" dirty="0"/>
          </a:p>
        </p:txBody>
      </p:sp>
      <p:pic>
        <p:nvPicPr>
          <p:cNvPr id="6" name="Content Placeholder 5"/>
          <p:cNvPicPr>
            <a:picLocks noGrp="1" noChangeAspect="1"/>
          </p:cNvPicPr>
          <p:nvPr>
            <p:ph sz="half" idx="2"/>
          </p:nvPr>
        </p:nvPicPr>
        <p:blipFill>
          <a:blip r:embed="rId4"/>
          <a:stretch>
            <a:fillRect/>
          </a:stretch>
        </p:blipFill>
        <p:spPr>
          <a:xfrm>
            <a:off x="4035287" y="1570383"/>
            <a:ext cx="7936272" cy="4464665"/>
          </a:xfrm>
          <a:prstGeom prst="rect">
            <a:avLst/>
          </a:prstGeom>
        </p:spPr>
      </p:pic>
    </p:spTree>
    <p:extLst>
      <p:ext uri="{BB962C8B-B14F-4D97-AF65-F5344CB8AC3E}">
        <p14:creationId xmlns:p14="http://schemas.microsoft.com/office/powerpoint/2010/main" val="1021349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Fire Retardants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US" sz="1800" dirty="0"/>
              <a:t>PBDEs – Poly-brominated diphenyl ethers (or BDEs), commonly referred to as penta, octa and deca ( i.e. penta-brominated diphenyl ether</a:t>
            </a:r>
            <a:r>
              <a:rPr lang="en-US" sz="1800" dirty="0" smtClean="0"/>
              <a:t>) considered Persistent Organic Pollutants (POPs)</a:t>
            </a:r>
            <a:endParaRPr lang="en-US" sz="1800" dirty="0"/>
          </a:p>
          <a:p>
            <a:endParaRPr lang="en-US" sz="1800" dirty="0"/>
          </a:p>
          <a:p>
            <a:r>
              <a:rPr lang="en-US" sz="1800" dirty="0"/>
              <a:t>Used in furniture, carpets, vehicles, electronics - Showing up in sediment, water and air</a:t>
            </a:r>
          </a:p>
          <a:p>
            <a:endParaRPr lang="en-US" sz="1800" dirty="0"/>
          </a:p>
          <a:p>
            <a:r>
              <a:rPr lang="en-US" sz="1800" dirty="0"/>
              <a:t>PBDEs leaching out of products and get in blood – can cause thyroid problems, developmental problems, carcinogenic</a:t>
            </a:r>
          </a:p>
          <a:p>
            <a:pPr marL="0" indent="0">
              <a:buNone/>
            </a:pPr>
            <a:endParaRPr lang="en-US" sz="1800" dirty="0"/>
          </a:p>
          <a:p>
            <a:r>
              <a:rPr lang="en-US" sz="1800" dirty="0"/>
              <a:t>Penta and Octa forms have been phased out – deca still used</a:t>
            </a:r>
          </a:p>
          <a:p>
            <a:endParaRPr lang="en-US" sz="1800" dirty="0"/>
          </a:p>
          <a:p>
            <a:r>
              <a:rPr lang="en-US" sz="1800" dirty="0"/>
              <a:t>Organophosphate substitutes (TDCIPP and TPHP) showing up in blood too.  May cause fertility problems, and linked to poorer cognitive function in children. </a:t>
            </a:r>
            <a:r>
              <a:rPr lang="en-US" sz="1800" dirty="0">
                <a:hlinkClick r:id="rId3"/>
              </a:rPr>
              <a:t>tris (1,3-dichloro-2-propyl) phosphate (TDCPP)</a:t>
            </a:r>
            <a:r>
              <a:rPr lang="en-US" sz="1800" dirty="0"/>
              <a:t>.</a:t>
            </a:r>
          </a:p>
          <a:p>
            <a:endParaRPr lang="en-US" sz="1800" dirty="0"/>
          </a:p>
          <a:p>
            <a:r>
              <a:rPr lang="en-US" sz="1800" dirty="0"/>
              <a:t>New substitute products should be thoroughly tested prior to marketing to make sure that they are safe.</a:t>
            </a:r>
          </a:p>
          <a:p>
            <a:endParaRPr lang="en-US" sz="2400" dirty="0"/>
          </a:p>
        </p:txBody>
      </p:sp>
      <p:pic>
        <p:nvPicPr>
          <p:cNvPr id="4" name="Picture 3" descr="fire gif" title="fi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448" y="457200"/>
            <a:ext cx="3659256" cy="685800"/>
          </a:xfrm>
          <a:prstGeom prst="rect">
            <a:avLst/>
          </a:prstGeom>
        </p:spPr>
      </p:pic>
      <p:pic>
        <p:nvPicPr>
          <p:cNvPr id="5" name="Picture 4" descr="fire gif" title="fir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09" y="457200"/>
            <a:ext cx="3641035" cy="685800"/>
          </a:xfrm>
          <a:prstGeom prst="rect">
            <a:avLst/>
          </a:prstGeom>
        </p:spPr>
      </p:pic>
    </p:spTree>
    <p:extLst>
      <p:ext uri="{BB962C8B-B14F-4D97-AF65-F5344CB8AC3E}">
        <p14:creationId xmlns:p14="http://schemas.microsoft.com/office/powerpoint/2010/main" val="2323610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148"/>
            <a:ext cx="10515600" cy="834887"/>
          </a:xfrm>
        </p:spPr>
        <p:txBody>
          <a:bodyPr>
            <a:normAutofit/>
          </a:bodyPr>
          <a:lstStyle/>
          <a:p>
            <a:pPr algn="ctr"/>
            <a:r>
              <a:rPr lang="en-US" sz="4400" dirty="0" smtClean="0"/>
              <a:t>Fire retardants</a:t>
            </a:r>
            <a:endParaRPr lang="en-US" sz="4400" dirty="0"/>
          </a:p>
        </p:txBody>
      </p:sp>
      <p:sp>
        <p:nvSpPr>
          <p:cNvPr id="3" name="Content Placeholder 2"/>
          <p:cNvSpPr>
            <a:spLocks noGrp="1"/>
          </p:cNvSpPr>
          <p:nvPr>
            <p:ph idx="1"/>
          </p:nvPr>
        </p:nvSpPr>
        <p:spPr>
          <a:xfrm>
            <a:off x="636104" y="974035"/>
            <a:ext cx="10972800" cy="5747441"/>
          </a:xfrm>
        </p:spPr>
        <p:txBody>
          <a:bodyPr>
            <a:normAutofit/>
          </a:bodyPr>
          <a:lstStyle/>
          <a:p>
            <a:r>
              <a:rPr lang="en-US" dirty="0" smtClean="0"/>
              <a:t>PBDEs </a:t>
            </a:r>
            <a:r>
              <a:rPr lang="en-US" dirty="0"/>
              <a:t>are used in </a:t>
            </a:r>
            <a:r>
              <a:rPr lang="en-US" dirty="0" smtClean="0"/>
              <a:t>cell </a:t>
            </a:r>
            <a:r>
              <a:rPr lang="en-US" dirty="0"/>
              <a:t>phones, remote controls, personal computers, computer monitors, textiles, electronics, </a:t>
            </a:r>
            <a:r>
              <a:rPr lang="en-US" dirty="0" smtClean="0"/>
              <a:t>cabinets </a:t>
            </a:r>
            <a:r>
              <a:rPr lang="en-US" dirty="0"/>
              <a:t>and enclosures for </a:t>
            </a:r>
            <a:r>
              <a:rPr lang="en-US" dirty="0" smtClean="0"/>
              <a:t>electronics, foam </a:t>
            </a:r>
            <a:r>
              <a:rPr lang="en-US" dirty="0"/>
              <a:t>cushioning, foam-based packaging materials, upholstery, carpet padding, paint products, and </a:t>
            </a:r>
            <a:r>
              <a:rPr lang="en-US" dirty="0" smtClean="0"/>
              <a:t>adhesives</a:t>
            </a:r>
          </a:p>
          <a:p>
            <a:r>
              <a:rPr lang="en-US" dirty="0" smtClean="0"/>
              <a:t>Exposure through </a:t>
            </a:r>
          </a:p>
          <a:p>
            <a:pPr lvl="1"/>
            <a:r>
              <a:rPr lang="en-US" dirty="0" smtClean="0"/>
              <a:t>Ingestion – eating contaminated food or water</a:t>
            </a:r>
          </a:p>
          <a:p>
            <a:pPr lvl="1"/>
            <a:r>
              <a:rPr lang="en-US" dirty="0" smtClean="0"/>
              <a:t>Inhalation – breathing air or dust with PBDE emissions</a:t>
            </a:r>
          </a:p>
          <a:p>
            <a:pPr lvl="1"/>
            <a:r>
              <a:rPr lang="en-US" dirty="0" smtClean="0"/>
              <a:t>Skin contact – touching items containing PBDEs</a:t>
            </a:r>
          </a:p>
          <a:p>
            <a:r>
              <a:rPr lang="en-US" dirty="0" smtClean="0"/>
              <a:t>Concerns – endocrine disruptor, may cause liver, thyroid and neurodevelopmental dysfunction.  Accumulates in body.</a:t>
            </a:r>
          </a:p>
          <a:p>
            <a:r>
              <a:rPr lang="en-US" dirty="0" smtClean="0"/>
              <a:t>Children and pets have more exposure</a:t>
            </a:r>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38</a:t>
            </a:fld>
            <a:r>
              <a:rPr lang="en-US" smtClean="0"/>
              <a:t>					</a:t>
            </a:r>
            <a:endParaRPr lang="en-US" dirty="0">
              <a:solidFill>
                <a:srgbClr val="256EAB"/>
              </a:solidFill>
            </a:endParaRPr>
          </a:p>
        </p:txBody>
      </p:sp>
    </p:spTree>
    <p:extLst>
      <p:ext uri="{BB962C8B-B14F-4D97-AF65-F5344CB8AC3E}">
        <p14:creationId xmlns:p14="http://schemas.microsoft.com/office/powerpoint/2010/main" val="929497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124200" y="274638"/>
            <a:ext cx="6248400" cy="1143000"/>
          </a:xfrm>
        </p:spPr>
        <p:txBody>
          <a:bodyPr>
            <a:normAutofit/>
          </a:bodyPr>
          <a:lstStyle/>
          <a:p>
            <a:r>
              <a:rPr lang="en-US" dirty="0" smtClean="0">
                <a:solidFill>
                  <a:schemeClr val="tx1"/>
                </a:solidFill>
              </a:rPr>
              <a:t>Feeling Blue?</a:t>
            </a:r>
            <a:endParaRPr lang="en-US" dirty="0">
              <a:solidFill>
                <a:schemeClr val="tx1"/>
              </a:solidFill>
            </a:endParaRPr>
          </a:p>
        </p:txBody>
      </p:sp>
      <p:sp>
        <p:nvSpPr>
          <p:cNvPr id="5" name="Slide Number Placeholder 4"/>
          <p:cNvSpPr>
            <a:spLocks noGrp="1"/>
          </p:cNvSpPr>
          <p:nvPr>
            <p:ph type="sldNum" sz="quarter" idx="12"/>
          </p:nvPr>
        </p:nvSpPr>
        <p:spPr/>
        <p:txBody>
          <a:bodyPr/>
          <a:lstStyle/>
          <a:p>
            <a:pPr defTabSz="914400"/>
            <a:fld id="{896CF62E-CFD9-4B5D-AEB6-ECCD405730A7}" type="slidenum">
              <a:rPr lang="en-US">
                <a:solidFill>
                  <a:srgbClr val="F2F2F2">
                    <a:tint val="75000"/>
                  </a:srgbClr>
                </a:solidFill>
                <a:latin typeface="Times New Roman"/>
              </a:rPr>
              <a:pPr defTabSz="914400"/>
              <a:t>39</a:t>
            </a:fld>
            <a:endParaRPr lang="en-US" dirty="0">
              <a:solidFill>
                <a:srgbClr val="F2F2F2">
                  <a:tint val="75000"/>
                </a:srgbClr>
              </a:solidFill>
              <a:latin typeface="Times New Roman"/>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4601" y="1447800"/>
            <a:ext cx="711328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3 men of Blue Man Group with makeup" title="3 men of Blue Man Group"/>
          <p:cNvSpPr/>
          <p:nvPr/>
        </p:nvSpPr>
        <p:spPr>
          <a:xfrm>
            <a:off x="6005209" y="1447800"/>
            <a:ext cx="3672191" cy="457200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
        <p:nvSpPr>
          <p:cNvPr id="6" name="Rectangle 5" descr="3 men of Blue Man Group " title="3 men"/>
          <p:cNvSpPr/>
          <p:nvPr/>
        </p:nvSpPr>
        <p:spPr>
          <a:xfrm>
            <a:off x="2485418" y="1447800"/>
            <a:ext cx="3672191" cy="457200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imes New Roman"/>
            </a:endParaRPr>
          </a:p>
        </p:txBody>
      </p:sp>
    </p:spTree>
    <p:extLst>
      <p:ext uri="{BB962C8B-B14F-4D97-AF65-F5344CB8AC3E}">
        <p14:creationId xmlns:p14="http://schemas.microsoft.com/office/powerpoint/2010/main" val="627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2475"/>
            <a:ext cx="8229600" cy="805911"/>
          </a:xfrm>
        </p:spPr>
        <p:txBody>
          <a:bodyPr>
            <a:normAutofit/>
          </a:bodyPr>
          <a:lstStyle/>
          <a:p>
            <a:pPr algn="ctr"/>
            <a:r>
              <a:rPr lang="en-US" sz="3600" dirty="0" smtClean="0">
                <a:latin typeface="Arial" panose="020B0604020202020204" pitchFamily="34" charset="0"/>
                <a:cs typeface="Arial" panose="020B0604020202020204" pitchFamily="34" charset="0"/>
              </a:rPr>
              <a:t>Names for this topic</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21410" y="1565329"/>
            <a:ext cx="10554346" cy="4787848"/>
          </a:xfrm>
        </p:spPr>
        <p:txBody>
          <a:bodyPr>
            <a:normAutofit fontScale="62500" lnSpcReduction="20000"/>
          </a:bodyPr>
          <a:lstStyle/>
          <a:p>
            <a:pPr>
              <a:lnSpc>
                <a:spcPct val="80000"/>
              </a:lnSpc>
            </a:pPr>
            <a:r>
              <a:rPr lang="en-US" sz="3600" u="sng" dirty="0" smtClean="0">
                <a:solidFill>
                  <a:srgbClr val="198569"/>
                </a:solidFill>
              </a:rPr>
              <a:t>CPC</a:t>
            </a:r>
            <a:r>
              <a:rPr lang="en-US" sz="3600" dirty="0" smtClean="0"/>
              <a:t> </a:t>
            </a:r>
            <a:r>
              <a:rPr lang="en-US" sz="3600" dirty="0"/>
              <a:t>– 	Compounds of Potential Concern </a:t>
            </a:r>
          </a:p>
          <a:p>
            <a:pPr>
              <a:lnSpc>
                <a:spcPct val="80000"/>
              </a:lnSpc>
            </a:pPr>
            <a:endParaRPr lang="en-US" sz="3600" u="sng" dirty="0"/>
          </a:p>
          <a:p>
            <a:pPr>
              <a:lnSpc>
                <a:spcPct val="80000"/>
              </a:lnSpc>
            </a:pPr>
            <a:r>
              <a:rPr lang="en-US" sz="3600" u="sng" dirty="0">
                <a:solidFill>
                  <a:srgbClr val="198569"/>
                </a:solidFill>
              </a:rPr>
              <a:t>PC</a:t>
            </a:r>
            <a:r>
              <a:rPr lang="en-US" sz="3600" dirty="0"/>
              <a:t> - 	</a:t>
            </a:r>
            <a:r>
              <a:rPr lang="en-US" sz="3600" dirty="0" smtClean="0"/>
              <a:t>Pollutants </a:t>
            </a:r>
            <a:r>
              <a:rPr lang="en-US" sz="3600" dirty="0"/>
              <a:t>of Concern</a:t>
            </a:r>
          </a:p>
          <a:p>
            <a:pPr>
              <a:lnSpc>
                <a:spcPct val="80000"/>
              </a:lnSpc>
            </a:pPr>
            <a:endParaRPr lang="en-US" sz="3600" u="sng" dirty="0"/>
          </a:p>
          <a:p>
            <a:pPr>
              <a:lnSpc>
                <a:spcPct val="80000"/>
              </a:lnSpc>
            </a:pPr>
            <a:r>
              <a:rPr lang="en-US" sz="3600" u="sng" dirty="0">
                <a:solidFill>
                  <a:srgbClr val="198569"/>
                </a:solidFill>
              </a:rPr>
              <a:t>EC</a:t>
            </a:r>
            <a:r>
              <a:rPr lang="en-US" sz="3600" dirty="0"/>
              <a:t> - </a:t>
            </a:r>
            <a:r>
              <a:rPr lang="en-US" sz="3600" dirty="0" smtClean="0"/>
              <a:t>	Emerging </a:t>
            </a:r>
            <a:r>
              <a:rPr lang="en-US" sz="3600" dirty="0"/>
              <a:t>Contaminants – </a:t>
            </a:r>
            <a:r>
              <a:rPr lang="en-US" sz="2600" dirty="0"/>
              <a:t>(USGS)</a:t>
            </a:r>
          </a:p>
          <a:p>
            <a:pPr>
              <a:lnSpc>
                <a:spcPct val="80000"/>
              </a:lnSpc>
            </a:pPr>
            <a:endParaRPr lang="en-US" sz="3600" u="sng" dirty="0"/>
          </a:p>
          <a:p>
            <a:pPr>
              <a:lnSpc>
                <a:spcPct val="80000"/>
              </a:lnSpc>
            </a:pPr>
            <a:r>
              <a:rPr lang="en-US" sz="3600" u="sng" dirty="0">
                <a:solidFill>
                  <a:srgbClr val="198569"/>
                </a:solidFill>
              </a:rPr>
              <a:t>CEC</a:t>
            </a:r>
            <a:r>
              <a:rPr lang="en-US" sz="3600" dirty="0"/>
              <a:t>-	Contaminants of Emerging Concern </a:t>
            </a:r>
          </a:p>
          <a:p>
            <a:pPr marL="1828800" lvl="4" indent="0">
              <a:buNone/>
            </a:pPr>
            <a:r>
              <a:rPr lang="en-US" sz="4000" dirty="0"/>
              <a:t>(</a:t>
            </a:r>
            <a:r>
              <a:rPr lang="en-US" sz="2400" dirty="0"/>
              <a:t>AWRA-American Water Resources </a:t>
            </a:r>
            <a:r>
              <a:rPr lang="en-US" sz="2400" dirty="0" err="1"/>
              <a:t>Assoc</a:t>
            </a:r>
            <a:r>
              <a:rPr lang="en-US" sz="2400" dirty="0"/>
              <a:t>, EPA)</a:t>
            </a:r>
          </a:p>
          <a:p>
            <a:pPr lvl="4"/>
            <a:endParaRPr lang="en-US" sz="2400" u="sng" dirty="0"/>
          </a:p>
          <a:p>
            <a:r>
              <a:rPr lang="en-US" sz="3600" u="sng" dirty="0">
                <a:solidFill>
                  <a:srgbClr val="198569"/>
                </a:solidFill>
              </a:rPr>
              <a:t>PPCP</a:t>
            </a:r>
            <a:r>
              <a:rPr lang="en-US" sz="3600" dirty="0"/>
              <a:t> – </a:t>
            </a:r>
            <a:r>
              <a:rPr lang="en-US" u="sng" dirty="0">
                <a:latin typeface="Arial" pitchFamily="34" charset="0"/>
                <a:cs typeface="Arial" pitchFamily="34" charset="0"/>
              </a:rPr>
              <a:t>P</a:t>
            </a:r>
            <a:r>
              <a:rPr lang="en-US" dirty="0">
                <a:latin typeface="Arial" pitchFamily="34" charset="0"/>
                <a:cs typeface="Arial" pitchFamily="34" charset="0"/>
              </a:rPr>
              <a:t>harmaceuticals and </a:t>
            </a:r>
            <a:r>
              <a:rPr lang="en-US" u="sng" dirty="0">
                <a:latin typeface="Arial" pitchFamily="34" charset="0"/>
                <a:cs typeface="Arial" pitchFamily="34" charset="0"/>
              </a:rPr>
              <a:t>P</a:t>
            </a:r>
            <a:r>
              <a:rPr lang="en-US" dirty="0">
                <a:latin typeface="Arial" pitchFamily="34" charset="0"/>
                <a:cs typeface="Arial" pitchFamily="34" charset="0"/>
              </a:rPr>
              <a:t>ersonal </a:t>
            </a:r>
            <a:r>
              <a:rPr lang="en-US" u="sng" dirty="0">
                <a:latin typeface="Arial" pitchFamily="34" charset="0"/>
                <a:cs typeface="Arial" pitchFamily="34" charset="0"/>
              </a:rPr>
              <a:t>C</a:t>
            </a:r>
            <a:r>
              <a:rPr lang="en-US" dirty="0">
                <a:latin typeface="Arial" pitchFamily="34" charset="0"/>
                <a:cs typeface="Arial" pitchFamily="34" charset="0"/>
              </a:rPr>
              <a:t>are </a:t>
            </a:r>
            <a:r>
              <a:rPr lang="en-US" u="sng" dirty="0">
                <a:latin typeface="Arial" pitchFamily="34" charset="0"/>
                <a:cs typeface="Arial" pitchFamily="34" charset="0"/>
              </a:rPr>
              <a:t>P</a:t>
            </a:r>
            <a:r>
              <a:rPr lang="en-US" dirty="0">
                <a:latin typeface="Arial" pitchFamily="34" charset="0"/>
                <a:cs typeface="Arial" pitchFamily="34" charset="0"/>
              </a:rPr>
              <a:t>roducts (name coined by Dr. </a:t>
            </a:r>
            <a:r>
              <a:rPr lang="en-US" dirty="0" smtClean="0">
                <a:latin typeface="Arial" pitchFamily="34" charset="0"/>
                <a:cs typeface="Arial" pitchFamily="34" charset="0"/>
              </a:rPr>
              <a:t>Christian </a:t>
            </a:r>
            <a:r>
              <a:rPr lang="en-US" dirty="0">
                <a:latin typeface="Arial" pitchFamily="34" charset="0"/>
                <a:cs typeface="Arial" pitchFamily="34" charset="0"/>
              </a:rPr>
              <a:t>Daughton, EPA  in 1999</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r>
              <a:rPr lang="en-US" sz="3200" u="sng" dirty="0" err="1"/>
              <a:t>Microconstituents</a:t>
            </a:r>
            <a:r>
              <a:rPr lang="en-US" sz="3200" dirty="0"/>
              <a:t> –(WEF </a:t>
            </a:r>
            <a:r>
              <a:rPr lang="en-US" sz="1800" dirty="0"/>
              <a:t>-</a:t>
            </a:r>
            <a:r>
              <a:rPr lang="en-US" dirty="0"/>
              <a:t>Water Environment Federation</a:t>
            </a:r>
            <a:r>
              <a:rPr lang="en-US" sz="3200" dirty="0"/>
              <a:t>) </a:t>
            </a:r>
          </a:p>
          <a:p>
            <a:endParaRPr lang="en-US" dirty="0">
              <a:solidFill>
                <a:srgbClr val="FFFFF7"/>
              </a:solidFill>
              <a:latin typeface="Arial" pitchFamily="34" charset="0"/>
              <a:cs typeface="Arial" pitchFamily="34" charset="0"/>
            </a:endParaRPr>
          </a:p>
          <a:p>
            <a:pPr marL="0" indent="0">
              <a:buNone/>
            </a:pPr>
            <a:r>
              <a:rPr lang="en-US" sz="1900" dirty="0" smtClean="0"/>
              <a:t>.</a:t>
            </a:r>
            <a:endParaRPr lang="en-US" sz="1900" dirty="0"/>
          </a:p>
        </p:txBody>
      </p:sp>
    </p:spTree>
    <p:extLst>
      <p:ext uri="{BB962C8B-B14F-4D97-AF65-F5344CB8AC3E}">
        <p14:creationId xmlns:p14="http://schemas.microsoft.com/office/powerpoint/2010/main" val="2008607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981200" y="152400"/>
            <a:ext cx="8229600" cy="762000"/>
          </a:xfrm>
        </p:spPr>
        <p:txBody>
          <a:bodyPr>
            <a:normAutofit/>
          </a:bodyPr>
          <a:lstStyle/>
          <a:p>
            <a:r>
              <a:rPr lang="en-US" dirty="0" smtClean="0">
                <a:solidFill>
                  <a:srgbClr val="FFFF00"/>
                </a:solidFill>
              </a:rPr>
              <a:t>Argyria from silver ingestion</a:t>
            </a:r>
            <a:endParaRPr lang="en-US" dirty="0">
              <a:solidFill>
                <a:srgbClr val="FFFF00"/>
              </a:solidFill>
            </a:endParaRPr>
          </a:p>
        </p:txBody>
      </p:sp>
      <p:sp>
        <p:nvSpPr>
          <p:cNvPr id="5" name="Content Placeholder 4"/>
          <p:cNvSpPr>
            <a:spLocks noGrp="1"/>
          </p:cNvSpPr>
          <p:nvPr>
            <p:ph sz="half" idx="1"/>
          </p:nvPr>
        </p:nvSpPr>
        <p:spPr>
          <a:xfrm>
            <a:off x="666750" y="1143000"/>
            <a:ext cx="5124450" cy="5562600"/>
          </a:xfrm>
        </p:spPr>
        <p:txBody>
          <a:bodyPr>
            <a:normAutofit fontScale="77500" lnSpcReduction="20000"/>
          </a:bodyPr>
          <a:lstStyle/>
          <a:p>
            <a:r>
              <a:rPr lang="en-US" dirty="0" smtClean="0"/>
              <a:t>Paul Karason  started turning blue 15 years after he began ingesting silver-based prep and colloidal silver to self medicate a skin condition.   Stan Jones, bottom right</a:t>
            </a:r>
          </a:p>
          <a:p>
            <a:endParaRPr lang="en-US" dirty="0" smtClean="0"/>
          </a:p>
          <a:p>
            <a:r>
              <a:rPr lang="en-US" b="1" dirty="0" smtClean="0">
                <a:solidFill>
                  <a:srgbClr val="FFFF00"/>
                </a:solidFill>
              </a:rPr>
              <a:t>Argyria</a:t>
            </a:r>
            <a:r>
              <a:rPr lang="en-US" dirty="0" smtClean="0"/>
              <a:t> (ahr–JIR–e–uh), a blue-gray discoloration of your skin, eyes, internal organs, nails and gums. While argyria doesn't pose a serious health problem, it can be a cosmetic concern because it doesn't go away when you stop taking silver products.</a:t>
            </a:r>
          </a:p>
          <a:p>
            <a:endParaRPr lang="en-US" dirty="0" smtClean="0"/>
          </a:p>
          <a:p>
            <a:r>
              <a:rPr lang="en-US" dirty="0" smtClean="0"/>
              <a:t>Currently no FDA approved oral OTC or prescription drugs containing silver.</a:t>
            </a:r>
          </a:p>
          <a:p>
            <a:endParaRPr lang="en-US" dirty="0" smtClean="0"/>
          </a:p>
          <a:p>
            <a:r>
              <a:rPr lang="en-US" dirty="0" smtClean="0">
                <a:hlinkClick r:id="rId3"/>
              </a:rPr>
              <a:t>https://nccih.nih.gov/health/silver</a:t>
            </a:r>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7" name="Content Placeholder 6" descr="Paul Karason turning blue from Argyria" title="Picture of man"/>
          <p:cNvPicPr>
            <a:picLocks noGrp="1" noChangeAspect="1"/>
          </p:cNvPicPr>
          <p:nvPr>
            <p:ph sz="half" idx="2"/>
          </p:nvPr>
        </p:nvPicPr>
        <p:blipFill>
          <a:blip r:embed="rId4" cstate="print"/>
          <a:stretch>
            <a:fillRect/>
          </a:stretch>
        </p:blipFill>
        <p:spPr>
          <a:xfrm>
            <a:off x="7073900" y="914400"/>
            <a:ext cx="4038600" cy="2271713"/>
          </a:xfrm>
        </p:spPr>
      </p:pic>
      <p:pic>
        <p:nvPicPr>
          <p:cNvPr id="13" name="Picture 12" descr="4B9141931-tdy_snyderman_blue_080107_blocks_desktop_medium.jpg"/>
          <p:cNvPicPr>
            <a:picLocks noChangeAspect="1"/>
          </p:cNvPicPr>
          <p:nvPr/>
        </p:nvPicPr>
        <p:blipFill>
          <a:blip r:embed="rId5" cstate="print"/>
          <a:stretch>
            <a:fillRect/>
          </a:stretch>
        </p:blipFill>
        <p:spPr>
          <a:xfrm>
            <a:off x="5791200" y="3505200"/>
            <a:ext cx="3031065" cy="2273299"/>
          </a:xfrm>
          <a:prstGeom prst="rect">
            <a:avLst/>
          </a:prstGeom>
        </p:spPr>
      </p:pic>
      <p:pic>
        <p:nvPicPr>
          <p:cNvPr id="131076" name="Picture 4" descr="Stan Jones turning blue from Argyria" title="Man"/>
          <p:cNvPicPr>
            <a:picLocks noChangeAspect="1" noChangeArrowheads="1"/>
          </p:cNvPicPr>
          <p:nvPr/>
        </p:nvPicPr>
        <p:blipFill>
          <a:blip r:embed="rId6" cstate="print"/>
          <a:srcRect/>
          <a:stretch>
            <a:fillRect/>
          </a:stretch>
        </p:blipFill>
        <p:spPr bwMode="auto">
          <a:xfrm>
            <a:off x="9207500" y="3373057"/>
            <a:ext cx="1905000" cy="2857500"/>
          </a:xfrm>
          <a:prstGeom prst="rect">
            <a:avLst/>
          </a:prstGeom>
          <a:noFill/>
        </p:spPr>
      </p:pic>
      <p:sp>
        <p:nvSpPr>
          <p:cNvPr id="8" name="Slide Number Placeholder 7"/>
          <p:cNvSpPr>
            <a:spLocks noGrp="1"/>
          </p:cNvSpPr>
          <p:nvPr>
            <p:ph type="sldNum" sz="quarter" idx="12"/>
          </p:nvPr>
        </p:nvSpPr>
        <p:spPr/>
        <p:txBody>
          <a:bodyPr/>
          <a:lstStyle/>
          <a:p>
            <a:pPr defTabSz="914400"/>
            <a:fld id="{896CF62E-CFD9-4B5D-AEB6-ECCD405730A7}" type="slidenum">
              <a:rPr lang="en-US">
                <a:solidFill>
                  <a:srgbClr val="F2F2F2">
                    <a:tint val="75000"/>
                  </a:srgbClr>
                </a:solidFill>
                <a:latin typeface="Times New Roman"/>
              </a:rPr>
              <a:pPr defTabSz="914400"/>
              <a:t>40</a:t>
            </a:fld>
            <a:endParaRPr lang="en-US" dirty="0">
              <a:solidFill>
                <a:srgbClr val="F2F2F2">
                  <a:tint val="75000"/>
                </a:srgbClr>
              </a:solidFill>
              <a:latin typeface="Times New Roman"/>
            </a:endParaRPr>
          </a:p>
        </p:txBody>
      </p:sp>
      <p:pic>
        <p:nvPicPr>
          <p:cNvPr id="11" name="Picture 2" descr="Man in makeup from Blue Man group" title="Man from Blue Man gro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373057"/>
            <a:ext cx="3098800" cy="33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ars-shimmer-twinkle-sparkle[1].gif"/>
          <p:cNvPicPr>
            <a:picLocks noChangeAspect="1"/>
          </p:cNvPicPr>
          <p:nvPr/>
        </p:nvPicPr>
        <p:blipFill>
          <a:blip r:embed="rId3" cstate="print"/>
          <a:stretch>
            <a:fillRect/>
          </a:stretch>
        </p:blipFill>
        <p:spPr>
          <a:xfrm>
            <a:off x="2133600" y="228600"/>
            <a:ext cx="8077200" cy="1295400"/>
          </a:xfrm>
          <a:prstGeom prst="rect">
            <a:avLst/>
          </a:prstGeom>
        </p:spPr>
      </p:pic>
      <p:sp>
        <p:nvSpPr>
          <p:cNvPr id="7" name="Title 6"/>
          <p:cNvSpPr>
            <a:spLocks noGrp="1"/>
          </p:cNvSpPr>
          <p:nvPr>
            <p:ph type="title"/>
          </p:nvPr>
        </p:nvSpPr>
        <p:spPr>
          <a:xfrm>
            <a:off x="2324100" y="495300"/>
            <a:ext cx="7677150" cy="922338"/>
          </a:xfrm>
        </p:spPr>
        <p:txBody>
          <a:bodyPr>
            <a:normAutofit fontScale="90000"/>
          </a:bodyPr>
          <a:lstStyle/>
          <a:p>
            <a:pPr algn="ctr"/>
            <a:r>
              <a:rPr lang="en-US" sz="3600" dirty="0">
                <a:solidFill>
                  <a:schemeClr val="bg1"/>
                </a:solidFill>
              </a:rPr>
              <a:t>Silver as </a:t>
            </a:r>
            <a:r>
              <a:rPr lang="en-US" sz="3600" dirty="0" smtClean="0">
                <a:solidFill>
                  <a:schemeClr val="bg1"/>
                </a:solidFill>
              </a:rPr>
              <a:t>Antibacterial </a:t>
            </a:r>
            <a:r>
              <a:rPr lang="en-US" sz="3600" dirty="0">
                <a:solidFill>
                  <a:schemeClr val="bg1"/>
                </a:solidFill>
              </a:rPr>
              <a:t>Silver </a:t>
            </a:r>
            <a:r>
              <a:rPr lang="en-US" dirty="0" smtClean="0">
                <a:solidFill>
                  <a:schemeClr val="tx1"/>
                </a:solidFill>
              </a:rPr>
              <a:t>as antibacterial </a:t>
            </a:r>
            <a:endParaRPr lang="en-US" dirty="0">
              <a:solidFill>
                <a:schemeClr val="tx1"/>
              </a:solidFill>
            </a:endParaRPr>
          </a:p>
        </p:txBody>
      </p:sp>
      <p:sp>
        <p:nvSpPr>
          <p:cNvPr id="4" name="Content Placeholder 3"/>
          <p:cNvSpPr>
            <a:spLocks noGrp="1"/>
          </p:cNvSpPr>
          <p:nvPr>
            <p:ph idx="1"/>
          </p:nvPr>
        </p:nvSpPr>
        <p:spPr>
          <a:xfrm>
            <a:off x="723900" y="1684338"/>
            <a:ext cx="10515600" cy="4945062"/>
          </a:xfrm>
        </p:spPr>
        <p:txBody>
          <a:bodyPr>
            <a:noAutofit/>
          </a:bodyPr>
          <a:lstStyle/>
          <a:p>
            <a:r>
              <a:rPr lang="en-US" sz="2200" dirty="0"/>
              <a:t>The Silver Institute promotes silver in medical supplies as biocide, in water purification systems, pools and spas (</a:t>
            </a:r>
            <a:r>
              <a:rPr lang="en-US" sz="2200" dirty="0">
                <a:hlinkClick r:id="rId4"/>
              </a:rPr>
              <a:t>https://www.silverinstitute.org/site/</a:t>
            </a:r>
            <a:r>
              <a:rPr lang="en-US" sz="2200" dirty="0"/>
              <a:t>)</a:t>
            </a:r>
          </a:p>
          <a:p>
            <a:pPr marL="0" indent="0">
              <a:buNone/>
            </a:pPr>
            <a:endParaRPr lang="en-US" sz="2200" dirty="0"/>
          </a:p>
          <a:p>
            <a:r>
              <a:rPr lang="en-US" sz="2200" dirty="0"/>
              <a:t>Silver or triclosan treated clothing for “anti-odor” and “anti-bacterial”  purposes will release coatings with bleach detergents (~25% after 2 washes, up to 50% with more washes), discharging to sewers → POTWs → state waters.  </a:t>
            </a:r>
            <a:r>
              <a:rPr lang="en-US" sz="2200" b="1" dirty="0"/>
              <a:t>Bacteria mutate to survive, becoming more antibiotic resistant</a:t>
            </a:r>
            <a:r>
              <a:rPr lang="en-US" sz="2200" dirty="0"/>
              <a:t>.</a:t>
            </a:r>
          </a:p>
          <a:p>
            <a:endParaRPr lang="en-US" sz="2200" dirty="0"/>
          </a:p>
          <a:p>
            <a:r>
              <a:rPr lang="en-US" sz="2200" b="1" dirty="0"/>
              <a:t>The Mayo Clinic </a:t>
            </a:r>
            <a:r>
              <a:rPr lang="en-US" sz="2200" dirty="0"/>
              <a:t>– Colloidal silver isn't considered safe or effective for any of the health claims manufacturers make. Silver has no known purpose in the body, nor is it an essential mineral, as some sellers of silver products claim.</a:t>
            </a:r>
          </a:p>
          <a:p>
            <a:endParaRPr lang="en-US" sz="2200" dirty="0"/>
          </a:p>
          <a:p>
            <a:r>
              <a:rPr lang="en-US" sz="2200" dirty="0"/>
              <a:t>3/25/15  EPA requires registration under  pesticide law of products containing nanoscale (smaller than 1 micrometer) silver designed to control microbes.</a:t>
            </a:r>
          </a:p>
          <a:p>
            <a:endParaRPr lang="en-US" sz="2200" dirty="0"/>
          </a:p>
        </p:txBody>
      </p:sp>
      <p:sp>
        <p:nvSpPr>
          <p:cNvPr id="5" name="Slide Number Placeholder 4"/>
          <p:cNvSpPr>
            <a:spLocks noGrp="1"/>
          </p:cNvSpPr>
          <p:nvPr>
            <p:ph type="sldNum" sz="quarter" idx="4294967295"/>
          </p:nvPr>
        </p:nvSpPr>
        <p:spPr/>
        <p:txBody>
          <a:bodyPr/>
          <a:lstStyle/>
          <a:p>
            <a:fld id="{896CF62E-CFD9-4B5D-AEB6-ECCD405730A7}" type="slidenum">
              <a:rPr lang="en-US" smtClean="0"/>
              <a:pPr/>
              <a:t>41</a:t>
            </a:fld>
            <a:endParaRPr lang="en-US" dirty="0"/>
          </a:p>
        </p:txBody>
      </p:sp>
    </p:spTree>
    <p:extLst>
      <p:ext uri="{BB962C8B-B14F-4D97-AF65-F5344CB8AC3E}">
        <p14:creationId xmlns:p14="http://schemas.microsoft.com/office/powerpoint/2010/main" val="1947293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rmAutofit/>
          </a:bodyPr>
          <a:lstStyle/>
          <a:p>
            <a:pPr algn="ctr"/>
            <a:r>
              <a:rPr lang="en-US" sz="4000" dirty="0" smtClean="0">
                <a:latin typeface="Arial" panose="020B0604020202020204" pitchFamily="34" charset="0"/>
                <a:cs typeface="Arial" panose="020B0604020202020204" pitchFamily="34" charset="0"/>
              </a:rPr>
              <a:t>Microbeads</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42950" y="1600200"/>
            <a:ext cx="10658270" cy="4800600"/>
          </a:xfrm>
        </p:spPr>
        <p:txBody>
          <a:bodyPr>
            <a:noAutofit/>
          </a:bodyPr>
          <a:lstStyle/>
          <a:p>
            <a:r>
              <a:rPr lang="en-GB" sz="2400" dirty="0"/>
              <a:t>Plastics disintegrate in the oceans and are ingested by aquatic organisms</a:t>
            </a:r>
          </a:p>
          <a:p>
            <a:endParaRPr lang="en-GB" sz="2000" dirty="0"/>
          </a:p>
          <a:p>
            <a:r>
              <a:rPr lang="en-GB" sz="2400" dirty="0"/>
              <a:t>Many PCPs </a:t>
            </a:r>
            <a:r>
              <a:rPr lang="en-GB" sz="2400" dirty="0" smtClean="0"/>
              <a:t>contained microbeads like </a:t>
            </a:r>
          </a:p>
          <a:p>
            <a:pPr marL="0" indent="0">
              <a:buNone/>
            </a:pPr>
            <a:r>
              <a:rPr lang="en-GB" sz="2400" dirty="0"/>
              <a:t> </a:t>
            </a:r>
            <a:r>
              <a:rPr lang="en-GB" sz="2400" dirty="0" smtClean="0"/>
              <a:t>  exfoliates</a:t>
            </a:r>
            <a:r>
              <a:rPr lang="en-GB" sz="2400" dirty="0"/>
              <a:t>, body washes, </a:t>
            </a:r>
            <a:r>
              <a:rPr lang="en-GB" sz="2400" dirty="0" smtClean="0"/>
              <a:t>toothpastes</a:t>
            </a:r>
            <a:endParaRPr lang="en-GB" sz="2400" dirty="0"/>
          </a:p>
          <a:p>
            <a:pPr marL="400050" lvl="1" indent="0">
              <a:buNone/>
            </a:pPr>
            <a:endParaRPr lang="en-GB" sz="2000" dirty="0"/>
          </a:p>
          <a:p>
            <a:r>
              <a:rPr lang="en-GB" sz="2400" dirty="0" smtClean="0"/>
              <a:t>Seafood </a:t>
            </a:r>
            <a:r>
              <a:rPr lang="en-GB" sz="2400" dirty="0"/>
              <a:t>eating humans ingest </a:t>
            </a:r>
            <a:r>
              <a:rPr lang="en-GB" sz="2400" dirty="0" smtClean="0"/>
              <a:t>up </a:t>
            </a:r>
            <a:r>
              <a:rPr lang="en-GB" sz="2400" dirty="0"/>
              <a:t>to </a:t>
            </a:r>
            <a:endParaRPr lang="en-GB" sz="2400" dirty="0" smtClean="0"/>
          </a:p>
          <a:p>
            <a:pPr marL="0" indent="0">
              <a:buNone/>
            </a:pPr>
            <a:r>
              <a:rPr lang="en-GB" sz="2400" dirty="0"/>
              <a:t> </a:t>
            </a:r>
            <a:r>
              <a:rPr lang="en-GB" sz="2400" dirty="0" smtClean="0"/>
              <a:t> 11,000 </a:t>
            </a:r>
            <a:r>
              <a:rPr lang="en-GB" sz="2400" dirty="0"/>
              <a:t>tiny pieces of plastic every year</a:t>
            </a:r>
          </a:p>
          <a:p>
            <a:pPr marL="0" indent="0">
              <a:buNone/>
            </a:pPr>
            <a:r>
              <a:rPr lang="en-GB" sz="2000" dirty="0" smtClean="0"/>
              <a:t>							</a:t>
            </a:r>
            <a:r>
              <a:rPr lang="en-GB" sz="2000" dirty="0"/>
              <a:t> Larval perch with plastic beads</a:t>
            </a:r>
          </a:p>
          <a:p>
            <a:r>
              <a:rPr lang="en-GB" sz="2400" b="1" dirty="0"/>
              <a:t>2017 – illegal to sell a PCP with plastic </a:t>
            </a:r>
            <a:endParaRPr lang="en-GB" sz="2400" b="1" dirty="0" smtClean="0"/>
          </a:p>
          <a:p>
            <a:pPr marL="0" indent="0">
              <a:buNone/>
            </a:pPr>
            <a:r>
              <a:rPr lang="en-GB" sz="2400" b="1" dirty="0"/>
              <a:t> </a:t>
            </a:r>
            <a:r>
              <a:rPr lang="en-GB" sz="2400" b="1" dirty="0" smtClean="0"/>
              <a:t>              microbeads</a:t>
            </a:r>
            <a:r>
              <a:rPr lang="en-GB" sz="2000" dirty="0" smtClean="0"/>
              <a:t>			</a:t>
            </a:r>
            <a:endParaRPr lang="en-GB" sz="2000" dirty="0"/>
          </a:p>
          <a:p>
            <a:endParaRPr lang="en-GB" sz="2000" dirty="0"/>
          </a:p>
          <a:p>
            <a:pPr marL="0" indent="0">
              <a:buNone/>
            </a:pPr>
            <a:r>
              <a:rPr lang="en-GB" dirty="0" smtClean="0"/>
              <a:t>Next </a:t>
            </a:r>
            <a:r>
              <a:rPr lang="en-GB" dirty="0"/>
              <a:t>issue is glitter, </a:t>
            </a:r>
            <a:r>
              <a:rPr lang="en-GB" dirty="0" smtClean="0"/>
              <a:t>small </a:t>
            </a:r>
            <a:r>
              <a:rPr lang="en-GB" dirty="0"/>
              <a:t>pieces of plastic</a:t>
            </a:r>
          </a:p>
          <a:p>
            <a:endParaRPr lang="en-US" sz="2000" dirty="0"/>
          </a:p>
        </p:txBody>
      </p:sp>
      <p:pic>
        <p:nvPicPr>
          <p:cNvPr id="5122" name="Picture 2" descr="Larval perch with plastic beads in gut" title="Larval perch with plastic be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1977506"/>
            <a:ext cx="4333670" cy="270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6038394">
            <a:off x="7949597" y="4009680"/>
            <a:ext cx="978408" cy="3322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16200000">
            <a:off x="7451890" y="3777234"/>
            <a:ext cx="978408" cy="3322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2860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rmAutofit/>
          </a:bodyPr>
          <a:lstStyle/>
          <a:p>
            <a:r>
              <a:rPr lang="en-US" sz="3600" dirty="0" err="1"/>
              <a:t>Microplastics</a:t>
            </a:r>
            <a:r>
              <a:rPr lang="en-US" sz="3600" dirty="0"/>
              <a:t> and Microfibers</a:t>
            </a:r>
          </a:p>
        </p:txBody>
      </p:sp>
      <p:sp>
        <p:nvSpPr>
          <p:cNvPr id="3" name="Content Placeholder 2"/>
          <p:cNvSpPr>
            <a:spLocks noGrp="1"/>
          </p:cNvSpPr>
          <p:nvPr>
            <p:ph idx="1"/>
          </p:nvPr>
        </p:nvSpPr>
        <p:spPr>
          <a:xfrm>
            <a:off x="990600" y="1600200"/>
            <a:ext cx="10287000" cy="4800600"/>
          </a:xfrm>
        </p:spPr>
        <p:txBody>
          <a:bodyPr>
            <a:noAutofit/>
          </a:bodyPr>
          <a:lstStyle/>
          <a:p>
            <a:r>
              <a:rPr lang="en-US" sz="2000" dirty="0"/>
              <a:t>Microfibers are made of plastic and chemical covered non-plastics</a:t>
            </a:r>
          </a:p>
          <a:p>
            <a:r>
              <a:rPr lang="en-US" sz="2000" dirty="0"/>
              <a:t>Breaking off clothes in the water, discharged through drain water</a:t>
            </a:r>
          </a:p>
          <a:p>
            <a:r>
              <a:rPr lang="en-US" sz="2000" dirty="0"/>
              <a:t>One fleece jacket could shed 250,000 pieces of fibers/wash</a:t>
            </a:r>
          </a:p>
          <a:p>
            <a:pPr marL="914400" lvl="2" indent="0">
              <a:buNone/>
            </a:pPr>
            <a:r>
              <a:rPr lang="en-US" dirty="0"/>
              <a:t>   80	</a:t>
            </a:r>
          </a:p>
          <a:p>
            <a:pPr marL="914400" lvl="2" indent="0">
              <a:buNone/>
            </a:pPr>
            <a:r>
              <a:rPr lang="en-US" dirty="0"/>
              <a:t>   70	Human hair 70 µ wide</a:t>
            </a:r>
          </a:p>
          <a:p>
            <a:pPr marL="0" indent="0">
              <a:buNone/>
            </a:pPr>
            <a:r>
              <a:rPr lang="en-US" sz="2000" dirty="0"/>
              <a:t>	   60	</a:t>
            </a:r>
          </a:p>
          <a:p>
            <a:pPr marL="0" indent="0">
              <a:buNone/>
            </a:pPr>
            <a:r>
              <a:rPr lang="en-US" sz="2000" dirty="0"/>
              <a:t>	   50	</a:t>
            </a:r>
          </a:p>
          <a:p>
            <a:pPr marL="0" indent="0">
              <a:buNone/>
            </a:pPr>
            <a:r>
              <a:rPr lang="en-US" sz="2000" dirty="0"/>
              <a:t>	   40	Naked eye can see 40 µ</a:t>
            </a:r>
          </a:p>
          <a:p>
            <a:pPr lvl="2"/>
            <a:r>
              <a:rPr lang="en-US" dirty="0"/>
              <a:t>30</a:t>
            </a:r>
          </a:p>
          <a:p>
            <a:pPr lvl="2"/>
            <a:r>
              <a:rPr lang="en-US" dirty="0"/>
              <a:t>20</a:t>
            </a:r>
          </a:p>
          <a:p>
            <a:pPr lvl="2"/>
            <a:r>
              <a:rPr lang="en-US" dirty="0"/>
              <a:t>10	Red blood cell is 8 µ</a:t>
            </a:r>
          </a:p>
          <a:p>
            <a:pPr lvl="2"/>
            <a:r>
              <a:rPr lang="en-US" dirty="0"/>
              <a:t>0	Microfibers are 3-60 µ</a:t>
            </a:r>
          </a:p>
          <a:p>
            <a:pPr lvl="2"/>
            <a:endParaRPr lang="en-US" dirty="0"/>
          </a:p>
        </p:txBody>
      </p:sp>
      <p:sp>
        <p:nvSpPr>
          <p:cNvPr id="4" name="Rectangle 3"/>
          <p:cNvSpPr/>
          <p:nvPr/>
        </p:nvSpPr>
        <p:spPr>
          <a:xfrm>
            <a:off x="1219200" y="2793080"/>
            <a:ext cx="9144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3202845"/>
            <a:ext cx="914400" cy="403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19200" y="3584394"/>
            <a:ext cx="9144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19200" y="3958820"/>
            <a:ext cx="914400" cy="34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19200" y="4299736"/>
            <a:ext cx="914400" cy="426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9200" y="4710049"/>
            <a:ext cx="9144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19200" y="5078891"/>
            <a:ext cx="9144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19200" y="5451642"/>
            <a:ext cx="9144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icrofibers from fleece" title="Microfibers in drain water from washer">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38950" y="2793080"/>
            <a:ext cx="4438650" cy="2658562"/>
          </a:xfrm>
          <a:prstGeom prst="rect">
            <a:avLst/>
          </a:prstGeom>
          <a:noFill/>
          <a:ln>
            <a:noFill/>
          </a:ln>
        </p:spPr>
      </p:pic>
      <p:sp>
        <p:nvSpPr>
          <p:cNvPr id="6" name="Rectangle 5"/>
          <p:cNvSpPr/>
          <p:nvPr/>
        </p:nvSpPr>
        <p:spPr>
          <a:xfrm>
            <a:off x="6838950" y="5459892"/>
            <a:ext cx="4438651" cy="1146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10000"/>
                  </a:schemeClr>
                </a:solidFill>
              </a:rPr>
              <a:t>Photo shows a 3 </a:t>
            </a:r>
            <a:r>
              <a:rPr lang="en-US" sz="2000" dirty="0" smtClean="0">
                <a:solidFill>
                  <a:schemeClr val="tx1">
                    <a:lumMod val="10000"/>
                  </a:schemeClr>
                </a:solidFill>
              </a:rPr>
              <a:t>mm (0.1 in) </a:t>
            </a:r>
            <a:r>
              <a:rPr lang="en-US" sz="2000" dirty="0">
                <a:solidFill>
                  <a:schemeClr val="tx1">
                    <a:lumMod val="10000"/>
                  </a:schemeClr>
                </a:solidFill>
              </a:rPr>
              <a:t>section of microfibers filtered from drain water of standard load of laundry magnified 120 X</a:t>
            </a:r>
          </a:p>
        </p:txBody>
      </p:sp>
    </p:spTree>
    <p:extLst>
      <p:ext uri="{BB962C8B-B14F-4D97-AF65-F5344CB8AC3E}">
        <p14:creationId xmlns:p14="http://schemas.microsoft.com/office/powerpoint/2010/main" val="4165755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rmAutofit/>
          </a:bodyPr>
          <a:lstStyle/>
          <a:p>
            <a:r>
              <a:rPr lang="en-US" sz="3600" dirty="0" err="1"/>
              <a:t>Microplastics</a:t>
            </a:r>
            <a:r>
              <a:rPr lang="en-US" sz="3600" dirty="0"/>
              <a:t> and Microfibers</a:t>
            </a:r>
          </a:p>
        </p:txBody>
      </p:sp>
      <p:sp>
        <p:nvSpPr>
          <p:cNvPr id="3" name="Content Placeholder 2"/>
          <p:cNvSpPr>
            <a:spLocks noGrp="1"/>
          </p:cNvSpPr>
          <p:nvPr>
            <p:ph idx="1"/>
          </p:nvPr>
        </p:nvSpPr>
        <p:spPr>
          <a:xfrm>
            <a:off x="2171700" y="1417639"/>
            <a:ext cx="7848600" cy="4913311"/>
          </a:xfrm>
        </p:spPr>
        <p:txBody>
          <a:bodyPr>
            <a:noAutofit/>
          </a:bodyPr>
          <a:lstStyle/>
          <a:p>
            <a:r>
              <a:rPr lang="en-US" dirty="0"/>
              <a:t>90% of collected samples have </a:t>
            </a:r>
            <a:r>
              <a:rPr lang="en-US" dirty="0" err="1"/>
              <a:t>microplastics</a:t>
            </a:r>
            <a:endParaRPr lang="en-US" dirty="0"/>
          </a:p>
          <a:p>
            <a:r>
              <a:rPr lang="en-US" dirty="0"/>
              <a:t>89% microfibers, 11% plastic fragments</a:t>
            </a:r>
          </a:p>
          <a:p>
            <a:r>
              <a:rPr lang="en-US" dirty="0"/>
              <a:t>One in 3 shellfish; 1 in 4 fin fish and 67% of all species tested from fish markets in California had microfiber in </a:t>
            </a:r>
            <a:r>
              <a:rPr lang="en-US" dirty="0" smtClean="0"/>
              <a:t>them</a:t>
            </a:r>
          </a:p>
          <a:p>
            <a:r>
              <a:rPr lang="en-US" dirty="0" smtClean="0"/>
              <a:t>Cows</a:t>
            </a:r>
            <a:r>
              <a:rPr lang="en-US" dirty="0"/>
              <a:t>, pigs and chicken are fed fish </a:t>
            </a:r>
            <a:r>
              <a:rPr lang="en-US" dirty="0" smtClean="0"/>
              <a:t>meal</a:t>
            </a:r>
          </a:p>
          <a:p>
            <a:r>
              <a:rPr lang="en-US" dirty="0"/>
              <a:t>Drain filters needed</a:t>
            </a:r>
          </a:p>
          <a:p>
            <a:r>
              <a:rPr lang="en-US" dirty="0"/>
              <a:t>Cora Ball now available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673599"/>
            <a:ext cx="2209800" cy="1657350"/>
          </a:xfrm>
          <a:prstGeom prst="rect">
            <a:avLst/>
          </a:prstGeom>
        </p:spPr>
      </p:pic>
      <p:pic>
        <p:nvPicPr>
          <p:cNvPr id="4" name="Picture 3" descr="Cora Balls - one new and one used for 3 years to trap microfibers" title="Cora Bal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099" y="590550"/>
            <a:ext cx="7860701" cy="5992812"/>
          </a:xfrm>
          <a:prstGeom prst="rect">
            <a:avLst/>
          </a:prstGeom>
        </p:spPr>
      </p:pic>
    </p:spTree>
    <p:extLst>
      <p:ext uri="{BB962C8B-B14F-4D97-AF65-F5344CB8AC3E}">
        <p14:creationId xmlns:p14="http://schemas.microsoft.com/office/powerpoint/2010/main" val="23917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6" name="Slide Number Placeholder 5"/>
          <p:cNvSpPr>
            <a:spLocks noGrp="1"/>
          </p:cNvSpPr>
          <p:nvPr>
            <p:ph type="sldNum" sz="quarter" idx="12"/>
          </p:nvPr>
        </p:nvSpPr>
        <p:spPr/>
        <p:txBody>
          <a:bodyPr/>
          <a:lstStyle/>
          <a:p>
            <a:fld id="{896CF62E-CFD9-4B5D-AEB6-ECCD405730A7}" type="slidenum">
              <a:rPr lang="en-US" smtClean="0"/>
              <a:pPr/>
              <a:t>45</a:t>
            </a:fld>
            <a:endParaRPr lang="en-US" dirty="0"/>
          </a:p>
        </p:txBody>
      </p:sp>
      <p:sp>
        <p:nvSpPr>
          <p:cNvPr id="4" name="Rectangle 3"/>
          <p:cNvSpPr/>
          <p:nvPr/>
        </p:nvSpPr>
        <p:spPr>
          <a:xfrm>
            <a:off x="1905000" y="6096000"/>
            <a:ext cx="8610600" cy="923330"/>
          </a:xfrm>
          <a:prstGeom prst="rect">
            <a:avLst/>
          </a:prstGeom>
        </p:spPr>
        <p:txBody>
          <a:bodyPr wrap="square">
            <a:spAutoFit/>
          </a:bodyPr>
          <a:lstStyle/>
          <a:p>
            <a:r>
              <a:rPr lang="en-US" dirty="0">
                <a:hlinkClick r:id="rId3"/>
              </a:rPr>
              <a:t>http://www.deq.virginia.gov/programs/water/permittingcompliance/pollutiondischargeelimination/microconstituents.aspx</a:t>
            </a:r>
            <a:endParaRPr lang="en-US" dirty="0"/>
          </a:p>
          <a:p>
            <a:endParaRPr lang="en-US" dirty="0"/>
          </a:p>
        </p:txBody>
      </p:sp>
      <p:pic>
        <p:nvPicPr>
          <p:cNvPr id="28674" name="Picture 2" descr="Microconstituents Web Page on DEQ site" title="Microconstituents Web Page on DEQ site"/>
          <p:cNvPicPr>
            <a:picLocks noChangeAspect="1" noChangeArrowheads="1"/>
          </p:cNvPicPr>
          <p:nvPr/>
        </p:nvPicPr>
        <p:blipFill>
          <a:blip r:embed="rId4" cstate="print"/>
          <a:srcRect/>
          <a:stretch>
            <a:fillRect/>
          </a:stretch>
        </p:blipFill>
        <p:spPr bwMode="auto">
          <a:xfrm>
            <a:off x="914400" y="304800"/>
            <a:ext cx="10439399" cy="5572484"/>
          </a:xfrm>
          <a:prstGeom prst="rect">
            <a:avLst/>
          </a:prstGeom>
          <a:noFill/>
          <a:ln w="9525">
            <a:noFill/>
            <a:miter lim="800000"/>
            <a:headEnd/>
            <a:tailEnd/>
          </a:ln>
        </p:spPr>
      </p:pic>
      <p:sp>
        <p:nvSpPr>
          <p:cNvPr id="7" name="Left Arrow 6"/>
          <p:cNvSpPr/>
          <p:nvPr/>
        </p:nvSpPr>
        <p:spPr>
          <a:xfrm rot="3315208">
            <a:off x="3189123" y="3193361"/>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0979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762000"/>
          </a:xfrm>
        </p:spPr>
        <p:txBody>
          <a:bodyPr>
            <a:normAutofit/>
          </a:bodyPr>
          <a:lstStyle/>
          <a:p>
            <a:r>
              <a:rPr lang="en-US" sz="3600" dirty="0"/>
              <a:t>Endocrine Disrupting Compounds</a:t>
            </a:r>
          </a:p>
        </p:txBody>
      </p:sp>
      <p:sp>
        <p:nvSpPr>
          <p:cNvPr id="3" name="Content Placeholder 2"/>
          <p:cNvSpPr>
            <a:spLocks noGrp="1"/>
          </p:cNvSpPr>
          <p:nvPr>
            <p:ph idx="1"/>
          </p:nvPr>
        </p:nvSpPr>
        <p:spPr>
          <a:xfrm>
            <a:off x="852407" y="1371600"/>
            <a:ext cx="10507851" cy="5029200"/>
          </a:xfrm>
        </p:spPr>
        <p:txBody>
          <a:bodyPr>
            <a:normAutofit fontScale="70000" lnSpcReduction="20000"/>
          </a:bodyPr>
          <a:lstStyle/>
          <a:p>
            <a:pPr>
              <a:lnSpc>
                <a:spcPct val="120000"/>
              </a:lnSpc>
            </a:pPr>
            <a:r>
              <a:rPr lang="en-US" sz="2600" dirty="0"/>
              <a:t>An endocrine disruptor is a synthetic chemical that either mimics or blocks hormones and disrupts the body's normal functions when absorbed into the body.</a:t>
            </a:r>
          </a:p>
          <a:p>
            <a:pPr marL="0" indent="0">
              <a:lnSpc>
                <a:spcPct val="120000"/>
              </a:lnSpc>
              <a:buNone/>
            </a:pPr>
            <a:endParaRPr lang="en-US" sz="2600" dirty="0"/>
          </a:p>
          <a:p>
            <a:pPr>
              <a:lnSpc>
                <a:spcPct val="120000"/>
              </a:lnSpc>
              <a:buFontTx/>
              <a:buNone/>
            </a:pPr>
            <a:r>
              <a:rPr lang="en-US" sz="2600" b="1" dirty="0"/>
              <a:t> </a:t>
            </a:r>
            <a:r>
              <a:rPr lang="en-US" sz="2600" b="1" dirty="0" smtClean="0"/>
              <a:t>  </a:t>
            </a:r>
            <a:r>
              <a:rPr lang="en-US" sz="2600" dirty="0" smtClean="0"/>
              <a:t>Natural products in environment (oak tree leaves, other decaying matter), household cleaners, personal care products, pharmaceuticals, pesticides, processed foods, plants (contain natural compounds called phytoestrogens), plastics, industrial chemicals, animal and veterinary sources, air deposits of fire retardants, etc. </a:t>
            </a:r>
          </a:p>
          <a:p>
            <a:pPr lvl="1">
              <a:lnSpc>
                <a:spcPct val="120000"/>
              </a:lnSpc>
              <a:buFontTx/>
              <a:buNone/>
            </a:pPr>
            <a:endParaRPr lang="en-US" dirty="0">
              <a:hlinkClick r:id="rId3"/>
            </a:endParaRPr>
          </a:p>
          <a:p>
            <a:pPr lvl="1">
              <a:lnSpc>
                <a:spcPct val="120000"/>
              </a:lnSpc>
              <a:buFontTx/>
              <a:buNone/>
            </a:pPr>
            <a:r>
              <a:rPr lang="en-US" dirty="0"/>
              <a:t>https://www.epa.gov/endocrine-disruption-  Endocrine Disruptor Screening Program (EDSP) </a:t>
            </a:r>
          </a:p>
          <a:p>
            <a:pPr lvl="1">
              <a:lnSpc>
                <a:spcPct val="120000"/>
              </a:lnSpc>
              <a:buFontTx/>
              <a:buNone/>
            </a:pPr>
            <a:r>
              <a:rPr lang="en-US" dirty="0"/>
              <a:t>	List of EDCs – approx 10,000 chemicals</a:t>
            </a:r>
          </a:p>
          <a:p>
            <a:pPr lvl="1">
              <a:lnSpc>
                <a:spcPct val="120000"/>
              </a:lnSpc>
              <a:buFontTx/>
              <a:buNone/>
            </a:pPr>
            <a:endParaRPr lang="en-US" dirty="0"/>
          </a:p>
          <a:p>
            <a:pPr lvl="1">
              <a:lnSpc>
                <a:spcPct val="120000"/>
              </a:lnSpc>
            </a:pPr>
            <a:r>
              <a:rPr lang="en-US" dirty="0"/>
              <a:t>Some products will contain this statement (or something</a:t>
            </a:r>
          </a:p>
          <a:p>
            <a:pPr marL="457200" lvl="1" indent="0">
              <a:lnSpc>
                <a:spcPct val="120000"/>
              </a:lnSpc>
              <a:buNone/>
            </a:pPr>
            <a:r>
              <a:rPr lang="en-US" dirty="0"/>
              <a:t>similar) on the label, “Do not use if you are pregnant or </a:t>
            </a:r>
          </a:p>
          <a:p>
            <a:pPr marL="457200" lvl="1" indent="0">
              <a:lnSpc>
                <a:spcPct val="120000"/>
              </a:lnSpc>
              <a:buNone/>
            </a:pPr>
            <a:r>
              <a:rPr lang="en-US" dirty="0"/>
              <a:t>breast-feeding”  or “Do not expose children under 5 years </a:t>
            </a:r>
          </a:p>
          <a:p>
            <a:pPr marL="457200" lvl="1" indent="0">
              <a:lnSpc>
                <a:spcPct val="120000"/>
              </a:lnSpc>
              <a:buNone/>
            </a:pPr>
            <a:r>
              <a:rPr lang="en-US" dirty="0"/>
              <a:t>of age” which could indicate the product contains EDCs </a:t>
            </a:r>
          </a:p>
          <a:p>
            <a:endParaRPr lang="en-US" sz="26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547" y="4359948"/>
            <a:ext cx="2138765" cy="211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892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16976"/>
            <a:ext cx="8229600" cy="867905"/>
          </a:xfrm>
        </p:spPr>
        <p:txBody>
          <a:bodyPr>
            <a:normAutofit/>
          </a:bodyPr>
          <a:lstStyle/>
          <a:p>
            <a:pPr algn="ctr"/>
            <a:r>
              <a:rPr lang="en-US" sz="3600" dirty="0" smtClean="0">
                <a:latin typeface="Arial" panose="020B0604020202020204" pitchFamily="34" charset="0"/>
                <a:cs typeface="Arial" panose="020B0604020202020204" pitchFamily="34" charset="0"/>
              </a:rPr>
              <a:t>Endocrine System</a:t>
            </a:r>
            <a:endParaRPr lang="en-US" sz="3600"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759417" y="1417638"/>
            <a:ext cx="5260383" cy="4998659"/>
          </a:xfrm>
        </p:spPr>
        <p:txBody>
          <a:bodyPr>
            <a:normAutofit lnSpcReduction="10000"/>
          </a:bodyPr>
          <a:lstStyle/>
          <a:p>
            <a:r>
              <a:rPr lang="en-US" dirty="0">
                <a:latin typeface="Arial" panose="020B0604020202020204" pitchFamily="34" charset="0"/>
                <a:cs typeface="Arial" panose="020B0604020202020204" pitchFamily="34" charset="0"/>
              </a:rPr>
              <a:t>Glands that produce and secrete hormones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Hormones regulate growth, metabolism, sexual development and function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Pituitary gland, hypothalamus, thyroid gland, parathyroid glands, adrenal glands, pineal body, reproductive glands, pancreas</a:t>
            </a:r>
          </a:p>
          <a:p>
            <a:endParaRPr lang="en-US" dirty="0"/>
          </a:p>
        </p:txBody>
      </p:sp>
      <p:pic>
        <p:nvPicPr>
          <p:cNvPr id="7" name="Picture 2" descr="http://images.emedicinehealth.com/images/illustrations/endocrine_system.jpg" title="Diagram of the Endocrine System">
            <a:hlinkClick r:id="rId3"/>
          </p:cNvPr>
          <p:cNvPicPr>
            <a:picLocks noGrp="1" noChangeAspect="1" noChangeArrowheads="1"/>
          </p:cNvPicPr>
          <p:nvPr>
            <p:ph sz="half" idx="2"/>
          </p:nvPr>
        </p:nvPicPr>
        <p:blipFill>
          <a:blip r:embed="rId4" cstate="print"/>
          <a:srcRect/>
          <a:stretch>
            <a:fillRect/>
          </a:stretch>
        </p:blipFill>
        <p:spPr bwMode="auto">
          <a:xfrm>
            <a:off x="6748668" y="1417638"/>
            <a:ext cx="4089813" cy="4998660"/>
          </a:xfrm>
          <a:prstGeom prst="rect">
            <a:avLst/>
          </a:prstGeom>
          <a:noFill/>
        </p:spPr>
      </p:pic>
    </p:spTree>
    <p:extLst>
      <p:ext uri="{BB962C8B-B14F-4D97-AF65-F5344CB8AC3E}">
        <p14:creationId xmlns:p14="http://schemas.microsoft.com/office/powerpoint/2010/main" val="1239706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8200" y="3671886"/>
            <a:ext cx="1485900" cy="2505075"/>
          </a:xfrm>
          <a:prstGeom prst="rect">
            <a:avLst/>
          </a:prstGeom>
        </p:spPr>
      </p:pic>
      <p:pic>
        <p:nvPicPr>
          <p:cNvPr id="9" name="Picture 8"/>
          <p:cNvPicPr>
            <a:picLocks noChangeAspect="1"/>
          </p:cNvPicPr>
          <p:nvPr/>
        </p:nvPicPr>
        <p:blipFill>
          <a:blip r:embed="rId4"/>
          <a:stretch>
            <a:fillRect/>
          </a:stretch>
        </p:blipFill>
        <p:spPr>
          <a:xfrm>
            <a:off x="3749863" y="1766886"/>
            <a:ext cx="1933575" cy="1905000"/>
          </a:xfrm>
          <a:prstGeom prst="rect">
            <a:avLst/>
          </a:prstGeom>
        </p:spPr>
      </p:pic>
      <p:sp>
        <p:nvSpPr>
          <p:cNvPr id="2" name="Title 1"/>
          <p:cNvSpPr>
            <a:spLocks noGrp="1"/>
          </p:cNvSpPr>
          <p:nvPr>
            <p:ph type="title"/>
          </p:nvPr>
        </p:nvSpPr>
        <p:spPr>
          <a:xfrm>
            <a:off x="838200" y="1"/>
            <a:ext cx="10515600" cy="889000"/>
          </a:xfrm>
        </p:spPr>
        <p:txBody>
          <a:bodyPr>
            <a:normAutofit/>
          </a:bodyPr>
          <a:lstStyle/>
          <a:p>
            <a:pPr algn="ctr"/>
            <a:r>
              <a:rPr lang="en-US" sz="4000" dirty="0" smtClean="0"/>
              <a:t>Sunscreens</a:t>
            </a:r>
            <a:endParaRPr lang="en-US" sz="4000" dirty="0"/>
          </a:p>
        </p:txBody>
      </p:sp>
      <p:sp>
        <p:nvSpPr>
          <p:cNvPr id="3" name="Content Placeholder 2"/>
          <p:cNvSpPr>
            <a:spLocks noGrp="1"/>
          </p:cNvSpPr>
          <p:nvPr>
            <p:ph sz="half" idx="1"/>
          </p:nvPr>
        </p:nvSpPr>
        <p:spPr>
          <a:xfrm>
            <a:off x="838200" y="1348353"/>
            <a:ext cx="5181600" cy="4828610"/>
          </a:xfrm>
        </p:spPr>
        <p:txBody>
          <a:bodyPr>
            <a:normAutofit fontScale="85000" lnSpcReduction="20000"/>
          </a:bodyPr>
          <a:lstStyle/>
          <a:p>
            <a:pPr marL="0" indent="0">
              <a:buNone/>
            </a:pPr>
            <a:r>
              <a:rPr lang="en-US" u="sng" dirty="0" smtClean="0"/>
              <a:t>Physical mineral sun blockers</a:t>
            </a:r>
          </a:p>
          <a:p>
            <a:r>
              <a:rPr lang="en-US" dirty="0" smtClean="0"/>
              <a:t>titanium dioxide</a:t>
            </a:r>
          </a:p>
          <a:p>
            <a:r>
              <a:rPr lang="en-US" dirty="0" smtClean="0"/>
              <a:t>zinc oxide</a:t>
            </a:r>
          </a:p>
          <a:p>
            <a:pPr marL="0" indent="0">
              <a:buNone/>
            </a:pPr>
            <a:endParaRPr lang="en-US" dirty="0" smtClean="0"/>
          </a:p>
          <a:p>
            <a:pPr marL="0" indent="0">
              <a:buNone/>
            </a:pPr>
            <a:r>
              <a:rPr lang="en-US" dirty="0" smtClean="0"/>
              <a:t>Usually white but</a:t>
            </a:r>
          </a:p>
          <a:p>
            <a:pPr marL="0" indent="0">
              <a:buNone/>
            </a:pPr>
            <a:r>
              <a:rPr lang="en-US" dirty="0" smtClean="0"/>
              <a:t>some more sheer</a:t>
            </a:r>
          </a:p>
          <a:p>
            <a:pPr marL="0" indent="0">
              <a:buNone/>
            </a:pPr>
            <a:endParaRPr lang="en-US" dirty="0"/>
          </a:p>
          <a:p>
            <a:pPr marL="0" indent="0">
              <a:buNone/>
            </a:pPr>
            <a:r>
              <a:rPr lang="en-US" dirty="0" smtClean="0"/>
              <a:t>		Safe and effective</a:t>
            </a:r>
          </a:p>
          <a:p>
            <a:pPr marL="0" indent="0">
              <a:buNone/>
            </a:pPr>
            <a:endParaRPr lang="en-US" dirty="0"/>
          </a:p>
          <a:p>
            <a:pPr marL="0" indent="0">
              <a:buNone/>
            </a:pPr>
            <a:r>
              <a:rPr lang="en-US" dirty="0" smtClean="0"/>
              <a:t>		Covering up with 			clothing best!</a:t>
            </a:r>
          </a:p>
          <a:p>
            <a:pPr marL="0" indent="0">
              <a:buNone/>
            </a:pPr>
            <a:r>
              <a:rPr lang="en-US" dirty="0" smtClean="0"/>
              <a:t>		</a:t>
            </a:r>
            <a:endParaRPr lang="en-US" dirty="0"/>
          </a:p>
          <a:p>
            <a:pPr marL="0" indent="0">
              <a:buNone/>
            </a:pPr>
            <a:r>
              <a:rPr lang="en-US" dirty="0"/>
              <a:t>	</a:t>
            </a:r>
            <a:endParaRPr lang="en-US" dirty="0" smtClean="0"/>
          </a:p>
          <a:p>
            <a:pPr lvl="1"/>
            <a:endParaRPr lang="en-US" dirty="0"/>
          </a:p>
        </p:txBody>
      </p:sp>
      <p:sp>
        <p:nvSpPr>
          <p:cNvPr id="6" name="Content Placeholder 5"/>
          <p:cNvSpPr>
            <a:spLocks noGrp="1"/>
          </p:cNvSpPr>
          <p:nvPr>
            <p:ph sz="half" idx="2"/>
          </p:nvPr>
        </p:nvSpPr>
        <p:spPr>
          <a:xfrm>
            <a:off x="6172200" y="1348353"/>
            <a:ext cx="5181600" cy="4828610"/>
          </a:xfrm>
        </p:spPr>
        <p:txBody>
          <a:bodyPr>
            <a:normAutofit fontScale="85000" lnSpcReduction="20000"/>
          </a:bodyPr>
          <a:lstStyle/>
          <a:p>
            <a:pPr marL="0" indent="0">
              <a:buNone/>
            </a:pPr>
            <a:r>
              <a:rPr lang="en-US" u="sng" dirty="0" smtClean="0"/>
              <a:t>Chemical sun blockers</a:t>
            </a:r>
          </a:p>
          <a:p>
            <a:r>
              <a:rPr lang="en-US" dirty="0" err="1" smtClean="0"/>
              <a:t>oxybenzone</a:t>
            </a:r>
            <a:r>
              <a:rPr lang="en-US" dirty="0" smtClean="0"/>
              <a:t>* - in 2/3 sunscreen products, also in </a:t>
            </a:r>
            <a:r>
              <a:rPr lang="en-US" dirty="0" err="1" smtClean="0"/>
              <a:t>chapstick</a:t>
            </a:r>
            <a:endParaRPr lang="en-US" dirty="0" smtClean="0"/>
          </a:p>
          <a:p>
            <a:r>
              <a:rPr lang="en-US" dirty="0" err="1" smtClean="0"/>
              <a:t>octinoxate</a:t>
            </a:r>
            <a:r>
              <a:rPr lang="en-US" dirty="0" smtClean="0"/>
              <a:t>*</a:t>
            </a:r>
          </a:p>
          <a:p>
            <a:pPr marL="0" indent="0">
              <a:buNone/>
            </a:pPr>
            <a:endParaRPr lang="en-US" dirty="0"/>
          </a:p>
          <a:p>
            <a:pPr marL="0" indent="0">
              <a:buNone/>
            </a:pPr>
            <a:r>
              <a:rPr lang="en-US" dirty="0" smtClean="0"/>
              <a:t>Usually clear</a:t>
            </a:r>
          </a:p>
          <a:p>
            <a:pPr marL="0" indent="0">
              <a:buNone/>
            </a:pPr>
            <a:endParaRPr lang="en-US" dirty="0"/>
          </a:p>
          <a:p>
            <a:r>
              <a:rPr lang="en-US" dirty="0" smtClean="0"/>
              <a:t>Potential hormone disruptor</a:t>
            </a:r>
          </a:p>
          <a:p>
            <a:r>
              <a:rPr lang="en-US" dirty="0" smtClean="0"/>
              <a:t>Allergenic, absorbed thru skin</a:t>
            </a:r>
          </a:p>
          <a:p>
            <a:r>
              <a:rPr lang="en-US" dirty="0" smtClean="0"/>
              <a:t>Found in blood, urine, and breast milk</a:t>
            </a:r>
            <a:endParaRPr lang="en-US" dirty="0"/>
          </a:p>
        </p:txBody>
      </p:sp>
      <p:sp>
        <p:nvSpPr>
          <p:cNvPr id="4" name="Footer Placeholder 3"/>
          <p:cNvSpPr>
            <a:spLocks noGrp="1"/>
          </p:cNvSpPr>
          <p:nvPr>
            <p:ph type="ftr" sz="quarter" idx="4294967295"/>
          </p:nvPr>
        </p:nvSpPr>
        <p:spPr>
          <a:xfrm>
            <a:off x="0" y="6414292"/>
            <a:ext cx="10515600" cy="443707"/>
          </a:xfrm>
        </p:spPr>
        <p:txBody>
          <a:bodyPr/>
          <a:lstStyle/>
          <a:p>
            <a:pPr algn="l"/>
            <a:r>
              <a:rPr lang="en-US" sz="1400" dirty="0" smtClean="0">
                <a:solidFill>
                  <a:srgbClr val="0000CC"/>
                </a:solidFill>
              </a:rPr>
              <a:t>* Banned in Hawaii beginning of 2021 – can kill developing coral, feminize fish, endocrine disruptor for fish, sea urchins, coral and shrimp</a:t>
            </a:r>
            <a:r>
              <a:rPr lang="en-US" dirty="0" smtClean="0"/>
              <a:t>					</a:t>
            </a:r>
            <a:endParaRPr lang="en-US" dirty="0">
              <a:solidFill>
                <a:srgbClr val="256EAB"/>
              </a:solidFill>
            </a:endParaRPr>
          </a:p>
        </p:txBody>
      </p:sp>
      <p:pic>
        <p:nvPicPr>
          <p:cNvPr id="7" name="Picture 6" descr="Gif picture of sunrise" title="Sunri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52" y="235345"/>
            <a:ext cx="10961096" cy="6400800"/>
          </a:xfrm>
          <a:prstGeom prst="rect">
            <a:avLst/>
          </a:prstGeom>
        </p:spPr>
      </p:pic>
    </p:spTree>
    <p:extLst>
      <p:ext uri="{BB962C8B-B14F-4D97-AF65-F5344CB8AC3E}">
        <p14:creationId xmlns:p14="http://schemas.microsoft.com/office/powerpoint/2010/main" val="24269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000"/>
                                  </p:stCondLst>
                                  <p:childTnLst>
                                    <p:animEffect transition="out" filter="fade">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932" y="365125"/>
            <a:ext cx="11081288" cy="657763"/>
          </a:xfrm>
        </p:spPr>
        <p:txBody>
          <a:bodyPr/>
          <a:lstStyle/>
          <a:p>
            <a:pPr algn="ctr"/>
            <a:r>
              <a:rPr lang="en-US" dirty="0" smtClean="0"/>
              <a:t>Benefits and Deterrents of Sun Exposure</a:t>
            </a:r>
            <a:endParaRPr lang="en-US" dirty="0"/>
          </a:p>
        </p:txBody>
      </p:sp>
      <p:sp>
        <p:nvSpPr>
          <p:cNvPr id="3" name="Content Placeholder 2"/>
          <p:cNvSpPr>
            <a:spLocks noGrp="1"/>
          </p:cNvSpPr>
          <p:nvPr>
            <p:ph sz="half" idx="1"/>
          </p:nvPr>
        </p:nvSpPr>
        <p:spPr>
          <a:xfrm>
            <a:off x="495946" y="1146874"/>
            <a:ext cx="5523854" cy="5579389"/>
          </a:xfrm>
        </p:spPr>
        <p:txBody>
          <a:bodyPr>
            <a:normAutofit fontScale="92500"/>
          </a:bodyPr>
          <a:lstStyle/>
          <a:p>
            <a:pPr marL="0" indent="0">
              <a:buNone/>
            </a:pPr>
            <a:r>
              <a:rPr lang="en-US" u="sng" dirty="0" smtClean="0"/>
              <a:t>Sun exposure:</a:t>
            </a:r>
          </a:p>
          <a:p>
            <a:pPr marL="0" indent="0">
              <a:buNone/>
            </a:pPr>
            <a:r>
              <a:rPr lang="en-US" dirty="0" smtClean="0"/>
              <a:t>   +Vitamin D uptake in body prevents osteoporosis and bone fractures </a:t>
            </a:r>
          </a:p>
          <a:p>
            <a:pPr marL="0" indent="0">
              <a:buNone/>
            </a:pPr>
            <a:r>
              <a:rPr lang="en-US" dirty="0" smtClean="0"/>
              <a:t>   +Benefits children to make strong bones and prevent rickets</a:t>
            </a:r>
          </a:p>
          <a:p>
            <a:pPr marL="0" indent="0">
              <a:buNone/>
            </a:pPr>
            <a:r>
              <a:rPr lang="en-US" dirty="0" smtClean="0"/>
              <a:t>   +Lower risk of MS</a:t>
            </a:r>
          </a:p>
          <a:p>
            <a:pPr marL="0" indent="0">
              <a:buNone/>
            </a:pPr>
            <a:r>
              <a:rPr lang="en-US" dirty="0" smtClean="0"/>
              <a:t>   +May benefit people with MS</a:t>
            </a:r>
          </a:p>
          <a:p>
            <a:pPr marL="0" indent="0">
              <a:buNone/>
            </a:pPr>
            <a:r>
              <a:rPr lang="en-US" dirty="0"/>
              <a:t> </a:t>
            </a:r>
            <a:r>
              <a:rPr lang="en-US" dirty="0" smtClean="0"/>
              <a:t>  +10-15 (or 5-30) minutes of sun exposure 2-3 times/week is all body needs.</a:t>
            </a:r>
          </a:p>
          <a:p>
            <a:pPr marL="0" indent="0">
              <a:buNone/>
            </a:pPr>
            <a:r>
              <a:rPr lang="en-US" dirty="0" smtClean="0"/>
              <a:t>    </a:t>
            </a:r>
            <a:r>
              <a:rPr lang="en-US" dirty="0" smtClean="0">
                <a:solidFill>
                  <a:srgbClr val="FF0000"/>
                </a:solidFill>
              </a:rPr>
              <a:t>- Too much sun causes sunburn and may contribute to skin cancers</a:t>
            </a:r>
            <a:endParaRPr lang="en-US" dirty="0">
              <a:solidFill>
                <a:srgbClr val="FF0000"/>
              </a:solidFill>
            </a:endParaRPr>
          </a:p>
        </p:txBody>
      </p:sp>
      <p:sp>
        <p:nvSpPr>
          <p:cNvPr id="4" name="Content Placeholder 3"/>
          <p:cNvSpPr>
            <a:spLocks noGrp="1"/>
          </p:cNvSpPr>
          <p:nvPr>
            <p:ph sz="half" idx="2"/>
          </p:nvPr>
        </p:nvSpPr>
        <p:spPr>
          <a:xfrm>
            <a:off x="6172199" y="1146875"/>
            <a:ext cx="5684003" cy="5030088"/>
          </a:xfrm>
        </p:spPr>
        <p:txBody>
          <a:bodyPr>
            <a:normAutofit fontScale="92500"/>
          </a:bodyPr>
          <a:lstStyle/>
          <a:p>
            <a:pPr marL="0" indent="0">
              <a:buNone/>
            </a:pPr>
            <a:r>
              <a:rPr lang="en-US" u="sng" dirty="0" smtClean="0"/>
              <a:t>Little to no sun exposure</a:t>
            </a:r>
            <a:r>
              <a:rPr lang="en-US" dirty="0"/>
              <a:t>	</a:t>
            </a:r>
            <a:endParaRPr lang="en-US" dirty="0" smtClean="0"/>
          </a:p>
          <a:p>
            <a:pPr marL="0" indent="0">
              <a:buNone/>
            </a:pPr>
            <a:r>
              <a:rPr lang="en-US" dirty="0" smtClean="0"/>
              <a:t>   Need Vitamin D supplement</a:t>
            </a:r>
            <a:endParaRPr lang="en-US" dirty="0"/>
          </a:p>
          <a:p>
            <a:pPr marL="0" indent="0">
              <a:buNone/>
            </a:pPr>
            <a:r>
              <a:rPr lang="en-US" dirty="0" smtClean="0"/>
              <a:t>   Vitamin D deficiency is risk factor for cardiovascular issues like heart attacks, high BP, diabetes, and some cancers.  Need minimum 600 IUs daily</a:t>
            </a:r>
          </a:p>
          <a:p>
            <a:pPr marL="0" indent="0">
              <a:buNone/>
            </a:pPr>
            <a:r>
              <a:rPr lang="en-US" dirty="0">
                <a:solidFill>
                  <a:srgbClr val="FF0000"/>
                </a:solidFill>
              </a:rPr>
              <a:t> </a:t>
            </a:r>
            <a:r>
              <a:rPr lang="en-US" dirty="0" smtClean="0">
                <a:solidFill>
                  <a:srgbClr val="FF0000"/>
                </a:solidFill>
              </a:rPr>
              <a:t>  - Brittle bones - osteoporosis</a:t>
            </a:r>
            <a:endParaRPr lang="en-US" dirty="0">
              <a:solidFill>
                <a:srgbClr val="FF0000"/>
              </a:solidFill>
            </a:endParaRPr>
          </a:p>
        </p:txBody>
      </p:sp>
      <p:pic>
        <p:nvPicPr>
          <p:cNvPr id="6" name="Picture 5" descr="Picture of pale woman zombie " title="Zombi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73" y="4511863"/>
            <a:ext cx="4762500" cy="2214400"/>
          </a:xfrm>
          <a:prstGeom prst="rect">
            <a:avLst/>
          </a:prstGeom>
        </p:spPr>
      </p:pic>
    </p:spTree>
    <p:extLst>
      <p:ext uri="{BB962C8B-B14F-4D97-AF65-F5344CB8AC3E}">
        <p14:creationId xmlns:p14="http://schemas.microsoft.com/office/powerpoint/2010/main" val="2740434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409" y="609600"/>
            <a:ext cx="10399363" cy="838201"/>
          </a:xfrm>
        </p:spPr>
        <p:txBody>
          <a:bodyPr>
            <a:noAutofit/>
          </a:bodyPr>
          <a:lstStyle/>
          <a:p>
            <a:r>
              <a:rPr lang="en-US" sz="3200" dirty="0"/>
              <a:t>How do Pharmaceuticals get into the Environment?</a:t>
            </a:r>
          </a:p>
        </p:txBody>
      </p:sp>
      <p:sp>
        <p:nvSpPr>
          <p:cNvPr id="3" name="Content Placeholder 2"/>
          <p:cNvSpPr>
            <a:spLocks noGrp="1"/>
          </p:cNvSpPr>
          <p:nvPr>
            <p:ph idx="1"/>
          </p:nvPr>
        </p:nvSpPr>
        <p:spPr>
          <a:xfrm>
            <a:off x="1642820" y="1371599"/>
            <a:ext cx="8818536" cy="5106693"/>
          </a:xfrm>
        </p:spPr>
        <p:txBody>
          <a:bodyPr>
            <a:normAutofit/>
          </a:bodyPr>
          <a:lstStyle/>
          <a:p>
            <a:endParaRPr lang="en-US" dirty="0" smtClean="0"/>
          </a:p>
          <a:p>
            <a:r>
              <a:rPr lang="en-US" sz="2400" dirty="0"/>
              <a:t>Purposeful disposal to sink or toilet</a:t>
            </a:r>
          </a:p>
          <a:p>
            <a:pPr lvl="1"/>
            <a:r>
              <a:rPr lang="en-US" sz="2400" dirty="0"/>
              <a:t>Both public sewer systems and septic systems (pumped and hauled) end up at wastewater treatment plants</a:t>
            </a:r>
          </a:p>
          <a:p>
            <a:pPr lvl="1"/>
            <a:endParaRPr lang="en-US" sz="2400" dirty="0"/>
          </a:p>
          <a:p>
            <a:r>
              <a:rPr lang="en-US" sz="2400" dirty="0"/>
              <a:t>Purposeful disposal to trash</a:t>
            </a:r>
          </a:p>
          <a:p>
            <a:r>
              <a:rPr lang="en-US" sz="2400" dirty="0"/>
              <a:t>Showering/bathing/washing hands of medications applied </a:t>
            </a:r>
            <a:r>
              <a:rPr lang="en-US" sz="2400" dirty="0" smtClean="0"/>
              <a:t>externally</a:t>
            </a:r>
          </a:p>
          <a:p>
            <a:pPr marL="0" indent="0">
              <a:buNone/>
            </a:pPr>
            <a:endParaRPr lang="en-US" sz="2400" dirty="0"/>
          </a:p>
          <a:p>
            <a:r>
              <a:rPr lang="en-US" sz="3200" dirty="0">
                <a:solidFill>
                  <a:srgbClr val="198569"/>
                </a:solidFill>
              </a:rPr>
              <a:t>Pass-through of medications into urine containing 10 – 90 % of ingested medications</a:t>
            </a:r>
          </a:p>
        </p:txBody>
      </p:sp>
      <p:pic>
        <p:nvPicPr>
          <p:cNvPr id="5" name="Picture 4" descr="Cartoon showing how pharmaceutical (Viagra) can cause an interesting effect with an octopus" title="Cartoon by WUM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859" y="1737102"/>
            <a:ext cx="9500462" cy="4888011"/>
          </a:xfrm>
          <a:prstGeom prst="rect">
            <a:avLst/>
          </a:prstGeom>
        </p:spPr>
      </p:pic>
    </p:spTree>
    <p:extLst>
      <p:ext uri="{BB962C8B-B14F-4D97-AF65-F5344CB8AC3E}">
        <p14:creationId xmlns:p14="http://schemas.microsoft.com/office/powerpoint/2010/main" val="332863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 [Read-Only]" id="{A41B7594-722E-4AFA-9118-1DBDF4581603}" vid="{BC63622B-77C6-443F-87B9-4E6610177C54}"/>
    </a:ext>
  </a:extLst>
</a:theme>
</file>

<file path=ppt/theme/theme2.xml><?xml version="1.0" encoding="utf-8"?>
<a:theme xmlns:a="http://schemas.openxmlformats.org/drawingml/2006/main" name="Theme1">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99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2">
      <a:dk1>
        <a:srgbClr val="F2F2F2"/>
      </a:dk1>
      <a:lt1>
        <a:sysClr val="window" lastClr="FFFFFF"/>
      </a:lt1>
      <a:dk2>
        <a:srgbClr val="1F497D"/>
      </a:dk2>
      <a:lt2>
        <a:srgbClr val="FFFFCC"/>
      </a:lt2>
      <a:accent1>
        <a:srgbClr val="FFC000"/>
      </a:accent1>
      <a:accent2>
        <a:srgbClr val="FF66FF"/>
      </a:accent2>
      <a:accent3>
        <a:srgbClr val="9BBB59"/>
      </a:accent3>
      <a:accent4>
        <a:srgbClr val="8064A2"/>
      </a:accent4>
      <a:accent5>
        <a:srgbClr val="4BACC6"/>
      </a:accent5>
      <a:accent6>
        <a:srgbClr val="F79646"/>
      </a:accent6>
      <a:hlink>
        <a:srgbClr val="FFFF00"/>
      </a:hlink>
      <a:folHlink>
        <a:srgbClr val="E36C09"/>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1745</TotalTime>
  <Words>4134</Words>
  <Application>Microsoft Office PowerPoint</Application>
  <PresentationFormat>Widescreen</PresentationFormat>
  <Paragraphs>713</Paragraphs>
  <Slides>45</Slides>
  <Notes>44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4</vt:i4>
      </vt:variant>
      <vt:variant>
        <vt:lpstr>Slide Titles</vt:lpstr>
      </vt:variant>
      <vt:variant>
        <vt:i4>45</vt:i4>
      </vt:variant>
    </vt:vector>
  </HeadingPairs>
  <TitlesOfParts>
    <vt:vector size="57" baseType="lpstr">
      <vt:lpstr>Arial</vt:lpstr>
      <vt:lpstr>Calibri</vt:lpstr>
      <vt:lpstr>Calibri Light</vt:lpstr>
      <vt:lpstr>Segoe</vt:lpstr>
      <vt:lpstr>Times New Roman</vt:lpstr>
      <vt:lpstr>Office Theme</vt:lpstr>
      <vt:lpstr>Theme1</vt:lpstr>
      <vt:lpstr>1_Office Theme</vt:lpstr>
      <vt:lpstr>Acrobat Document</vt:lpstr>
      <vt:lpstr>PDF Document</vt:lpstr>
      <vt:lpstr>Document</vt:lpstr>
      <vt:lpstr>Worksheet</vt:lpstr>
      <vt:lpstr>PowerPoint Presentation</vt:lpstr>
      <vt:lpstr>Microconstituents</vt:lpstr>
      <vt:lpstr>What are microconstituents?</vt:lpstr>
      <vt:lpstr>Names for this topic</vt:lpstr>
      <vt:lpstr>Endocrine Disrupting Compounds</vt:lpstr>
      <vt:lpstr>Endocrine System</vt:lpstr>
      <vt:lpstr>Sunscreens</vt:lpstr>
      <vt:lpstr>Benefits and Deterrents of Sun Exposure</vt:lpstr>
      <vt:lpstr>How do Pharmaceuticals get into the Environment?</vt:lpstr>
      <vt:lpstr>How to reduce the amount of pharmaceuticals  in the environment </vt:lpstr>
      <vt:lpstr>Drug Disposal Options</vt:lpstr>
      <vt:lpstr>Total pounds collected to date Nationally –10,878,950   Virginia – 354,012</vt:lpstr>
      <vt:lpstr>FDA Guidance on Drug Disposal</vt:lpstr>
      <vt:lpstr>Virginia Guidance</vt:lpstr>
      <vt:lpstr>The “circle” of microconstituents</vt:lpstr>
      <vt:lpstr>Why don’t Treatment Plants remove microconstituents?</vt:lpstr>
      <vt:lpstr>What is the contribution from septic systems?</vt:lpstr>
      <vt:lpstr>What do you contribute from personal care products (PCPs)?</vt:lpstr>
      <vt:lpstr>Do we need all the drugs and supplements that we take?</vt:lpstr>
      <vt:lpstr>Microconstituents are everywhere</vt:lpstr>
      <vt:lpstr>Antibacterial Soaps</vt:lpstr>
      <vt:lpstr>Bis-Phenol A, or BPA</vt:lpstr>
      <vt:lpstr>BP-A sources</vt:lpstr>
      <vt:lpstr>BP-A and the 50+ “relatives” - BPS, BPF, BPAF, BPZ, BPP, BHPF, and the list goes on</vt:lpstr>
      <vt:lpstr>Plastic recycling hints</vt:lpstr>
      <vt:lpstr>Phthalate – the everywhere chemical!</vt:lpstr>
      <vt:lpstr>Phthalates and Human Health</vt:lpstr>
      <vt:lpstr>Phthalates</vt:lpstr>
      <vt:lpstr>Phthalate reductions/removals</vt:lpstr>
      <vt:lpstr>PFAs, per- and polyfluroalkyl substances</vt:lpstr>
      <vt:lpstr>PFAS – the “Forever Chemicals</vt:lpstr>
      <vt:lpstr>Products containing PFAS or PFOS</vt:lpstr>
      <vt:lpstr>Oldies but goodies – and NO PFOA!</vt:lpstr>
      <vt:lpstr>Cast Iron Cookware – No PFOA!</vt:lpstr>
      <vt:lpstr>PFAS Exposure Routes </vt:lpstr>
      <vt:lpstr>PFAS Contamination in the USA</vt:lpstr>
      <vt:lpstr>Fire Retardants</vt:lpstr>
      <vt:lpstr>Fire retardants</vt:lpstr>
      <vt:lpstr>Feeling Blue?</vt:lpstr>
      <vt:lpstr>Argyria from silver ingestion</vt:lpstr>
      <vt:lpstr>Silver as Antibacterial Silver as antibacterial </vt:lpstr>
      <vt:lpstr>Microbeads</vt:lpstr>
      <vt:lpstr>Microplastics and Microfibers</vt:lpstr>
      <vt:lpstr>Microplastics and Microfibers</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DEQ PowerPoint Template 2019</dc:title>
  <dc:creator>Underwood, Jennifer (DEQ)</dc:creator>
  <cp:lastModifiedBy>DeBiasi, Deborah (DEQ)</cp:lastModifiedBy>
  <cp:revision>84</cp:revision>
  <dcterms:created xsi:type="dcterms:W3CDTF">2019-05-30T17:15:17Z</dcterms:created>
  <dcterms:modified xsi:type="dcterms:W3CDTF">2019-09-26T00:03:07Z</dcterms:modified>
</cp:coreProperties>
</file>