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256" r:id="rId5"/>
    <p:sldId id="309" r:id="rId6"/>
    <p:sldId id="279" r:id="rId7"/>
    <p:sldId id="272" r:id="rId8"/>
    <p:sldId id="265" r:id="rId9"/>
    <p:sldId id="271" r:id="rId10"/>
    <p:sldId id="310" r:id="rId11"/>
    <p:sldId id="275" r:id="rId12"/>
    <p:sldId id="273" r:id="rId13"/>
    <p:sldId id="263" r:id="rId14"/>
    <p:sldId id="276" r:id="rId15"/>
    <p:sldId id="277" r:id="rId16"/>
    <p:sldId id="311" r:id="rId17"/>
    <p:sldId id="280" r:id="rId18"/>
    <p:sldId id="281" r:id="rId19"/>
    <p:sldId id="283" r:id="rId20"/>
    <p:sldId id="312" r:id="rId21"/>
    <p:sldId id="287" r:id="rId22"/>
    <p:sldId id="284" r:id="rId23"/>
    <p:sldId id="285" r:id="rId24"/>
    <p:sldId id="286" r:id="rId25"/>
    <p:sldId id="278" r:id="rId26"/>
    <p:sldId id="288" r:id="rId27"/>
    <p:sldId id="289" r:id="rId28"/>
    <p:sldId id="290" r:id="rId29"/>
    <p:sldId id="313" r:id="rId30"/>
    <p:sldId id="291" r:id="rId31"/>
    <p:sldId id="292" r:id="rId32"/>
    <p:sldId id="293" r:id="rId33"/>
    <p:sldId id="297" r:id="rId34"/>
    <p:sldId id="298" r:id="rId35"/>
    <p:sldId id="300" r:id="rId36"/>
    <p:sldId id="301" r:id="rId37"/>
    <p:sldId id="302" r:id="rId38"/>
    <p:sldId id="303" r:id="rId39"/>
    <p:sldId id="299" r:id="rId40"/>
    <p:sldId id="305" r:id="rId41"/>
    <p:sldId id="308" r:id="rId42"/>
    <p:sldId id="307" r:id="rId43"/>
    <p:sldId id="314" r:id="rId44"/>
    <p:sldId id="270" r:id="rId45"/>
    <p:sldId id="295" r:id="rId46"/>
    <p:sldId id="296" r:id="rId47"/>
    <p:sldId id="315" r:id="rId4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9F32"/>
    <a:srgbClr val="0073B9"/>
    <a:srgbClr val="408ECD"/>
    <a:srgbClr val="286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8839" autoAdjust="0"/>
    <p:restoredTop sz="90283" autoAdjust="0"/>
  </p:normalViewPr>
  <p:slideViewPr>
    <p:cSldViewPr>
      <p:cViewPr>
        <p:scale>
          <a:sx n="70" d="100"/>
          <a:sy n="70" d="100"/>
        </p:scale>
        <p:origin x="-1578" y="-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560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fld id="{26A86467-A3FD-40D7-9939-E24EACA54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99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fld id="{D218BB77-D355-4DE8-8C1F-7361038B9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329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4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809625" y="3581400"/>
            <a:ext cx="5334000" cy="17526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algn="r" eaLnBrk="1" hangingPunct="1"/>
            <a:r>
              <a:rPr lang="en-US" sz="3000" dirty="0" smtClean="0">
                <a:solidFill>
                  <a:srgbClr val="009F32"/>
                </a:solidFill>
                <a:latin typeface="Univers Extended" pitchFamily="34" charset="0"/>
              </a:rPr>
              <a:t>Title</a:t>
            </a:r>
            <a:br>
              <a:rPr lang="en-US" sz="3000" dirty="0" smtClean="0">
                <a:solidFill>
                  <a:srgbClr val="009F32"/>
                </a:solidFill>
                <a:latin typeface="Univers Extended" pitchFamily="34" charset="0"/>
              </a:rPr>
            </a:br>
            <a:r>
              <a:rPr lang="en-US" sz="3000" dirty="0" smtClean="0">
                <a:solidFill>
                  <a:srgbClr val="009F32"/>
                </a:solidFill>
                <a:latin typeface="Univers Extended" pitchFamily="34" charset="0"/>
              </a:rPr>
              <a:t> Subtitle</a:t>
            </a:r>
            <a:br>
              <a:rPr lang="en-US" sz="3000" dirty="0" smtClean="0">
                <a:solidFill>
                  <a:srgbClr val="009F32"/>
                </a:solidFill>
                <a:latin typeface="Univers Extended" pitchFamily="34" charset="0"/>
              </a:rPr>
            </a:br>
            <a:r>
              <a:rPr lang="en-US" sz="3000" dirty="0" smtClean="0">
                <a:solidFill>
                  <a:srgbClr val="009F32"/>
                </a:solidFill>
                <a:latin typeface="Univers Extended" pitchFamily="34" charset="0"/>
              </a:rPr>
              <a:t/>
            </a:r>
            <a:br>
              <a:rPr lang="en-US" sz="3000" dirty="0" smtClean="0">
                <a:solidFill>
                  <a:srgbClr val="009F32"/>
                </a:solidFill>
                <a:latin typeface="Univers Extended" pitchFamily="34" charset="0"/>
              </a:rPr>
            </a:br>
            <a:r>
              <a:rPr lang="en-US" sz="3000" dirty="0" smtClean="0">
                <a:solidFill>
                  <a:srgbClr val="009F32"/>
                </a:solidFill>
                <a:latin typeface="Univers Extended" pitchFamily="34" charset="0"/>
              </a:rPr>
              <a:t>Date</a:t>
            </a:r>
            <a:endParaRPr lang="en-US" sz="2200" dirty="0" smtClean="0">
              <a:solidFill>
                <a:srgbClr val="0073B9"/>
              </a:solidFill>
              <a:latin typeface="Univers Extended" pitchFamily="34" charset="0"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1905000"/>
            <a:ext cx="9144000" cy="853440"/>
            <a:chOff x="0" y="822960"/>
            <a:chExt cx="9144000" cy="853440"/>
          </a:xfrm>
        </p:grpSpPr>
        <p:pic>
          <p:nvPicPr>
            <p:cNvPr id="7" name="Picture 6" descr="color - tag only.jp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3124200" y="952500"/>
              <a:ext cx="3090672" cy="59436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 userDrawn="1"/>
          </p:nvCxnSpPr>
          <p:spPr bwMode="auto">
            <a:xfrm>
              <a:off x="3124200" y="822960"/>
              <a:ext cx="6019800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009F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 userDrawn="1"/>
          </p:nvCxnSpPr>
          <p:spPr bwMode="auto">
            <a:xfrm>
              <a:off x="0" y="1676400"/>
              <a:ext cx="6172200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0073B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800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9F32"/>
                </a:solidFill>
                <a:latin typeface="Univers Extended"/>
              </a:defRPr>
            </a:lvl1pPr>
            <a:lvl2pPr>
              <a:defRPr sz="2400">
                <a:solidFill>
                  <a:srgbClr val="009F32"/>
                </a:solidFill>
                <a:latin typeface="Univers Extended"/>
              </a:defRPr>
            </a:lvl2pPr>
            <a:lvl3pPr>
              <a:defRPr sz="2000">
                <a:solidFill>
                  <a:srgbClr val="009F32"/>
                </a:solidFill>
                <a:latin typeface="Univers Extended"/>
              </a:defRPr>
            </a:lvl3pPr>
            <a:lvl4pPr>
              <a:defRPr sz="1800">
                <a:solidFill>
                  <a:srgbClr val="009F32"/>
                </a:solidFill>
                <a:latin typeface="Univers Extended"/>
              </a:defRPr>
            </a:lvl4pPr>
            <a:lvl5pPr>
              <a:defRPr sz="1800">
                <a:solidFill>
                  <a:srgbClr val="009F32"/>
                </a:solidFill>
                <a:latin typeface="Univers Extende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685800" y="533400"/>
            <a:ext cx="7772400" cy="4572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algn="r" eaLnBrk="1" hangingPunct="1"/>
            <a:r>
              <a:rPr lang="en-US" sz="2400" dirty="0" smtClean="0">
                <a:solidFill>
                  <a:srgbClr val="0073B9"/>
                </a:solidFill>
                <a:latin typeface="Univers BoldExt"/>
              </a:rPr>
              <a:t>Click to edit Title</a:t>
            </a:r>
            <a:endParaRPr lang="en-US" sz="2200" dirty="0" smtClean="0">
              <a:solidFill>
                <a:srgbClr val="0073B9"/>
              </a:solidFill>
              <a:latin typeface="Univers BoldExt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91000" y="6324600"/>
            <a:ext cx="609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200">
                <a:solidFill>
                  <a:srgbClr val="009F32"/>
                </a:solidFill>
              </a:defRPr>
            </a:lvl1pPr>
          </a:lstStyle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54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733800" cy="47545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>
          <a:xfrm>
            <a:off x="4191000" y="6324600"/>
            <a:ext cx="609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200">
                <a:solidFill>
                  <a:srgbClr val="009F3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587F6A-AF05-439A-A8B2-FEE0A5D147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9F32"/>
                </a:solidFill>
                <a:effectLst/>
                <a:uLnTx/>
                <a:uFillTx/>
                <a:latin typeface="Arial" pitchFamily="34" charset="0"/>
                <a:ea typeface="ＭＳ Ｐゴシック"/>
                <a:cs typeface="ＭＳ Ｐゴシック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9F32"/>
              </a:solidFill>
              <a:effectLst/>
              <a:uLnTx/>
              <a:uFillTx/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rmAutofit/>
          </a:bodyPr>
          <a:lstStyle>
            <a:lvl1pPr>
              <a:defRPr sz="2400" b="0" i="0">
                <a:solidFill>
                  <a:srgbClr val="0073B9"/>
                </a:solidFill>
                <a:latin typeface="Univers Extended"/>
                <a:cs typeface="Univers Extende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7659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2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75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0" y="1066800"/>
            <a:ext cx="8382000" cy="0"/>
          </a:xfrm>
          <a:prstGeom prst="line">
            <a:avLst/>
          </a:prstGeom>
          <a:noFill/>
          <a:ln w="60325">
            <a:solidFill>
              <a:srgbClr val="286B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191000" y="6324600"/>
            <a:ext cx="609600" cy="304800"/>
          </a:xfrm>
          <a:prstGeom prst="rect">
            <a:avLst/>
          </a:prstGeom>
          <a:ln/>
        </p:spPr>
        <p:txBody>
          <a:bodyPr/>
          <a:lstStyle>
            <a:lvl1pPr algn="ctr">
              <a:defRPr sz="1200">
                <a:solidFill>
                  <a:srgbClr val="009F32"/>
                </a:solidFill>
              </a:defRPr>
            </a:lvl1pPr>
          </a:lstStyle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 descr="HRSDno tag-web 2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553200" y="6342957"/>
            <a:ext cx="1981200" cy="263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85800" y="533400"/>
            <a:ext cx="7696200" cy="43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76962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Line 3"/>
          <p:cNvSpPr>
            <a:spLocks noChangeShapeType="1"/>
          </p:cNvSpPr>
          <p:nvPr/>
        </p:nvSpPr>
        <p:spPr bwMode="auto">
          <a:xfrm>
            <a:off x="4800600" y="381000"/>
            <a:ext cx="4343400" cy="0"/>
          </a:xfrm>
          <a:prstGeom prst="line">
            <a:avLst/>
          </a:prstGeom>
          <a:noFill/>
          <a:ln w="60325">
            <a:solidFill>
              <a:srgbClr val="009F3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7" r:id="rId3"/>
    <p:sldLayoutId id="2147483689" r:id="rId4"/>
    <p:sldLayoutId id="2147483690" r:id="rId5"/>
    <p:sldLayoutId id="2147483691" r:id="rId6"/>
  </p:sldLayoutIdLst>
  <p:transition spd="med">
    <p:fade/>
  </p:transition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>
          <a:solidFill>
            <a:srgbClr val="0073B9"/>
          </a:solidFill>
          <a:latin typeface="Univers Extended"/>
          <a:ea typeface="+mj-ea"/>
          <a:cs typeface="Univers Extended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09F32"/>
          </a:solidFill>
          <a:latin typeface="+mn-lt"/>
          <a:ea typeface="+mn-ea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09F32"/>
          </a:solidFill>
          <a:latin typeface="+mn-lt"/>
          <a:ea typeface="+mn-ea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9F32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800">
          <a:solidFill>
            <a:srgbClr val="009F32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009F32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6.jp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11" Type="http://schemas.openxmlformats.org/officeDocument/2006/relationships/image" Target="../media/image69.png"/><Relationship Id="rId5" Type="http://schemas.openxmlformats.org/officeDocument/2006/relationships/image" Target="../media/image64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63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4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276600"/>
            <a:ext cx="5534025" cy="2971800"/>
          </a:xfrm>
        </p:spPr>
        <p:txBody>
          <a:bodyPr>
            <a:noAutofit/>
          </a:bodyPr>
          <a:lstStyle/>
          <a:p>
            <a:r>
              <a:rPr lang="en-US" sz="3000" dirty="0" smtClean="0">
                <a:solidFill>
                  <a:srgbClr val="009F32"/>
                </a:solidFill>
                <a:latin typeface="Univers Extended" pitchFamily="34" charset="0"/>
              </a:rPr>
              <a:t>A Primer on Pumps</a:t>
            </a:r>
            <a:br>
              <a:rPr lang="en-US" sz="3000" dirty="0" smtClean="0">
                <a:solidFill>
                  <a:srgbClr val="009F32"/>
                </a:solidFill>
                <a:latin typeface="Univers Extended" pitchFamily="34" charset="0"/>
              </a:rPr>
            </a:br>
            <a:r>
              <a:rPr lang="en-US" sz="3000" dirty="0" smtClean="0">
                <a:solidFill>
                  <a:srgbClr val="009F32"/>
                </a:solidFill>
                <a:latin typeface="Univers Extended" pitchFamily="34" charset="0"/>
              </a:rPr>
              <a:t/>
            </a:r>
            <a:br>
              <a:rPr lang="en-US" sz="3000" dirty="0" smtClean="0">
                <a:solidFill>
                  <a:srgbClr val="009F32"/>
                </a:solidFill>
                <a:latin typeface="Univers Extended" pitchFamily="34" charset="0"/>
              </a:rPr>
            </a:br>
            <a:r>
              <a:rPr lang="en-US" sz="3000" dirty="0" smtClean="0">
                <a:solidFill>
                  <a:srgbClr val="009F32"/>
                </a:solidFill>
                <a:latin typeface="Univers Extended" pitchFamily="34" charset="0"/>
              </a:rPr>
              <a:t>Shenandoah Valley</a:t>
            </a:r>
            <a:br>
              <a:rPr lang="en-US" sz="3000" dirty="0" smtClean="0">
                <a:solidFill>
                  <a:srgbClr val="009F32"/>
                </a:solidFill>
                <a:latin typeface="Univers Extended" pitchFamily="34" charset="0"/>
              </a:rPr>
            </a:br>
            <a:r>
              <a:rPr lang="en-US" sz="3000" dirty="0" smtClean="0">
                <a:solidFill>
                  <a:srgbClr val="009F32"/>
                </a:solidFill>
                <a:latin typeface="Univers Extended" pitchFamily="34" charset="0"/>
              </a:rPr>
              <a:t/>
            </a:r>
            <a:br>
              <a:rPr lang="en-US" sz="3000" dirty="0" smtClean="0">
                <a:solidFill>
                  <a:srgbClr val="009F32"/>
                </a:solidFill>
                <a:latin typeface="Univers Extended" pitchFamily="34" charset="0"/>
              </a:rPr>
            </a:br>
            <a:r>
              <a:rPr lang="en-US" sz="3000" dirty="0" smtClean="0">
                <a:solidFill>
                  <a:srgbClr val="009F32"/>
                </a:solidFill>
                <a:latin typeface="Univers Extended" pitchFamily="34" charset="0"/>
              </a:rPr>
              <a:t>December 2, 2015</a:t>
            </a:r>
            <a:endParaRPr lang="en-US" sz="3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Stability and Suction Specific Speed (</a:t>
            </a:r>
            <a:r>
              <a:rPr lang="en-US" dirty="0" err="1" smtClean="0"/>
              <a:t>Nss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object 3"/>
          <p:cNvSpPr/>
          <p:nvPr/>
        </p:nvSpPr>
        <p:spPr>
          <a:xfrm>
            <a:off x="297916" y="1521345"/>
            <a:ext cx="7932940" cy="47258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5394" y="6396531"/>
            <a:ext cx="528955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64435" marR="5080" indent="-2452370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S</a:t>
            </a:r>
            <a:r>
              <a:rPr sz="1400" b="1" i="1" spc="5" dirty="0">
                <a:latin typeface="Times New Roman"/>
                <a:cs typeface="Times New Roman"/>
              </a:rPr>
              <a:t>o</a:t>
            </a:r>
            <a:r>
              <a:rPr sz="1400" b="1" i="1" dirty="0">
                <a:latin typeface="Times New Roman"/>
                <a:cs typeface="Times New Roman"/>
              </a:rPr>
              <a:t>u</a:t>
            </a:r>
            <a:r>
              <a:rPr sz="1400" b="1" i="1" spc="5" dirty="0">
                <a:latin typeface="Times New Roman"/>
                <a:cs typeface="Times New Roman"/>
              </a:rPr>
              <a:t>r</a:t>
            </a:r>
            <a:r>
              <a:rPr sz="1400" b="1" i="1" dirty="0">
                <a:latin typeface="Times New Roman"/>
                <a:cs typeface="Times New Roman"/>
              </a:rPr>
              <a:t>ce:</a:t>
            </a:r>
            <a:r>
              <a:rPr sz="1400" b="1" i="1" spc="-4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Cen</a:t>
            </a:r>
            <a:r>
              <a:rPr sz="1400" b="1" i="1" spc="5" dirty="0">
                <a:latin typeface="Times New Roman"/>
                <a:cs typeface="Times New Roman"/>
              </a:rPr>
              <a:t>tri</a:t>
            </a:r>
            <a:r>
              <a:rPr sz="1400" b="1" i="1" dirty="0">
                <a:latin typeface="Times New Roman"/>
                <a:cs typeface="Times New Roman"/>
              </a:rPr>
              <a:t>f</a:t>
            </a:r>
            <a:r>
              <a:rPr sz="1400" b="1" i="1" spc="-5" dirty="0">
                <a:latin typeface="Times New Roman"/>
                <a:cs typeface="Times New Roman"/>
              </a:rPr>
              <a:t>u</a:t>
            </a:r>
            <a:r>
              <a:rPr sz="1400" b="1" i="1" spc="5" dirty="0">
                <a:latin typeface="Times New Roman"/>
                <a:cs typeface="Times New Roman"/>
              </a:rPr>
              <a:t>ga</a:t>
            </a:r>
            <a:r>
              <a:rPr sz="1400" b="1" i="1" dirty="0">
                <a:latin typeface="Times New Roman"/>
                <a:cs typeface="Times New Roman"/>
              </a:rPr>
              <a:t>l</a:t>
            </a:r>
            <a:r>
              <a:rPr sz="1400" b="1" i="1" spc="-5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P</a:t>
            </a:r>
            <a:r>
              <a:rPr sz="1400" b="1" i="1" spc="-15" dirty="0">
                <a:latin typeface="Times New Roman"/>
                <a:cs typeface="Times New Roman"/>
              </a:rPr>
              <a:t>u</a:t>
            </a:r>
            <a:r>
              <a:rPr sz="1400" b="1" i="1" spc="10" dirty="0">
                <a:latin typeface="Times New Roman"/>
                <a:cs typeface="Times New Roman"/>
              </a:rPr>
              <a:t>m</a:t>
            </a:r>
            <a:r>
              <a:rPr sz="1400" b="1" i="1" spc="-10" dirty="0">
                <a:latin typeface="Times New Roman"/>
                <a:cs typeface="Times New Roman"/>
              </a:rPr>
              <a:t>p</a:t>
            </a:r>
            <a:r>
              <a:rPr sz="1400" b="1" i="1" spc="5" dirty="0">
                <a:latin typeface="Times New Roman"/>
                <a:cs typeface="Times New Roman"/>
              </a:rPr>
              <a:t>s</a:t>
            </a:r>
            <a:r>
              <a:rPr sz="1400" b="1" i="1" spc="-10" dirty="0">
                <a:latin typeface="Times New Roman"/>
                <a:cs typeface="Times New Roman"/>
              </a:rPr>
              <a:t>/D</a:t>
            </a:r>
            <a:r>
              <a:rPr sz="1400" b="1" i="1" dirty="0">
                <a:latin typeface="Times New Roman"/>
                <a:cs typeface="Times New Roman"/>
              </a:rPr>
              <a:t>e</a:t>
            </a:r>
            <a:r>
              <a:rPr sz="1400" b="1" i="1" spc="5" dirty="0">
                <a:latin typeface="Times New Roman"/>
                <a:cs typeface="Times New Roman"/>
              </a:rPr>
              <a:t>si</a:t>
            </a:r>
            <a:r>
              <a:rPr sz="1400" b="1" i="1" spc="-10" dirty="0">
                <a:latin typeface="Times New Roman"/>
                <a:cs typeface="Times New Roman"/>
              </a:rPr>
              <a:t>g</a:t>
            </a:r>
            <a:r>
              <a:rPr sz="1400" b="1" i="1" dirty="0">
                <a:latin typeface="Times New Roman"/>
                <a:cs typeface="Times New Roman"/>
              </a:rPr>
              <a:t>n</a:t>
            </a:r>
            <a:r>
              <a:rPr sz="1400" b="1" i="1" spc="-50" dirty="0">
                <a:latin typeface="Times New Roman"/>
                <a:cs typeface="Times New Roman"/>
              </a:rPr>
              <a:t> </a:t>
            </a:r>
            <a:r>
              <a:rPr sz="1400" b="1" i="1" spc="5" dirty="0">
                <a:latin typeface="Times New Roman"/>
                <a:cs typeface="Times New Roman"/>
              </a:rPr>
              <a:t>a</a:t>
            </a:r>
            <a:r>
              <a:rPr sz="1400" b="1" i="1" spc="-5" dirty="0">
                <a:latin typeface="Times New Roman"/>
                <a:cs typeface="Times New Roman"/>
              </a:rPr>
              <a:t>n</a:t>
            </a:r>
            <a:r>
              <a:rPr sz="1400" b="1" i="1" dirty="0">
                <a:latin typeface="Times New Roman"/>
                <a:cs typeface="Times New Roman"/>
              </a:rPr>
              <a:t>d</a:t>
            </a:r>
            <a:r>
              <a:rPr sz="1400" b="1" i="1" spc="-7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A</a:t>
            </a:r>
            <a:r>
              <a:rPr sz="1400" b="1" i="1" spc="5" dirty="0">
                <a:latin typeface="Times New Roman"/>
                <a:cs typeface="Times New Roman"/>
              </a:rPr>
              <a:t>ppli</a:t>
            </a:r>
            <a:r>
              <a:rPr sz="1400" b="1" i="1" dirty="0">
                <a:latin typeface="Times New Roman"/>
                <a:cs typeface="Times New Roman"/>
              </a:rPr>
              <a:t>c</a:t>
            </a:r>
            <a:r>
              <a:rPr sz="1400" b="1" i="1" spc="5" dirty="0">
                <a:latin typeface="Times New Roman"/>
                <a:cs typeface="Times New Roman"/>
              </a:rPr>
              <a:t>at</a:t>
            </a:r>
            <a:r>
              <a:rPr sz="1400" b="1" i="1" spc="-10" dirty="0">
                <a:latin typeface="Times New Roman"/>
                <a:cs typeface="Times New Roman"/>
              </a:rPr>
              <a:t>i</a:t>
            </a:r>
            <a:r>
              <a:rPr sz="1400" b="1" i="1" spc="5" dirty="0">
                <a:latin typeface="Times New Roman"/>
                <a:cs typeface="Times New Roman"/>
              </a:rPr>
              <a:t>o</a:t>
            </a:r>
            <a:r>
              <a:rPr sz="1400" b="1" i="1" spc="-15" dirty="0">
                <a:latin typeface="Times New Roman"/>
                <a:cs typeface="Times New Roman"/>
              </a:rPr>
              <a:t>n</a:t>
            </a:r>
            <a:r>
              <a:rPr sz="1400" b="1" i="1" dirty="0">
                <a:latin typeface="Times New Roman"/>
                <a:cs typeface="Times New Roman"/>
              </a:rPr>
              <a:t>,</a:t>
            </a:r>
            <a:r>
              <a:rPr sz="1400" b="1" i="1" spc="-40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L</a:t>
            </a:r>
            <a:r>
              <a:rPr sz="1400" b="1" i="1" spc="5" dirty="0">
                <a:latin typeface="Times New Roman"/>
                <a:cs typeface="Times New Roman"/>
              </a:rPr>
              <a:t>oba</a:t>
            </a:r>
            <a:r>
              <a:rPr sz="1400" b="1" i="1" spc="-5" dirty="0">
                <a:latin typeface="Times New Roman"/>
                <a:cs typeface="Times New Roman"/>
              </a:rPr>
              <a:t>n</a:t>
            </a:r>
            <a:r>
              <a:rPr sz="1400" b="1" i="1" spc="5" dirty="0">
                <a:latin typeface="Times New Roman"/>
                <a:cs typeface="Times New Roman"/>
              </a:rPr>
              <a:t>o</a:t>
            </a:r>
            <a:r>
              <a:rPr sz="1400" b="1" i="1" spc="-25" dirty="0">
                <a:latin typeface="Times New Roman"/>
                <a:cs typeface="Times New Roman"/>
              </a:rPr>
              <a:t>f</a:t>
            </a:r>
            <a:r>
              <a:rPr sz="1400" b="1" i="1" dirty="0">
                <a:latin typeface="Times New Roman"/>
                <a:cs typeface="Times New Roman"/>
              </a:rPr>
              <a:t>f</a:t>
            </a:r>
            <a:r>
              <a:rPr sz="1400" b="1" i="1" spc="-60" dirty="0">
                <a:latin typeface="Times New Roman"/>
                <a:cs typeface="Times New Roman"/>
              </a:rPr>
              <a:t> </a:t>
            </a:r>
            <a:r>
              <a:rPr sz="1400" b="1" i="1" spc="5" dirty="0">
                <a:latin typeface="Times New Roman"/>
                <a:cs typeface="Times New Roman"/>
              </a:rPr>
              <a:t>a</a:t>
            </a:r>
            <a:r>
              <a:rPr sz="1400" b="1" i="1" spc="-5" dirty="0">
                <a:latin typeface="Times New Roman"/>
                <a:cs typeface="Times New Roman"/>
              </a:rPr>
              <a:t>n</a:t>
            </a:r>
            <a:r>
              <a:rPr sz="1400" b="1" i="1" dirty="0">
                <a:latin typeface="Times New Roman"/>
                <a:cs typeface="Times New Roman"/>
              </a:rPr>
              <a:t>d</a:t>
            </a:r>
            <a:r>
              <a:rPr sz="1400" b="1" i="1" spc="-1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R</a:t>
            </a:r>
            <a:r>
              <a:rPr sz="1400" b="1" i="1" spc="5" dirty="0">
                <a:latin typeface="Times New Roman"/>
                <a:cs typeface="Times New Roman"/>
              </a:rPr>
              <a:t>oss 1992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70276" y="2464756"/>
            <a:ext cx="549910" cy="34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500" b="1" i="1" spc="-60" dirty="0">
                <a:solidFill>
                  <a:srgbClr val="CC3300"/>
                </a:solidFill>
                <a:latin typeface="Algerian"/>
                <a:cs typeface="Algerian"/>
              </a:rPr>
              <a:t>n</a:t>
            </a:r>
            <a:r>
              <a:rPr sz="2500" b="1" i="1" spc="-50" dirty="0">
                <a:solidFill>
                  <a:srgbClr val="CC3300"/>
                </a:solidFill>
                <a:latin typeface="Algerian"/>
                <a:cs typeface="Algerian"/>
              </a:rPr>
              <a:t>s</a:t>
            </a:r>
            <a:r>
              <a:rPr sz="2500" b="1" i="1" spc="-60" dirty="0">
                <a:solidFill>
                  <a:srgbClr val="CC3300"/>
                </a:solidFill>
                <a:latin typeface="Algerian"/>
                <a:cs typeface="Algerian"/>
              </a:rPr>
              <a:t>s</a:t>
            </a:r>
            <a:endParaRPr sz="2500" dirty="0">
              <a:latin typeface="Algerian"/>
              <a:cs typeface="Algeri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55197" y="2791142"/>
            <a:ext cx="1696085" cy="1967864"/>
          </a:xfrm>
          <a:custGeom>
            <a:avLst/>
            <a:gdLst/>
            <a:ahLst/>
            <a:cxnLst/>
            <a:rect l="l" t="t" r="r" b="b"/>
            <a:pathLst>
              <a:path w="1696085" h="1967864">
                <a:moveTo>
                  <a:pt x="310349" y="1374422"/>
                </a:moveTo>
                <a:lnTo>
                  <a:pt x="258333" y="1299077"/>
                </a:lnTo>
                <a:lnTo>
                  <a:pt x="210986" y="1222858"/>
                </a:lnTo>
                <a:lnTo>
                  <a:pt x="168339" y="1146099"/>
                </a:lnTo>
                <a:lnTo>
                  <a:pt x="130422" y="1069131"/>
                </a:lnTo>
                <a:lnTo>
                  <a:pt x="97265" y="992290"/>
                </a:lnTo>
                <a:lnTo>
                  <a:pt x="68899" y="915906"/>
                </a:lnTo>
                <a:lnTo>
                  <a:pt x="45354" y="840313"/>
                </a:lnTo>
                <a:lnTo>
                  <a:pt x="26661" y="765844"/>
                </a:lnTo>
                <a:lnTo>
                  <a:pt x="12851" y="692832"/>
                </a:lnTo>
                <a:lnTo>
                  <a:pt x="3954" y="621609"/>
                </a:lnTo>
                <a:lnTo>
                  <a:pt x="0" y="552509"/>
                </a:lnTo>
                <a:lnTo>
                  <a:pt x="1019" y="485864"/>
                </a:lnTo>
                <a:lnTo>
                  <a:pt x="7044" y="422008"/>
                </a:lnTo>
                <a:lnTo>
                  <a:pt x="18103" y="361272"/>
                </a:lnTo>
                <a:lnTo>
                  <a:pt x="34227" y="303990"/>
                </a:lnTo>
                <a:lnTo>
                  <a:pt x="55447" y="250496"/>
                </a:lnTo>
                <a:lnTo>
                  <a:pt x="81794" y="201120"/>
                </a:lnTo>
                <a:lnTo>
                  <a:pt x="113297" y="156198"/>
                </a:lnTo>
                <a:lnTo>
                  <a:pt x="149988" y="116061"/>
                </a:lnTo>
                <a:lnTo>
                  <a:pt x="191896" y="81042"/>
                </a:lnTo>
                <a:lnTo>
                  <a:pt x="238153" y="52009"/>
                </a:lnTo>
                <a:lnTo>
                  <a:pt x="287666" y="29520"/>
                </a:lnTo>
                <a:lnTo>
                  <a:pt x="340126" y="13444"/>
                </a:lnTo>
                <a:lnTo>
                  <a:pt x="395227" y="3647"/>
                </a:lnTo>
                <a:lnTo>
                  <a:pt x="452661" y="0"/>
                </a:lnTo>
                <a:lnTo>
                  <a:pt x="512122" y="2368"/>
                </a:lnTo>
                <a:lnTo>
                  <a:pt x="573302" y="10622"/>
                </a:lnTo>
                <a:lnTo>
                  <a:pt x="635895" y="24629"/>
                </a:lnTo>
                <a:lnTo>
                  <a:pt x="699592" y="44257"/>
                </a:lnTo>
                <a:lnTo>
                  <a:pt x="764087" y="69374"/>
                </a:lnTo>
                <a:lnTo>
                  <a:pt x="829072" y="99848"/>
                </a:lnTo>
                <a:lnTo>
                  <a:pt x="894241" y="135548"/>
                </a:lnTo>
                <a:lnTo>
                  <a:pt x="959287" y="176342"/>
                </a:lnTo>
                <a:lnTo>
                  <a:pt x="1023901" y="222098"/>
                </a:lnTo>
                <a:lnTo>
                  <a:pt x="1087778" y="272684"/>
                </a:lnTo>
                <a:lnTo>
                  <a:pt x="1150609" y="327968"/>
                </a:lnTo>
                <a:lnTo>
                  <a:pt x="1212088" y="387818"/>
                </a:lnTo>
                <a:lnTo>
                  <a:pt x="1271908" y="452103"/>
                </a:lnTo>
                <a:lnTo>
                  <a:pt x="1329761" y="520690"/>
                </a:lnTo>
                <a:lnTo>
                  <a:pt x="1385340" y="593449"/>
                </a:lnTo>
                <a:lnTo>
                  <a:pt x="1437358" y="668794"/>
                </a:lnTo>
                <a:lnTo>
                  <a:pt x="1484706" y="745013"/>
                </a:lnTo>
                <a:lnTo>
                  <a:pt x="1527355" y="821773"/>
                </a:lnTo>
                <a:lnTo>
                  <a:pt x="1565273" y="898740"/>
                </a:lnTo>
                <a:lnTo>
                  <a:pt x="1598430" y="975582"/>
                </a:lnTo>
                <a:lnTo>
                  <a:pt x="1626796" y="1051965"/>
                </a:lnTo>
                <a:lnTo>
                  <a:pt x="1650341" y="1127558"/>
                </a:lnTo>
                <a:lnTo>
                  <a:pt x="1669034" y="1202027"/>
                </a:lnTo>
                <a:lnTo>
                  <a:pt x="1682844" y="1275039"/>
                </a:lnTo>
                <a:lnTo>
                  <a:pt x="1691741" y="1346262"/>
                </a:lnTo>
                <a:lnTo>
                  <a:pt x="1695694" y="1415362"/>
                </a:lnTo>
                <a:lnTo>
                  <a:pt x="1694674" y="1482007"/>
                </a:lnTo>
                <a:lnTo>
                  <a:pt x="1688649" y="1545863"/>
                </a:lnTo>
                <a:lnTo>
                  <a:pt x="1677589" y="1606599"/>
                </a:lnTo>
                <a:lnTo>
                  <a:pt x="1661464" y="1663881"/>
                </a:lnTo>
                <a:lnTo>
                  <a:pt x="1640243" y="1717376"/>
                </a:lnTo>
                <a:lnTo>
                  <a:pt x="1613896" y="1766751"/>
                </a:lnTo>
                <a:lnTo>
                  <a:pt x="1582393" y="1811673"/>
                </a:lnTo>
                <a:lnTo>
                  <a:pt x="1545702" y="1851810"/>
                </a:lnTo>
                <a:lnTo>
                  <a:pt x="1503793" y="1886829"/>
                </a:lnTo>
                <a:lnTo>
                  <a:pt x="1457536" y="1915862"/>
                </a:lnTo>
                <a:lnTo>
                  <a:pt x="1408024" y="1938351"/>
                </a:lnTo>
                <a:lnTo>
                  <a:pt x="1355563" y="1954427"/>
                </a:lnTo>
                <a:lnTo>
                  <a:pt x="1300463" y="1964223"/>
                </a:lnTo>
                <a:lnTo>
                  <a:pt x="1243028" y="1967870"/>
                </a:lnTo>
                <a:lnTo>
                  <a:pt x="1183567" y="1965500"/>
                </a:lnTo>
                <a:lnTo>
                  <a:pt x="1122387" y="1957246"/>
                </a:lnTo>
                <a:lnTo>
                  <a:pt x="1059795" y="1943239"/>
                </a:lnTo>
                <a:lnTo>
                  <a:pt x="996098" y="1923610"/>
                </a:lnTo>
                <a:lnTo>
                  <a:pt x="931603" y="1898493"/>
                </a:lnTo>
                <a:lnTo>
                  <a:pt x="866617" y="1868018"/>
                </a:lnTo>
                <a:lnTo>
                  <a:pt x="801448" y="1832317"/>
                </a:lnTo>
                <a:lnTo>
                  <a:pt x="736403" y="1791523"/>
                </a:lnTo>
                <a:lnTo>
                  <a:pt x="671788" y="1745768"/>
                </a:lnTo>
                <a:lnTo>
                  <a:pt x="607912" y="1695182"/>
                </a:lnTo>
                <a:lnTo>
                  <a:pt x="545080" y="1639899"/>
                </a:lnTo>
                <a:lnTo>
                  <a:pt x="483601" y="1580049"/>
                </a:lnTo>
                <a:lnTo>
                  <a:pt x="423781" y="1515765"/>
                </a:lnTo>
                <a:lnTo>
                  <a:pt x="365928" y="1447179"/>
                </a:lnTo>
                <a:lnTo>
                  <a:pt x="310349" y="1374422"/>
                </a:lnTo>
                <a:close/>
              </a:path>
            </a:pathLst>
          </a:custGeom>
          <a:ln w="38099">
            <a:solidFill>
              <a:srgbClr val="CC33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0" y="2743200"/>
            <a:ext cx="1366520" cy="431800"/>
          </a:xfrm>
          <a:custGeom>
            <a:avLst/>
            <a:gdLst/>
            <a:ahLst/>
            <a:cxnLst/>
            <a:rect l="l" t="t" r="r" b="b"/>
            <a:pathLst>
              <a:path w="1366520" h="431800">
                <a:moveTo>
                  <a:pt x="0" y="0"/>
                </a:moveTo>
                <a:lnTo>
                  <a:pt x="1366050" y="431380"/>
                </a:lnTo>
              </a:path>
            </a:pathLst>
          </a:custGeom>
          <a:ln w="28575">
            <a:solidFill>
              <a:srgbClr val="CC33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38045" y="3089250"/>
            <a:ext cx="158115" cy="136525"/>
          </a:xfrm>
          <a:custGeom>
            <a:avLst/>
            <a:gdLst/>
            <a:ahLst/>
            <a:cxnLst/>
            <a:rect l="l" t="t" r="r" b="b"/>
            <a:pathLst>
              <a:path w="158114" h="136525">
                <a:moveTo>
                  <a:pt x="43027" y="0"/>
                </a:moveTo>
                <a:lnTo>
                  <a:pt x="76009" y="85331"/>
                </a:lnTo>
                <a:lnTo>
                  <a:pt x="0" y="136245"/>
                </a:lnTo>
                <a:lnTo>
                  <a:pt x="157759" y="111150"/>
                </a:lnTo>
                <a:lnTo>
                  <a:pt x="43027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429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Ns, </a:t>
            </a:r>
            <a:r>
              <a:rPr lang="en-US" dirty="0" err="1" smtClean="0"/>
              <a:t>Nss</a:t>
            </a:r>
            <a:r>
              <a:rPr lang="en-US" dirty="0" smtClean="0"/>
              <a:t>, Stability and Pump Clogging</a:t>
            </a:r>
            <a:endParaRPr lang="en-US" dirty="0"/>
          </a:p>
        </p:txBody>
      </p:sp>
      <p:sp>
        <p:nvSpPr>
          <p:cNvPr id="3" name="object 3"/>
          <p:cNvSpPr/>
          <p:nvPr/>
        </p:nvSpPr>
        <p:spPr>
          <a:xfrm>
            <a:off x="236352" y="1295400"/>
            <a:ext cx="8458187" cy="4419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5400" y="4343400"/>
            <a:ext cx="5067300" cy="0"/>
          </a:xfrm>
          <a:custGeom>
            <a:avLst/>
            <a:gdLst/>
            <a:ahLst/>
            <a:cxnLst/>
            <a:rect l="l" t="t" r="r" b="b"/>
            <a:pathLst>
              <a:path w="5067300">
                <a:moveTo>
                  <a:pt x="0" y="0"/>
                </a:moveTo>
                <a:lnTo>
                  <a:pt x="50673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86500" y="4248144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0" y="0"/>
                </a:moveTo>
                <a:lnTo>
                  <a:pt x="76200" y="95250"/>
                </a:lnTo>
                <a:lnTo>
                  <a:pt x="0" y="190500"/>
                </a:lnTo>
                <a:lnTo>
                  <a:pt x="19050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4800" y="4343400"/>
            <a:ext cx="0" cy="1143000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0"/>
                </a:moveTo>
                <a:lnTo>
                  <a:pt x="0" y="1143000"/>
                </a:lnTo>
              </a:path>
            </a:pathLst>
          </a:custGeom>
          <a:ln w="28575">
            <a:solidFill>
              <a:srgbClr val="AF34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95400" y="4953000"/>
            <a:ext cx="2733675" cy="0"/>
          </a:xfrm>
          <a:custGeom>
            <a:avLst/>
            <a:gdLst/>
            <a:ahLst/>
            <a:cxnLst/>
            <a:rect l="l" t="t" r="r" b="b"/>
            <a:pathLst>
              <a:path w="2733675">
                <a:moveTo>
                  <a:pt x="0" y="0"/>
                </a:moveTo>
                <a:lnTo>
                  <a:pt x="2733675" y="0"/>
                </a:lnTo>
              </a:path>
            </a:pathLst>
          </a:custGeom>
          <a:ln w="28575">
            <a:solidFill>
              <a:srgbClr val="C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71925" y="4881558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0" y="0"/>
                </a:moveTo>
                <a:lnTo>
                  <a:pt x="57150" y="71437"/>
                </a:lnTo>
                <a:lnTo>
                  <a:pt x="0" y="142875"/>
                </a:lnTo>
                <a:lnTo>
                  <a:pt x="142875" y="7143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0" y="4953000"/>
            <a:ext cx="3800475" cy="0"/>
          </a:xfrm>
          <a:custGeom>
            <a:avLst/>
            <a:gdLst/>
            <a:ahLst/>
            <a:cxnLst/>
            <a:rect l="l" t="t" r="r" b="b"/>
            <a:pathLst>
              <a:path w="3800475">
                <a:moveTo>
                  <a:pt x="0" y="0"/>
                </a:moveTo>
                <a:lnTo>
                  <a:pt x="3800475" y="0"/>
                </a:lnTo>
              </a:path>
            </a:pathLst>
          </a:custGeom>
          <a:ln w="28575">
            <a:solidFill>
              <a:srgbClr val="C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58125" y="4881558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0" y="0"/>
                </a:moveTo>
                <a:lnTo>
                  <a:pt x="57150" y="71437"/>
                </a:lnTo>
                <a:lnTo>
                  <a:pt x="0" y="142875"/>
                </a:lnTo>
                <a:lnTo>
                  <a:pt x="142875" y="7143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22650" y="3505200"/>
            <a:ext cx="1044575" cy="821055"/>
          </a:xfrm>
          <a:custGeom>
            <a:avLst/>
            <a:gdLst/>
            <a:ahLst/>
            <a:cxnLst/>
            <a:rect l="l" t="t" r="r" b="b"/>
            <a:pathLst>
              <a:path w="1044575" h="821054">
                <a:moveTo>
                  <a:pt x="1044549" y="0"/>
                </a:moveTo>
                <a:lnTo>
                  <a:pt x="0" y="820724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22646" y="4233636"/>
            <a:ext cx="98425" cy="92710"/>
          </a:xfrm>
          <a:custGeom>
            <a:avLst/>
            <a:gdLst/>
            <a:ahLst/>
            <a:cxnLst/>
            <a:rect l="l" t="t" r="r" b="b"/>
            <a:pathLst>
              <a:path w="98425" h="92710">
                <a:moveTo>
                  <a:pt x="98298" y="78638"/>
                </a:moveTo>
                <a:lnTo>
                  <a:pt x="0" y="92290"/>
                </a:lnTo>
                <a:lnTo>
                  <a:pt x="36499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2306" y="6061931"/>
            <a:ext cx="384491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200" b="1" dirty="0" smtClean="0">
                <a:latin typeface="Arial Narrow"/>
                <a:cs typeface="Arial Narrow"/>
              </a:rPr>
              <a:t>S</a:t>
            </a:r>
            <a:r>
              <a:rPr sz="1200" b="1" spc="-5" dirty="0" smtClean="0">
                <a:latin typeface="Arial Narrow"/>
                <a:cs typeface="Arial Narrow"/>
              </a:rPr>
              <a:t>ou</a:t>
            </a:r>
            <a:r>
              <a:rPr sz="1200" b="1" dirty="0" smtClean="0">
                <a:latin typeface="Arial Narrow"/>
                <a:cs typeface="Arial Narrow"/>
              </a:rPr>
              <a:t>rce</a:t>
            </a:r>
            <a:r>
              <a:rPr sz="1200" b="1" dirty="0">
                <a:latin typeface="Arial Narrow"/>
                <a:cs typeface="Arial Narrow"/>
              </a:rPr>
              <a:t>: </a:t>
            </a:r>
            <a:r>
              <a:rPr sz="1200" b="1" spc="-15" dirty="0">
                <a:latin typeface="Arial Narrow"/>
                <a:cs typeface="Arial Narrow"/>
              </a:rPr>
              <a:t> </a:t>
            </a:r>
            <a:r>
              <a:rPr sz="1200" b="1" dirty="0">
                <a:latin typeface="Arial Narrow"/>
                <a:cs typeface="Arial Narrow"/>
              </a:rPr>
              <a:t>‘S</a:t>
            </a:r>
            <a:r>
              <a:rPr sz="1200" b="1" spc="-5" dirty="0">
                <a:latin typeface="Arial Narrow"/>
                <a:cs typeface="Arial Narrow"/>
              </a:rPr>
              <a:t>u</a:t>
            </a:r>
            <a:r>
              <a:rPr sz="1200" b="1" dirty="0">
                <a:latin typeface="Arial Narrow"/>
                <a:cs typeface="Arial Narrow"/>
              </a:rPr>
              <a:t>c</a:t>
            </a:r>
            <a:r>
              <a:rPr sz="1200" b="1" spc="-5" dirty="0">
                <a:latin typeface="Arial Narrow"/>
                <a:cs typeface="Arial Narrow"/>
              </a:rPr>
              <a:t>t</a:t>
            </a:r>
            <a:r>
              <a:rPr sz="1200" b="1" dirty="0">
                <a:latin typeface="Arial Narrow"/>
                <a:cs typeface="Arial Narrow"/>
              </a:rPr>
              <a:t>i</a:t>
            </a:r>
            <a:r>
              <a:rPr sz="1200" b="1" spc="-5" dirty="0">
                <a:latin typeface="Arial Narrow"/>
                <a:cs typeface="Arial Narrow"/>
              </a:rPr>
              <a:t>o</a:t>
            </a:r>
            <a:r>
              <a:rPr sz="1200" b="1" dirty="0">
                <a:latin typeface="Arial Narrow"/>
                <a:cs typeface="Arial Narrow"/>
              </a:rPr>
              <a:t>n S</a:t>
            </a:r>
            <a:r>
              <a:rPr sz="1200" b="1" spc="-5" dirty="0">
                <a:latin typeface="Arial Narrow"/>
                <a:cs typeface="Arial Narrow"/>
              </a:rPr>
              <a:t>p</a:t>
            </a:r>
            <a:r>
              <a:rPr sz="1200" b="1" dirty="0">
                <a:latin typeface="Arial Narrow"/>
                <a:cs typeface="Arial Narrow"/>
              </a:rPr>
              <a:t>eci</a:t>
            </a:r>
            <a:r>
              <a:rPr sz="1200" b="1" spc="-5" dirty="0">
                <a:latin typeface="Arial Narrow"/>
                <a:cs typeface="Arial Narrow"/>
              </a:rPr>
              <a:t>f</a:t>
            </a:r>
            <a:r>
              <a:rPr sz="1200" b="1" dirty="0">
                <a:latin typeface="Arial Narrow"/>
                <a:cs typeface="Arial Narrow"/>
              </a:rPr>
              <a:t>ic</a:t>
            </a:r>
            <a:r>
              <a:rPr sz="1200" b="1" spc="5" dirty="0">
                <a:latin typeface="Arial Narrow"/>
                <a:cs typeface="Arial Narrow"/>
              </a:rPr>
              <a:t> </a:t>
            </a:r>
            <a:r>
              <a:rPr sz="1200" b="1" dirty="0">
                <a:latin typeface="Arial Narrow"/>
                <a:cs typeface="Arial Narrow"/>
              </a:rPr>
              <a:t>S</a:t>
            </a:r>
            <a:r>
              <a:rPr sz="1200" b="1" spc="-5" dirty="0">
                <a:latin typeface="Arial Narrow"/>
                <a:cs typeface="Arial Narrow"/>
              </a:rPr>
              <a:t>p</a:t>
            </a:r>
            <a:r>
              <a:rPr sz="1200" b="1" dirty="0">
                <a:latin typeface="Arial Narrow"/>
                <a:cs typeface="Arial Narrow"/>
              </a:rPr>
              <a:t>eed</a:t>
            </a:r>
            <a:r>
              <a:rPr sz="1200" b="1" spc="-15" dirty="0">
                <a:latin typeface="Arial Narrow"/>
                <a:cs typeface="Arial Narrow"/>
              </a:rPr>
              <a:t> </a:t>
            </a:r>
            <a:r>
              <a:rPr sz="1200" b="1" dirty="0">
                <a:latin typeface="Arial Narrow"/>
                <a:cs typeface="Arial Narrow"/>
              </a:rPr>
              <a:t>a</a:t>
            </a:r>
            <a:r>
              <a:rPr sz="1200" b="1" spc="-5" dirty="0">
                <a:latin typeface="Arial Narrow"/>
                <a:cs typeface="Arial Narrow"/>
              </a:rPr>
              <a:t>n</a:t>
            </a:r>
            <a:r>
              <a:rPr sz="1200" b="1" dirty="0">
                <a:latin typeface="Arial Narrow"/>
                <a:cs typeface="Arial Narrow"/>
              </a:rPr>
              <a:t>d  </a:t>
            </a:r>
            <a:r>
              <a:rPr sz="1200" b="1" spc="-45" dirty="0">
                <a:latin typeface="Arial Narrow"/>
                <a:cs typeface="Arial Narrow"/>
              </a:rPr>
              <a:t>W</a:t>
            </a:r>
            <a:r>
              <a:rPr sz="1200" b="1" dirty="0">
                <a:latin typeface="Arial Narrow"/>
                <a:cs typeface="Arial Narrow"/>
              </a:rPr>
              <a:t>as</a:t>
            </a:r>
            <a:r>
              <a:rPr sz="1200" b="1" spc="-5" dirty="0">
                <a:latin typeface="Arial Narrow"/>
                <a:cs typeface="Arial Narrow"/>
              </a:rPr>
              <a:t>t</a:t>
            </a:r>
            <a:r>
              <a:rPr sz="1200" b="1" dirty="0">
                <a:latin typeface="Arial Narrow"/>
                <a:cs typeface="Arial Narrow"/>
              </a:rPr>
              <a:t>ewa</a:t>
            </a:r>
            <a:r>
              <a:rPr sz="1200" b="1" spc="-5" dirty="0">
                <a:latin typeface="Arial Narrow"/>
                <a:cs typeface="Arial Narrow"/>
              </a:rPr>
              <a:t>t</a:t>
            </a:r>
            <a:r>
              <a:rPr sz="1200" b="1" dirty="0">
                <a:latin typeface="Arial Narrow"/>
                <a:cs typeface="Arial Narrow"/>
              </a:rPr>
              <a:t>er</a:t>
            </a:r>
            <a:r>
              <a:rPr sz="1200" b="1" spc="-10" dirty="0">
                <a:latin typeface="Arial Narrow"/>
                <a:cs typeface="Arial Narrow"/>
              </a:rPr>
              <a:t> </a:t>
            </a:r>
            <a:r>
              <a:rPr sz="1200" b="1" dirty="0">
                <a:latin typeface="Arial Narrow"/>
                <a:cs typeface="Arial Narrow"/>
              </a:rPr>
              <a:t>P</a:t>
            </a:r>
            <a:r>
              <a:rPr sz="1200" b="1" spc="-5" dirty="0">
                <a:latin typeface="Arial Narrow"/>
                <a:cs typeface="Arial Narrow"/>
              </a:rPr>
              <a:t>u</a:t>
            </a:r>
            <a:r>
              <a:rPr sz="1200" b="1" dirty="0">
                <a:latin typeface="Arial Narrow"/>
                <a:cs typeface="Arial Narrow"/>
              </a:rPr>
              <a:t>m</a:t>
            </a:r>
            <a:r>
              <a:rPr sz="1200" b="1" spc="-5" dirty="0">
                <a:latin typeface="Arial Narrow"/>
                <a:cs typeface="Arial Narrow"/>
              </a:rPr>
              <a:t>p</a:t>
            </a:r>
            <a:r>
              <a:rPr sz="1200" b="1" dirty="0">
                <a:latin typeface="Arial Narrow"/>
                <a:cs typeface="Arial Narrow"/>
              </a:rPr>
              <a:t>s’</a:t>
            </a:r>
            <a:r>
              <a:rPr sz="1200" b="1" spc="-60" dirty="0">
                <a:latin typeface="Arial Narrow"/>
                <a:cs typeface="Arial Narrow"/>
              </a:rPr>
              <a:t> </a:t>
            </a:r>
            <a:r>
              <a:rPr sz="1200" b="1" spc="-5" dirty="0">
                <a:latin typeface="Arial Narrow"/>
                <a:cs typeface="Arial Narrow"/>
              </a:rPr>
              <a:t>D</a:t>
            </a:r>
            <a:r>
              <a:rPr sz="1200" b="1" spc="-50" dirty="0">
                <a:latin typeface="Arial Narrow"/>
                <a:cs typeface="Arial Narrow"/>
              </a:rPr>
              <a:t>r</a:t>
            </a:r>
            <a:r>
              <a:rPr sz="1200" b="1" dirty="0">
                <a:latin typeface="Arial Narrow"/>
                <a:cs typeface="Arial Narrow"/>
              </a:rPr>
              <a:t>. J. Eva</a:t>
            </a:r>
            <a:r>
              <a:rPr sz="1200" b="1" spc="-5" dirty="0">
                <a:latin typeface="Arial Narrow"/>
                <a:cs typeface="Arial Narrow"/>
              </a:rPr>
              <a:t>n</a:t>
            </a:r>
            <a:r>
              <a:rPr sz="1200" b="1" dirty="0">
                <a:latin typeface="Arial Narrow"/>
                <a:cs typeface="Arial Narrow"/>
              </a:rPr>
              <a:t>s, P</a:t>
            </a:r>
            <a:r>
              <a:rPr sz="1200" b="1" spc="-5" dirty="0">
                <a:latin typeface="Arial Narrow"/>
                <a:cs typeface="Arial Narrow"/>
              </a:rPr>
              <a:t>u</a:t>
            </a:r>
            <a:r>
              <a:rPr sz="1200" b="1" dirty="0">
                <a:latin typeface="Arial Narrow"/>
                <a:cs typeface="Arial Narrow"/>
              </a:rPr>
              <a:t>m</a:t>
            </a:r>
            <a:r>
              <a:rPr sz="1200" b="1" spc="-5" dirty="0">
                <a:latin typeface="Arial Narrow"/>
                <a:cs typeface="Arial Narrow"/>
              </a:rPr>
              <a:t>p</a:t>
            </a:r>
            <a:r>
              <a:rPr sz="1200" b="1" dirty="0">
                <a:latin typeface="Arial Narrow"/>
                <a:cs typeface="Arial Narrow"/>
              </a:rPr>
              <a:t>s</a:t>
            </a:r>
            <a:r>
              <a:rPr sz="1200" b="1" spc="5" dirty="0">
                <a:latin typeface="Arial Narrow"/>
                <a:cs typeface="Arial Narrow"/>
              </a:rPr>
              <a:t> </a:t>
            </a:r>
            <a:r>
              <a:rPr sz="1200" b="1" dirty="0">
                <a:latin typeface="Arial Narrow"/>
                <a:cs typeface="Arial Narrow"/>
              </a:rPr>
              <a:t>a</a:t>
            </a:r>
            <a:r>
              <a:rPr sz="1200" b="1" spc="-5" dirty="0">
                <a:latin typeface="Arial Narrow"/>
                <a:cs typeface="Arial Narrow"/>
              </a:rPr>
              <a:t>n</a:t>
            </a:r>
            <a:r>
              <a:rPr sz="1200" b="1" dirty="0">
                <a:latin typeface="Arial Narrow"/>
                <a:cs typeface="Arial Narrow"/>
              </a:rPr>
              <a:t>d</a:t>
            </a:r>
            <a:r>
              <a:rPr sz="1200" b="1" spc="-15" dirty="0">
                <a:latin typeface="Arial Narrow"/>
                <a:cs typeface="Arial Narrow"/>
              </a:rPr>
              <a:t> </a:t>
            </a:r>
            <a:r>
              <a:rPr sz="1200" b="1" dirty="0">
                <a:latin typeface="Arial Narrow"/>
                <a:cs typeface="Arial Narrow"/>
              </a:rPr>
              <a:t>Sys</a:t>
            </a:r>
            <a:r>
              <a:rPr sz="1200" b="1" spc="-5" dirty="0">
                <a:latin typeface="Arial Narrow"/>
                <a:cs typeface="Arial Narrow"/>
              </a:rPr>
              <a:t>t</a:t>
            </a:r>
            <a:r>
              <a:rPr sz="1200" b="1" dirty="0">
                <a:latin typeface="Arial Narrow"/>
                <a:cs typeface="Arial Narrow"/>
              </a:rPr>
              <a:t>ems, </a:t>
            </a:r>
            <a:r>
              <a:rPr sz="1200" b="1" spc="-5" dirty="0">
                <a:latin typeface="Arial Narrow"/>
                <a:cs typeface="Arial Narrow"/>
              </a:rPr>
              <a:t>No</a:t>
            </a:r>
            <a:r>
              <a:rPr sz="1200" b="1" spc="-70" dirty="0">
                <a:latin typeface="Arial Narrow"/>
                <a:cs typeface="Arial Narrow"/>
              </a:rPr>
              <a:t>v</a:t>
            </a:r>
            <a:r>
              <a:rPr sz="1200" b="1" dirty="0">
                <a:latin typeface="Arial Narrow"/>
                <a:cs typeface="Arial Narrow"/>
              </a:rPr>
              <a:t>. 20</a:t>
            </a:r>
            <a:r>
              <a:rPr sz="1200" b="1" spc="-45" dirty="0">
                <a:latin typeface="Arial Narrow"/>
                <a:cs typeface="Arial Narrow"/>
              </a:rPr>
              <a:t>1</a:t>
            </a:r>
            <a:r>
              <a:rPr sz="1200" b="1" dirty="0">
                <a:latin typeface="Arial Narrow"/>
                <a:cs typeface="Arial Narrow"/>
              </a:rPr>
              <a:t>1</a:t>
            </a:r>
            <a:endParaRPr sz="1200" dirty="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11223" y="4538419"/>
            <a:ext cx="112839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75" dirty="0">
                <a:latin typeface="Univers Extended"/>
                <a:cs typeface="Times New Roman"/>
              </a:rPr>
              <a:t>V</a:t>
            </a:r>
            <a:r>
              <a:rPr sz="1600" b="1" dirty="0">
                <a:latin typeface="Univers Extended"/>
                <a:cs typeface="Times New Roman"/>
              </a:rPr>
              <a:t>ol</a:t>
            </a:r>
            <a:r>
              <a:rPr sz="1600" b="1" spc="-10" dirty="0">
                <a:latin typeface="Univers Extended"/>
                <a:cs typeface="Times New Roman"/>
              </a:rPr>
              <a:t>u</a:t>
            </a:r>
            <a:r>
              <a:rPr sz="1600" b="1" dirty="0">
                <a:latin typeface="Univers Extended"/>
                <a:cs typeface="Times New Roman"/>
              </a:rPr>
              <a:t>te t</a:t>
            </a:r>
            <a:r>
              <a:rPr sz="1600" b="1" spc="10" dirty="0">
                <a:latin typeface="Univers Extended"/>
                <a:cs typeface="Times New Roman"/>
              </a:rPr>
              <a:t>y</a:t>
            </a:r>
            <a:r>
              <a:rPr sz="1600" b="1" spc="-10" dirty="0">
                <a:latin typeface="Univers Extended"/>
                <a:cs typeface="Times New Roman"/>
              </a:rPr>
              <a:t>p</a:t>
            </a:r>
            <a:r>
              <a:rPr sz="1600" b="1" dirty="0">
                <a:latin typeface="Univers Extended"/>
                <a:cs typeface="Times New Roman"/>
              </a:rPr>
              <a:t>e</a:t>
            </a:r>
            <a:endParaRPr sz="1600" dirty="0">
              <a:latin typeface="Univers Extended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65446" y="4615108"/>
            <a:ext cx="143065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Univers Extended"/>
                <a:cs typeface="Times New Roman"/>
              </a:rPr>
              <a:t>C</a:t>
            </a:r>
            <a:r>
              <a:rPr sz="1600" b="1" spc="5" dirty="0">
                <a:latin typeface="Univers Extended"/>
                <a:cs typeface="Times New Roman"/>
              </a:rPr>
              <a:t>o</a:t>
            </a:r>
            <a:r>
              <a:rPr sz="1600" b="1" spc="-10" dirty="0">
                <a:latin typeface="Univers Extended"/>
                <a:cs typeface="Times New Roman"/>
              </a:rPr>
              <a:t>l</a:t>
            </a:r>
            <a:r>
              <a:rPr sz="1600" b="1" dirty="0">
                <a:latin typeface="Univers Extended"/>
                <a:cs typeface="Times New Roman"/>
              </a:rPr>
              <a:t>u</a:t>
            </a:r>
            <a:r>
              <a:rPr sz="1600" b="1" spc="-5" dirty="0">
                <a:latin typeface="Univers Extended"/>
                <a:cs typeface="Times New Roman"/>
              </a:rPr>
              <a:t>m</a:t>
            </a:r>
            <a:r>
              <a:rPr sz="1600" b="1" dirty="0">
                <a:latin typeface="Univers Extended"/>
                <a:cs typeface="Times New Roman"/>
              </a:rPr>
              <a:t>n</a:t>
            </a:r>
            <a:r>
              <a:rPr sz="1600" b="1" spc="-35" dirty="0">
                <a:latin typeface="Univers Extended"/>
                <a:cs typeface="Times New Roman"/>
              </a:rPr>
              <a:t> </a:t>
            </a:r>
            <a:r>
              <a:rPr sz="1600" b="1" dirty="0">
                <a:latin typeface="Univers Extended"/>
                <a:cs typeface="Times New Roman"/>
              </a:rPr>
              <a:t>t</a:t>
            </a:r>
            <a:r>
              <a:rPr sz="1600" b="1" spc="5" dirty="0">
                <a:latin typeface="Univers Extended"/>
                <a:cs typeface="Times New Roman"/>
              </a:rPr>
              <a:t>y</a:t>
            </a:r>
            <a:r>
              <a:rPr sz="1600" b="1" dirty="0">
                <a:latin typeface="Univers Extended"/>
                <a:cs typeface="Times New Roman"/>
              </a:rPr>
              <a:t>pe</a:t>
            </a:r>
            <a:endParaRPr sz="1600" dirty="0">
              <a:latin typeface="Univers Extended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58609" y="3318731"/>
            <a:ext cx="185642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Univers Extended"/>
                <a:cs typeface="Times New Roman"/>
              </a:rPr>
              <a:t>10</a:t>
            </a:r>
            <a:r>
              <a:rPr sz="1600" b="1" spc="-10" dirty="0">
                <a:latin typeface="Univers Extended"/>
                <a:cs typeface="Times New Roman"/>
              </a:rPr>
              <a:t>,</a:t>
            </a:r>
            <a:r>
              <a:rPr sz="1600" b="1" spc="-5" dirty="0">
                <a:latin typeface="Univers Extended"/>
                <a:cs typeface="Times New Roman"/>
              </a:rPr>
              <a:t>00</a:t>
            </a:r>
            <a:r>
              <a:rPr sz="1600" b="1" spc="-10" dirty="0">
                <a:latin typeface="Univers Extended"/>
                <a:cs typeface="Times New Roman"/>
              </a:rPr>
              <a:t>0</a:t>
            </a:r>
            <a:r>
              <a:rPr sz="1600" b="1" spc="-25" dirty="0">
                <a:latin typeface="Univers Extended"/>
                <a:cs typeface="Times New Roman"/>
              </a:rPr>
              <a:t> </a:t>
            </a:r>
            <a:r>
              <a:rPr sz="1600" b="1" spc="-10" dirty="0">
                <a:latin typeface="Univers Extended"/>
                <a:cs typeface="Times New Roman"/>
              </a:rPr>
              <a:t>Nss</a:t>
            </a:r>
            <a:r>
              <a:rPr sz="1600" b="1" spc="-5" dirty="0">
                <a:latin typeface="Univers Extended"/>
                <a:cs typeface="Times New Roman"/>
              </a:rPr>
              <a:t> </a:t>
            </a:r>
            <a:r>
              <a:rPr sz="1600" b="1" spc="-10" dirty="0">
                <a:latin typeface="Univers Extended"/>
                <a:cs typeface="Times New Roman"/>
              </a:rPr>
              <a:t>Li</a:t>
            </a:r>
            <a:r>
              <a:rPr sz="1600" b="1" spc="-40" dirty="0">
                <a:latin typeface="Univers Extended"/>
                <a:cs typeface="Times New Roman"/>
              </a:rPr>
              <a:t>m</a:t>
            </a:r>
            <a:r>
              <a:rPr sz="1600" b="1" spc="-5" dirty="0">
                <a:latin typeface="Univers Extended"/>
                <a:cs typeface="Times New Roman"/>
              </a:rPr>
              <a:t>it</a:t>
            </a:r>
            <a:endParaRPr sz="1600" dirty="0">
              <a:latin typeface="Univers Extended"/>
              <a:cs typeface="Times New Roman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7586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Construction</a:t>
            </a:r>
          </a:p>
          <a:p>
            <a:pPr lvl="1"/>
            <a:r>
              <a:rPr lang="en-US" dirty="0" smtClean="0"/>
              <a:t>Equipment Selection</a:t>
            </a:r>
          </a:p>
          <a:p>
            <a:pPr lvl="1"/>
            <a:r>
              <a:rPr lang="en-US" dirty="0" smtClean="0"/>
              <a:t>Installation Design and Details</a:t>
            </a:r>
          </a:p>
          <a:p>
            <a:pPr lvl="1"/>
            <a:r>
              <a:rPr lang="en-US" dirty="0" smtClean="0"/>
              <a:t>Operational Controls</a:t>
            </a:r>
          </a:p>
          <a:p>
            <a:pPr lvl="1"/>
            <a:r>
              <a:rPr lang="en-US" dirty="0" smtClean="0"/>
              <a:t>Machine health monitoring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Principles that Promote Reliability, Efficiency and Reduced Operating Cost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450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0" y="3048000"/>
            <a:ext cx="7772400" cy="4572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Pump Structure</a:t>
            </a:r>
            <a:br>
              <a:rPr lang="en-US" sz="4800" dirty="0" smtClean="0"/>
            </a:b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271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76200" y="1219200"/>
            <a:ext cx="3886200" cy="5486400"/>
            <a:chOff x="0" y="0"/>
            <a:chExt cx="4390542" cy="6856441"/>
          </a:xfrm>
        </p:grpSpPr>
        <p:sp>
          <p:nvSpPr>
            <p:cNvPr id="2" name="object 2"/>
            <p:cNvSpPr/>
            <p:nvPr/>
          </p:nvSpPr>
          <p:spPr>
            <a:xfrm>
              <a:off x="0" y="0"/>
              <a:ext cx="4390542" cy="685644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28800" y="1771650"/>
              <a:ext cx="0" cy="495300"/>
            </a:xfrm>
            <a:custGeom>
              <a:avLst/>
              <a:gdLst/>
              <a:ahLst/>
              <a:cxnLst/>
              <a:rect l="l" t="t" r="r" b="b"/>
              <a:pathLst>
                <a:path h="495300">
                  <a:moveTo>
                    <a:pt x="0" y="49530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993300"/>
              </a:solidFill>
              <a:headEnd type="triangle" w="med" len="med"/>
              <a:tailEnd type="triangle" w="med" len="med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057400" y="2009534"/>
              <a:ext cx="352425" cy="482600"/>
            </a:xfrm>
            <a:custGeom>
              <a:avLst/>
              <a:gdLst/>
              <a:ahLst/>
              <a:cxnLst/>
              <a:rect l="l" t="t" r="r" b="b"/>
              <a:pathLst>
                <a:path w="352425" h="482600">
                  <a:moveTo>
                    <a:pt x="117475" y="118237"/>
                  </a:moveTo>
                  <a:lnTo>
                    <a:pt x="0" y="318376"/>
                  </a:lnTo>
                  <a:lnTo>
                    <a:pt x="117475" y="482092"/>
                  </a:lnTo>
                  <a:lnTo>
                    <a:pt x="117475" y="391134"/>
                  </a:lnTo>
                  <a:lnTo>
                    <a:pt x="143420" y="381801"/>
                  </a:lnTo>
                  <a:lnTo>
                    <a:pt x="191493" y="358313"/>
                  </a:lnTo>
                  <a:lnTo>
                    <a:pt x="234123" y="329023"/>
                  </a:lnTo>
                  <a:lnTo>
                    <a:pt x="270888" y="294678"/>
                  </a:lnTo>
                  <a:lnTo>
                    <a:pt x="301365" y="256029"/>
                  </a:lnTo>
                  <a:lnTo>
                    <a:pt x="325132" y="213824"/>
                  </a:lnTo>
                  <a:lnTo>
                    <a:pt x="327053" y="209207"/>
                  </a:lnTo>
                  <a:lnTo>
                    <a:pt x="117475" y="209207"/>
                  </a:lnTo>
                  <a:lnTo>
                    <a:pt x="117475" y="118237"/>
                  </a:lnTo>
                  <a:close/>
                </a:path>
                <a:path w="352425" h="482600">
                  <a:moveTo>
                    <a:pt x="337731" y="0"/>
                  </a:moveTo>
                  <a:lnTo>
                    <a:pt x="319981" y="42474"/>
                  </a:lnTo>
                  <a:lnTo>
                    <a:pt x="296037" y="81790"/>
                  </a:lnTo>
                  <a:lnTo>
                    <a:pt x="266412" y="117462"/>
                  </a:lnTo>
                  <a:lnTo>
                    <a:pt x="231619" y="149002"/>
                  </a:lnTo>
                  <a:lnTo>
                    <a:pt x="192171" y="175923"/>
                  </a:lnTo>
                  <a:lnTo>
                    <a:pt x="148582" y="197739"/>
                  </a:lnTo>
                  <a:lnTo>
                    <a:pt x="117475" y="209207"/>
                  </a:lnTo>
                  <a:lnTo>
                    <a:pt x="327053" y="209207"/>
                  </a:lnTo>
                  <a:lnTo>
                    <a:pt x="341767" y="168814"/>
                  </a:lnTo>
                  <a:lnTo>
                    <a:pt x="350848" y="121747"/>
                  </a:lnTo>
                  <a:lnTo>
                    <a:pt x="352424" y="97676"/>
                  </a:lnTo>
                  <a:lnTo>
                    <a:pt x="351953" y="73373"/>
                  </a:lnTo>
                  <a:lnTo>
                    <a:pt x="349382" y="48930"/>
                  </a:lnTo>
                  <a:lnTo>
                    <a:pt x="344659" y="24441"/>
                  </a:lnTo>
                  <a:lnTo>
                    <a:pt x="337731" y="0"/>
                  </a:lnTo>
                  <a:close/>
                </a:path>
              </a:pathLst>
            </a:custGeom>
            <a:solidFill>
              <a:srgbClr val="D348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057400" y="1600198"/>
              <a:ext cx="352425" cy="500380"/>
            </a:xfrm>
            <a:custGeom>
              <a:avLst/>
              <a:gdLst/>
              <a:ahLst/>
              <a:cxnLst/>
              <a:rect l="l" t="t" r="r" b="b"/>
              <a:pathLst>
                <a:path w="352425" h="500380">
                  <a:moveTo>
                    <a:pt x="0" y="0"/>
                  </a:moveTo>
                  <a:lnTo>
                    <a:pt x="0" y="181927"/>
                  </a:lnTo>
                  <a:lnTo>
                    <a:pt x="28904" y="182982"/>
                  </a:lnTo>
                  <a:lnTo>
                    <a:pt x="57165" y="186094"/>
                  </a:lnTo>
                  <a:lnTo>
                    <a:pt x="111394" y="198158"/>
                  </a:lnTo>
                  <a:lnTo>
                    <a:pt x="161960" y="217464"/>
                  </a:lnTo>
                  <a:lnTo>
                    <a:pt x="208138" y="243356"/>
                  </a:lnTo>
                  <a:lnTo>
                    <a:pt x="249202" y="275178"/>
                  </a:lnTo>
                  <a:lnTo>
                    <a:pt x="284427" y="312276"/>
                  </a:lnTo>
                  <a:lnTo>
                    <a:pt x="313088" y="353992"/>
                  </a:lnTo>
                  <a:lnTo>
                    <a:pt x="334458" y="399673"/>
                  </a:lnTo>
                  <a:lnTo>
                    <a:pt x="347812" y="448662"/>
                  </a:lnTo>
                  <a:lnTo>
                    <a:pt x="352425" y="500303"/>
                  </a:lnTo>
                  <a:lnTo>
                    <a:pt x="352425" y="318376"/>
                  </a:lnTo>
                  <a:lnTo>
                    <a:pt x="347812" y="266734"/>
                  </a:lnTo>
                  <a:lnTo>
                    <a:pt x="334458" y="217745"/>
                  </a:lnTo>
                  <a:lnTo>
                    <a:pt x="313088" y="172065"/>
                  </a:lnTo>
                  <a:lnTo>
                    <a:pt x="284427" y="130348"/>
                  </a:lnTo>
                  <a:lnTo>
                    <a:pt x="249202" y="93251"/>
                  </a:lnTo>
                  <a:lnTo>
                    <a:pt x="208138" y="61428"/>
                  </a:lnTo>
                  <a:lnTo>
                    <a:pt x="161960" y="35537"/>
                  </a:lnTo>
                  <a:lnTo>
                    <a:pt x="111394" y="16231"/>
                  </a:lnTo>
                  <a:lnTo>
                    <a:pt x="57165" y="4167"/>
                  </a:lnTo>
                  <a:lnTo>
                    <a:pt x="28904" y="10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3A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057400" y="1600198"/>
              <a:ext cx="352425" cy="891540"/>
            </a:xfrm>
            <a:custGeom>
              <a:avLst/>
              <a:gdLst/>
              <a:ahLst/>
              <a:cxnLst/>
              <a:rect l="l" t="t" r="r" b="b"/>
              <a:pathLst>
                <a:path w="352425" h="891539">
                  <a:moveTo>
                    <a:pt x="352425" y="500303"/>
                  </a:moveTo>
                  <a:lnTo>
                    <a:pt x="347812" y="448662"/>
                  </a:lnTo>
                  <a:lnTo>
                    <a:pt x="334458" y="399673"/>
                  </a:lnTo>
                  <a:lnTo>
                    <a:pt x="313088" y="353992"/>
                  </a:lnTo>
                  <a:lnTo>
                    <a:pt x="284427" y="312276"/>
                  </a:lnTo>
                  <a:lnTo>
                    <a:pt x="249202" y="275178"/>
                  </a:lnTo>
                  <a:lnTo>
                    <a:pt x="208138" y="243356"/>
                  </a:lnTo>
                  <a:lnTo>
                    <a:pt x="161960" y="217464"/>
                  </a:lnTo>
                  <a:lnTo>
                    <a:pt x="111394" y="198158"/>
                  </a:lnTo>
                  <a:lnTo>
                    <a:pt x="57165" y="186094"/>
                  </a:lnTo>
                  <a:lnTo>
                    <a:pt x="0" y="181927"/>
                  </a:lnTo>
                  <a:lnTo>
                    <a:pt x="0" y="0"/>
                  </a:lnTo>
                  <a:lnTo>
                    <a:pt x="28904" y="1055"/>
                  </a:lnTo>
                  <a:lnTo>
                    <a:pt x="57165" y="4167"/>
                  </a:lnTo>
                  <a:lnTo>
                    <a:pt x="111394" y="16231"/>
                  </a:lnTo>
                  <a:lnTo>
                    <a:pt x="161960" y="35537"/>
                  </a:lnTo>
                  <a:lnTo>
                    <a:pt x="208138" y="61428"/>
                  </a:lnTo>
                  <a:lnTo>
                    <a:pt x="249202" y="93251"/>
                  </a:lnTo>
                  <a:lnTo>
                    <a:pt x="284427" y="130348"/>
                  </a:lnTo>
                  <a:lnTo>
                    <a:pt x="313088" y="172065"/>
                  </a:lnTo>
                  <a:lnTo>
                    <a:pt x="334458" y="217745"/>
                  </a:lnTo>
                  <a:lnTo>
                    <a:pt x="347812" y="266734"/>
                  </a:lnTo>
                  <a:lnTo>
                    <a:pt x="352425" y="318376"/>
                  </a:lnTo>
                  <a:lnTo>
                    <a:pt x="352425" y="500303"/>
                  </a:lnTo>
                  <a:lnTo>
                    <a:pt x="351724" y="520425"/>
                  </a:lnTo>
                  <a:lnTo>
                    <a:pt x="346230" y="559826"/>
                  </a:lnTo>
                  <a:lnTo>
                    <a:pt x="335514" y="597801"/>
                  </a:lnTo>
                  <a:lnTo>
                    <a:pt x="319862" y="633988"/>
                  </a:lnTo>
                  <a:lnTo>
                    <a:pt x="299558" y="668022"/>
                  </a:lnTo>
                  <a:lnTo>
                    <a:pt x="274888" y="699540"/>
                  </a:lnTo>
                  <a:lnTo>
                    <a:pt x="246136" y="728176"/>
                  </a:lnTo>
                  <a:lnTo>
                    <a:pt x="213588" y="753569"/>
                  </a:lnTo>
                  <a:lnTo>
                    <a:pt x="177527" y="775353"/>
                  </a:lnTo>
                  <a:lnTo>
                    <a:pt x="138239" y="793165"/>
                  </a:lnTo>
                  <a:lnTo>
                    <a:pt x="117475" y="800468"/>
                  </a:lnTo>
                  <a:lnTo>
                    <a:pt x="117475" y="891425"/>
                  </a:lnTo>
                  <a:lnTo>
                    <a:pt x="0" y="727710"/>
                  </a:lnTo>
                  <a:lnTo>
                    <a:pt x="117475" y="527583"/>
                  </a:lnTo>
                  <a:lnTo>
                    <a:pt x="117475" y="618540"/>
                  </a:lnTo>
                  <a:lnTo>
                    <a:pt x="133220" y="613126"/>
                  </a:lnTo>
                  <a:lnTo>
                    <a:pt x="178076" y="593120"/>
                  </a:lnTo>
                  <a:lnTo>
                    <a:pt x="218962" y="567847"/>
                  </a:lnTo>
                  <a:lnTo>
                    <a:pt x="255363" y="537792"/>
                  </a:lnTo>
                  <a:lnTo>
                    <a:pt x="286768" y="503444"/>
                  </a:lnTo>
                  <a:lnTo>
                    <a:pt x="312662" y="465288"/>
                  </a:lnTo>
                  <a:lnTo>
                    <a:pt x="332534" y="423812"/>
                  </a:lnTo>
                  <a:lnTo>
                    <a:pt x="337731" y="409333"/>
                  </a:lnTo>
                </a:path>
              </a:pathLst>
            </a:custGeom>
            <a:ln w="9525">
              <a:solidFill>
                <a:srgbClr val="CC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cxnSp>
        <p:nvCxnSpPr>
          <p:cNvPr id="50" name="Straight Arrow Connector 49"/>
          <p:cNvCxnSpPr/>
          <p:nvPr/>
        </p:nvCxnSpPr>
        <p:spPr bwMode="auto">
          <a:xfrm flipH="1">
            <a:off x="1694925" y="1676400"/>
            <a:ext cx="280087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4495800" y="144333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Univers Extended"/>
              </a:rPr>
              <a:t>Shaft</a:t>
            </a:r>
            <a:endParaRPr lang="en-US" sz="1800" dirty="0">
              <a:latin typeface="Univers Extended"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 flipH="1">
            <a:off x="1694925" y="2057400"/>
            <a:ext cx="2877075" cy="15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4495800" y="181608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Univers Extended"/>
              </a:rPr>
              <a:t>Thrust Bearing</a:t>
            </a:r>
            <a:endParaRPr lang="en-US" sz="1800" dirty="0">
              <a:latin typeface="Univers Extended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925887" y="3390900"/>
            <a:ext cx="2978881" cy="76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1745519" y="3810000"/>
            <a:ext cx="2521681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3657600" y="4495800"/>
            <a:ext cx="3276600" cy="457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2194888" y="4724400"/>
            <a:ext cx="2090543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 flipV="1">
            <a:off x="1789064" y="4724400"/>
            <a:ext cx="4404637" cy="914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3000931" y="5486400"/>
            <a:ext cx="1190069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762000" y="4800601"/>
            <a:ext cx="3657600" cy="12191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2286000" y="2499649"/>
            <a:ext cx="2438400" cy="13719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2362200" y="2636842"/>
            <a:ext cx="2362200" cy="10969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66FF3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4648200" y="2383579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Univers Extended"/>
              </a:rPr>
              <a:t>Bearing Frame</a:t>
            </a:r>
            <a:endParaRPr lang="en-US" sz="1800" dirty="0">
              <a:latin typeface="Univers Extended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04768" y="318397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Univers Extended"/>
              </a:rPr>
              <a:t>Radial Bearing</a:t>
            </a:r>
            <a:endParaRPr lang="en-US" sz="1800" dirty="0">
              <a:latin typeface="Univers Extended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85431" y="362533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Univers Extended"/>
              </a:rPr>
              <a:t>Shaft Seal</a:t>
            </a:r>
            <a:endParaRPr lang="en-US" sz="1800" dirty="0">
              <a:latin typeface="Univers Extended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285431" y="480060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Univers Extended"/>
              </a:rPr>
              <a:t>Impeller</a:t>
            </a:r>
            <a:endParaRPr lang="en-US" sz="1800" dirty="0">
              <a:latin typeface="Univers Extended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19600" y="57912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Univers Extended"/>
              </a:rPr>
              <a:t>Casing</a:t>
            </a:r>
            <a:endParaRPr lang="en-US" sz="1800" dirty="0">
              <a:latin typeface="Univers Extended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193701" y="5315634"/>
            <a:ext cx="2540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Univers Extended"/>
              </a:rPr>
              <a:t>Radial load imposed</a:t>
            </a:r>
          </a:p>
          <a:p>
            <a:r>
              <a:rPr lang="en-US" sz="1800" dirty="0" smtClean="0">
                <a:latin typeface="Univers Extended"/>
              </a:rPr>
              <a:t>By differential pressure</a:t>
            </a:r>
            <a:endParaRPr lang="en-US" sz="1800" dirty="0">
              <a:latin typeface="Univers Extended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88132" y="1074935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Univers Extended"/>
              </a:rPr>
              <a:t>Mechanical Seals:  0.002” Max Deflection</a:t>
            </a:r>
            <a:endParaRPr lang="en-US" sz="1800" dirty="0">
              <a:latin typeface="Univers Extended"/>
            </a:endParaRPr>
          </a:p>
        </p:txBody>
      </p:sp>
    </p:spTree>
    <p:extLst>
      <p:ext uri="{BB962C8B-B14F-4D97-AF65-F5344CB8AC3E}">
        <p14:creationId xmlns:p14="http://schemas.microsoft.com/office/powerpoint/2010/main" val="30928154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1066800"/>
            <a:ext cx="8229600" cy="5334000"/>
            <a:chOff x="0" y="838200"/>
            <a:chExt cx="8991523" cy="5867400"/>
          </a:xfrm>
        </p:grpSpPr>
        <p:sp>
          <p:nvSpPr>
            <p:cNvPr id="4" name="object 4"/>
            <p:cNvSpPr/>
            <p:nvPr/>
          </p:nvSpPr>
          <p:spPr>
            <a:xfrm>
              <a:off x="0" y="990612"/>
              <a:ext cx="6096000" cy="287653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81399" y="4267225"/>
              <a:ext cx="5410124" cy="22573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88463" y="1263396"/>
              <a:ext cx="391667" cy="381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290720" y="1122941"/>
              <a:ext cx="2040889" cy="25400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800" b="1" spc="5" dirty="0">
                  <a:solidFill>
                    <a:srgbClr val="96A9A9"/>
                  </a:solidFill>
                  <a:latin typeface="Verdana"/>
                  <a:cs typeface="Verdana"/>
                </a:rPr>
                <a:t>O</a:t>
              </a:r>
              <a:r>
                <a:rPr sz="1800" b="1" spc="-10" dirty="0">
                  <a:solidFill>
                    <a:srgbClr val="96A9A9"/>
                  </a:solidFill>
                  <a:latin typeface="Verdana"/>
                  <a:cs typeface="Verdana"/>
                </a:rPr>
                <a:t>v</a:t>
              </a:r>
              <a:r>
                <a:rPr sz="1800" b="1" spc="5" dirty="0">
                  <a:solidFill>
                    <a:srgbClr val="96A9A9"/>
                  </a:solidFill>
                  <a:latin typeface="Verdana"/>
                  <a:cs typeface="Verdana"/>
                </a:rPr>
                <a:t>er</a:t>
              </a:r>
              <a:r>
                <a:rPr sz="1800" b="1" dirty="0">
                  <a:solidFill>
                    <a:srgbClr val="96A9A9"/>
                  </a:solidFill>
                  <a:latin typeface="Verdana"/>
                  <a:cs typeface="Verdana"/>
                </a:rPr>
                <a:t>hung</a:t>
              </a:r>
              <a:r>
                <a:rPr sz="1800" b="1" spc="-5" dirty="0">
                  <a:solidFill>
                    <a:srgbClr val="96A9A9"/>
                  </a:solidFill>
                  <a:latin typeface="Verdana"/>
                  <a:cs typeface="Verdana"/>
                </a:rPr>
                <a:t> </a:t>
              </a:r>
              <a:r>
                <a:rPr sz="1800" b="1" spc="5" dirty="0">
                  <a:solidFill>
                    <a:srgbClr val="96A9A9"/>
                  </a:solidFill>
                  <a:latin typeface="Verdana"/>
                  <a:cs typeface="Verdana"/>
                </a:rPr>
                <a:t>S</a:t>
              </a:r>
              <a:r>
                <a:rPr sz="1800" b="1" dirty="0">
                  <a:solidFill>
                    <a:srgbClr val="96A9A9"/>
                  </a:solidFill>
                  <a:latin typeface="Verdana"/>
                  <a:cs typeface="Verdana"/>
                </a:rPr>
                <a:t>h</a:t>
              </a:r>
              <a:r>
                <a:rPr sz="1800" b="1" spc="-5" dirty="0">
                  <a:solidFill>
                    <a:srgbClr val="96A9A9"/>
                  </a:solidFill>
                  <a:latin typeface="Verdana"/>
                  <a:cs typeface="Verdana"/>
                </a:rPr>
                <a:t>af</a:t>
              </a:r>
              <a:r>
                <a:rPr sz="1800" b="1" dirty="0">
                  <a:solidFill>
                    <a:srgbClr val="96A9A9"/>
                  </a:solidFill>
                  <a:latin typeface="Verdana"/>
                  <a:cs typeface="Verdana"/>
                </a:rPr>
                <a:t>t</a:t>
              </a:r>
              <a:endParaRPr sz="1800" dirty="0">
                <a:latin typeface="Verdana"/>
                <a:cs typeface="Verdana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551931" y="5759195"/>
              <a:ext cx="391667" cy="3825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 txBox="1"/>
            <p:nvPr/>
          </p:nvSpPr>
          <p:spPr>
            <a:xfrm>
              <a:off x="3780155" y="5987534"/>
              <a:ext cx="1706245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-5" dirty="0">
                  <a:solidFill>
                    <a:srgbClr val="96A9A9"/>
                  </a:solidFill>
                  <a:latin typeface="Verdana"/>
                  <a:cs typeface="Verdana"/>
                </a:rPr>
                <a:t>B</a:t>
              </a:r>
              <a:r>
                <a:rPr sz="1200" b="1" spc="5" dirty="0">
                  <a:solidFill>
                    <a:srgbClr val="96A9A9"/>
                  </a:solidFill>
                  <a:latin typeface="Verdana"/>
                  <a:cs typeface="Verdana"/>
                </a:rPr>
                <a:t>e</a:t>
              </a:r>
              <a:r>
                <a:rPr sz="1200" b="1" spc="-10" dirty="0">
                  <a:solidFill>
                    <a:srgbClr val="96A9A9"/>
                  </a:solidFill>
                  <a:latin typeface="Verdana"/>
                  <a:cs typeface="Verdana"/>
                </a:rPr>
                <a:t>t</a:t>
              </a:r>
              <a:r>
                <a:rPr sz="1200" b="1" dirty="0">
                  <a:solidFill>
                    <a:srgbClr val="96A9A9"/>
                  </a:solidFill>
                  <a:latin typeface="Verdana"/>
                  <a:cs typeface="Verdana"/>
                </a:rPr>
                <a:t>w</a:t>
              </a:r>
              <a:r>
                <a:rPr sz="1200" b="1" spc="5" dirty="0">
                  <a:solidFill>
                    <a:srgbClr val="96A9A9"/>
                  </a:solidFill>
                  <a:latin typeface="Verdana"/>
                  <a:cs typeface="Verdana"/>
                </a:rPr>
                <a:t>ee</a:t>
              </a:r>
              <a:r>
                <a:rPr sz="1200" b="1" dirty="0">
                  <a:solidFill>
                    <a:srgbClr val="96A9A9"/>
                  </a:solidFill>
                  <a:latin typeface="Verdana"/>
                  <a:cs typeface="Verdana"/>
                </a:rPr>
                <a:t>n</a:t>
              </a:r>
              <a:r>
                <a:rPr sz="1200" b="1" spc="10" dirty="0">
                  <a:solidFill>
                    <a:srgbClr val="96A9A9"/>
                  </a:solidFill>
                  <a:latin typeface="Verdana"/>
                  <a:cs typeface="Verdana"/>
                </a:rPr>
                <a:t> </a:t>
              </a:r>
              <a:r>
                <a:rPr sz="1200" b="1" spc="-5" dirty="0" smtClean="0">
                  <a:solidFill>
                    <a:srgbClr val="96A9A9"/>
                  </a:solidFill>
                  <a:latin typeface="Verdana"/>
                  <a:cs typeface="Verdana"/>
                </a:rPr>
                <a:t>B</a:t>
              </a:r>
              <a:r>
                <a:rPr sz="1200" b="1" spc="5" dirty="0" smtClean="0">
                  <a:solidFill>
                    <a:srgbClr val="96A9A9"/>
                  </a:solidFill>
                  <a:latin typeface="Verdana"/>
                  <a:cs typeface="Verdana"/>
                </a:rPr>
                <a:t>ea</a:t>
              </a:r>
              <a:r>
                <a:rPr lang="en-US" sz="1200" b="1" spc="5" dirty="0" smtClean="0">
                  <a:solidFill>
                    <a:srgbClr val="96A9A9"/>
                  </a:solidFill>
                  <a:latin typeface="Verdana"/>
                  <a:cs typeface="Verdana"/>
                </a:rPr>
                <a:t>rings</a:t>
              </a:r>
              <a:endParaRPr sz="1200" dirty="0">
                <a:latin typeface="Verdana"/>
                <a:cs typeface="Verdana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638800" y="990606"/>
              <a:ext cx="0" cy="574675"/>
            </a:xfrm>
            <a:custGeom>
              <a:avLst/>
              <a:gdLst/>
              <a:ahLst/>
              <a:cxnLst/>
              <a:rect l="l" t="t" r="r" b="b"/>
              <a:pathLst>
                <a:path h="574675">
                  <a:moveTo>
                    <a:pt x="0" y="0"/>
                  </a:moveTo>
                  <a:lnTo>
                    <a:pt x="0" y="574548"/>
                  </a:lnTo>
                </a:path>
              </a:pathLst>
            </a:custGeom>
            <a:ln w="57150">
              <a:solidFill>
                <a:srgbClr val="FF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53091" y="83820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85712" y="0"/>
                  </a:moveTo>
                  <a:lnTo>
                    <a:pt x="0" y="171462"/>
                  </a:lnTo>
                  <a:lnTo>
                    <a:pt x="171450" y="171449"/>
                  </a:lnTo>
                  <a:lnTo>
                    <a:pt x="85712" y="0"/>
                  </a:lnTo>
                  <a:close/>
                </a:path>
              </a:pathLst>
            </a:custGeom>
            <a:solidFill>
              <a:srgbClr val="FF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62675" y="2438400"/>
              <a:ext cx="1000125" cy="0"/>
            </a:xfrm>
            <a:custGeom>
              <a:avLst/>
              <a:gdLst/>
              <a:ahLst/>
              <a:cxnLst/>
              <a:rect l="l" t="t" r="r" b="b"/>
              <a:pathLst>
                <a:path w="1000125">
                  <a:moveTo>
                    <a:pt x="0" y="0"/>
                  </a:moveTo>
                  <a:lnTo>
                    <a:pt x="1000125" y="0"/>
                  </a:lnTo>
                </a:path>
              </a:pathLst>
            </a:custGeom>
            <a:ln w="57150">
              <a:solidFill>
                <a:srgbClr val="FF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19803" y="2352667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37" y="0"/>
                  </a:moveTo>
                  <a:lnTo>
                    <a:pt x="0" y="85737"/>
                  </a:lnTo>
                  <a:lnTo>
                    <a:pt x="171450" y="171450"/>
                  </a:lnTo>
                  <a:lnTo>
                    <a:pt x="171437" y="0"/>
                  </a:lnTo>
                  <a:close/>
                </a:path>
              </a:pathLst>
            </a:custGeom>
            <a:solidFill>
              <a:srgbClr val="FF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38800" y="3235325"/>
              <a:ext cx="0" cy="574675"/>
            </a:xfrm>
            <a:custGeom>
              <a:avLst/>
              <a:gdLst/>
              <a:ahLst/>
              <a:cxnLst/>
              <a:rect l="l" t="t" r="r" b="b"/>
              <a:pathLst>
                <a:path h="574675">
                  <a:moveTo>
                    <a:pt x="0" y="0"/>
                  </a:moveTo>
                  <a:lnTo>
                    <a:pt x="0" y="574548"/>
                  </a:lnTo>
                </a:path>
              </a:pathLst>
            </a:custGeom>
            <a:ln w="57150">
              <a:solidFill>
                <a:srgbClr val="FF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553075" y="379095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0"/>
                  </a:moveTo>
                  <a:lnTo>
                    <a:pt x="0" y="0"/>
                  </a:lnTo>
                  <a:lnTo>
                    <a:pt x="85725" y="17145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F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24600" y="3997452"/>
              <a:ext cx="0" cy="574675"/>
            </a:xfrm>
            <a:custGeom>
              <a:avLst/>
              <a:gdLst/>
              <a:ahLst/>
              <a:cxnLst/>
              <a:rect l="l" t="t" r="r" b="b"/>
              <a:pathLst>
                <a:path h="574675">
                  <a:moveTo>
                    <a:pt x="0" y="0"/>
                  </a:moveTo>
                  <a:lnTo>
                    <a:pt x="0" y="574548"/>
                  </a:lnTo>
                </a:path>
              </a:pathLst>
            </a:custGeom>
            <a:ln w="57150">
              <a:solidFill>
                <a:srgbClr val="FF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238891" y="3866515"/>
              <a:ext cx="171450" cy="172085"/>
            </a:xfrm>
            <a:custGeom>
              <a:avLst/>
              <a:gdLst/>
              <a:ahLst/>
              <a:cxnLst/>
              <a:rect l="l" t="t" r="r" b="b"/>
              <a:pathLst>
                <a:path w="171450" h="172085">
                  <a:moveTo>
                    <a:pt x="85712" y="0"/>
                  </a:moveTo>
                  <a:lnTo>
                    <a:pt x="0" y="171462"/>
                  </a:lnTo>
                  <a:lnTo>
                    <a:pt x="171450" y="171450"/>
                  </a:lnTo>
                  <a:lnTo>
                    <a:pt x="85712" y="0"/>
                  </a:lnTo>
                  <a:close/>
                </a:path>
              </a:pathLst>
            </a:custGeom>
            <a:solidFill>
              <a:srgbClr val="FF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34000" y="4876800"/>
              <a:ext cx="619125" cy="0"/>
            </a:xfrm>
            <a:custGeom>
              <a:avLst/>
              <a:gdLst/>
              <a:ahLst/>
              <a:cxnLst/>
              <a:rect l="l" t="t" r="r" b="b"/>
              <a:pathLst>
                <a:path w="619125">
                  <a:moveTo>
                    <a:pt x="0" y="0"/>
                  </a:moveTo>
                  <a:lnTo>
                    <a:pt x="619125" y="0"/>
                  </a:lnTo>
                </a:path>
              </a:pathLst>
            </a:custGeom>
            <a:ln w="57150">
              <a:solidFill>
                <a:srgbClr val="FF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24541" y="4791067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2" y="0"/>
                  </a:moveTo>
                  <a:lnTo>
                    <a:pt x="0" y="171449"/>
                  </a:lnTo>
                  <a:lnTo>
                    <a:pt x="171462" y="8573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24675" y="4876800"/>
              <a:ext cx="847725" cy="0"/>
            </a:xfrm>
            <a:custGeom>
              <a:avLst/>
              <a:gdLst/>
              <a:ahLst/>
              <a:cxnLst/>
              <a:rect l="l" t="t" r="r" b="b"/>
              <a:pathLst>
                <a:path w="847725">
                  <a:moveTo>
                    <a:pt x="847725" y="0"/>
                  </a:moveTo>
                  <a:lnTo>
                    <a:pt x="0" y="0"/>
                  </a:lnTo>
                </a:path>
              </a:pathLst>
            </a:custGeom>
            <a:ln w="57150">
              <a:solidFill>
                <a:srgbClr val="FF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781803" y="4791067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37" y="0"/>
                  </a:moveTo>
                  <a:lnTo>
                    <a:pt x="0" y="85737"/>
                  </a:lnTo>
                  <a:lnTo>
                    <a:pt x="171450" y="171449"/>
                  </a:lnTo>
                  <a:lnTo>
                    <a:pt x="171437" y="0"/>
                  </a:lnTo>
                  <a:close/>
                </a:path>
              </a:pathLst>
            </a:custGeom>
            <a:solidFill>
              <a:srgbClr val="FF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400800" y="6172200"/>
              <a:ext cx="0" cy="390525"/>
            </a:xfrm>
            <a:custGeom>
              <a:avLst/>
              <a:gdLst/>
              <a:ahLst/>
              <a:cxnLst/>
              <a:rect l="l" t="t" r="r" b="b"/>
              <a:pathLst>
                <a:path h="390525">
                  <a:moveTo>
                    <a:pt x="0" y="0"/>
                  </a:moveTo>
                  <a:lnTo>
                    <a:pt x="0" y="390525"/>
                  </a:lnTo>
                </a:path>
              </a:pathLst>
            </a:custGeom>
            <a:ln w="57150">
              <a:solidFill>
                <a:srgbClr val="FF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15075" y="6534150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50" y="0"/>
                  </a:moveTo>
                  <a:lnTo>
                    <a:pt x="0" y="0"/>
                  </a:lnTo>
                  <a:lnTo>
                    <a:pt x="85725" y="17145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F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924541" y="5705467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2" y="0"/>
                  </a:moveTo>
                  <a:lnTo>
                    <a:pt x="0" y="171450"/>
                  </a:lnTo>
                  <a:lnTo>
                    <a:pt x="171462" y="8573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848475" y="5791200"/>
              <a:ext cx="923925" cy="0"/>
            </a:xfrm>
            <a:custGeom>
              <a:avLst/>
              <a:gdLst/>
              <a:ahLst/>
              <a:cxnLst/>
              <a:rect l="l" t="t" r="r" b="b"/>
              <a:pathLst>
                <a:path w="923925">
                  <a:moveTo>
                    <a:pt x="923925" y="0"/>
                  </a:moveTo>
                  <a:lnTo>
                    <a:pt x="0" y="0"/>
                  </a:lnTo>
                </a:path>
              </a:pathLst>
            </a:custGeom>
            <a:ln w="57150">
              <a:solidFill>
                <a:srgbClr val="00CC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705603" y="5705467"/>
              <a:ext cx="171450" cy="171450"/>
            </a:xfrm>
            <a:custGeom>
              <a:avLst/>
              <a:gdLst/>
              <a:ahLst/>
              <a:cxnLst/>
              <a:rect l="l" t="t" r="r" b="b"/>
              <a:pathLst>
                <a:path w="171450" h="171450">
                  <a:moveTo>
                    <a:pt x="171437" y="0"/>
                  </a:moveTo>
                  <a:lnTo>
                    <a:pt x="0" y="85737"/>
                  </a:lnTo>
                  <a:lnTo>
                    <a:pt x="171450" y="171450"/>
                  </a:lnTo>
                  <a:lnTo>
                    <a:pt x="171437" y="0"/>
                  </a:lnTo>
                  <a:close/>
                </a:path>
              </a:pathLst>
            </a:custGeom>
            <a:solidFill>
              <a:srgbClr val="00CC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36"/>
            <p:cNvSpPr/>
            <p:nvPr/>
          </p:nvSpPr>
          <p:spPr>
            <a:xfrm>
              <a:off x="5000616" y="5791200"/>
              <a:ext cx="923925" cy="0"/>
            </a:xfrm>
            <a:custGeom>
              <a:avLst/>
              <a:gdLst/>
              <a:ahLst/>
              <a:cxnLst/>
              <a:rect l="l" t="t" r="r" b="b"/>
              <a:pathLst>
                <a:path w="923925">
                  <a:moveTo>
                    <a:pt x="923925" y="0"/>
                  </a:moveTo>
                  <a:lnTo>
                    <a:pt x="0" y="0"/>
                  </a:lnTo>
                </a:path>
              </a:pathLst>
            </a:custGeom>
            <a:ln w="57150">
              <a:solidFill>
                <a:srgbClr val="00CC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591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06162" y="1196340"/>
            <a:ext cx="7696161" cy="5356860"/>
            <a:chOff x="0" y="0"/>
            <a:chExt cx="9143961" cy="6858000"/>
          </a:xfrm>
        </p:grpSpPr>
        <p:sp>
          <p:nvSpPr>
            <p:cNvPr id="2" name="object 2"/>
            <p:cNvSpPr/>
            <p:nvPr/>
          </p:nvSpPr>
          <p:spPr>
            <a:xfrm>
              <a:off x="0" y="0"/>
              <a:ext cx="2666974" cy="685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3200400" y="12"/>
              <a:ext cx="5943561" cy="38528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 flipV="1">
              <a:off x="2514600" y="6134077"/>
              <a:ext cx="3657600" cy="190523"/>
            </a:xfrm>
            <a:custGeom>
              <a:avLst/>
              <a:gdLst/>
              <a:ahLst/>
              <a:cxnLst/>
              <a:rect l="l" t="t" r="r" b="b"/>
              <a:pathLst>
                <a:path w="2057400">
                  <a:moveTo>
                    <a:pt x="0" y="0"/>
                  </a:moveTo>
                  <a:lnTo>
                    <a:pt x="2057400" y="0"/>
                  </a:lnTo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6000" y="6134077"/>
              <a:ext cx="381635" cy="381000"/>
            </a:xfrm>
            <a:custGeom>
              <a:avLst/>
              <a:gdLst/>
              <a:ahLst/>
              <a:cxnLst/>
              <a:rect l="l" t="t" r="r" b="b"/>
              <a:pathLst>
                <a:path w="381635" h="381000">
                  <a:moveTo>
                    <a:pt x="380987" y="0"/>
                  </a:moveTo>
                  <a:lnTo>
                    <a:pt x="0" y="190525"/>
                  </a:lnTo>
                  <a:lnTo>
                    <a:pt x="381012" y="381000"/>
                  </a:lnTo>
                  <a:lnTo>
                    <a:pt x="228600" y="190512"/>
                  </a:lnTo>
                  <a:lnTo>
                    <a:pt x="380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95800" y="403860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38799" y="4114800"/>
              <a:ext cx="45719" cy="2362200"/>
            </a:xfrm>
            <a:custGeom>
              <a:avLst/>
              <a:gdLst/>
              <a:ahLst/>
              <a:cxnLst/>
              <a:rect l="l" t="t" r="r" b="b"/>
              <a:pathLst>
                <a:path h="574675">
                  <a:moveTo>
                    <a:pt x="0" y="0"/>
                  </a:moveTo>
                  <a:lnTo>
                    <a:pt x="0" y="574548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38800" y="6477000"/>
              <a:ext cx="2895600" cy="0"/>
            </a:xfrm>
            <a:custGeom>
              <a:avLst/>
              <a:gdLst/>
              <a:ahLst/>
              <a:cxnLst/>
              <a:rect l="l" t="t" r="r" b="b"/>
              <a:pathLst>
                <a:path w="2895600">
                  <a:moveTo>
                    <a:pt x="0" y="0"/>
                  </a:moveTo>
                  <a:lnTo>
                    <a:pt x="289560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54139" y="6347459"/>
              <a:ext cx="646175" cy="4998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91883" y="6347459"/>
              <a:ext cx="484631" cy="4998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43500" y="4559808"/>
              <a:ext cx="646175" cy="4998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67400" y="4267200"/>
              <a:ext cx="2438400" cy="1447800"/>
            </a:xfrm>
            <a:custGeom>
              <a:avLst/>
              <a:gdLst/>
              <a:ahLst/>
              <a:cxnLst/>
              <a:rect l="l" t="t" r="r" b="b"/>
              <a:pathLst>
                <a:path w="2438400" h="1447800">
                  <a:moveTo>
                    <a:pt x="0" y="0"/>
                  </a:moveTo>
                  <a:lnTo>
                    <a:pt x="56190" y="5729"/>
                  </a:lnTo>
                  <a:lnTo>
                    <a:pt x="112337" y="11544"/>
                  </a:lnTo>
                  <a:lnTo>
                    <a:pt x="168399" y="17530"/>
                  </a:lnTo>
                  <a:lnTo>
                    <a:pt x="224332" y="23774"/>
                  </a:lnTo>
                  <a:lnTo>
                    <a:pt x="280094" y="30360"/>
                  </a:lnTo>
                  <a:lnTo>
                    <a:pt x="335641" y="37376"/>
                  </a:lnTo>
                  <a:lnTo>
                    <a:pt x="390932" y="44905"/>
                  </a:lnTo>
                  <a:lnTo>
                    <a:pt x="445922" y="53035"/>
                  </a:lnTo>
                  <a:lnTo>
                    <a:pt x="500569" y="61850"/>
                  </a:lnTo>
                  <a:lnTo>
                    <a:pt x="554831" y="71437"/>
                  </a:lnTo>
                  <a:lnTo>
                    <a:pt x="608664" y="81881"/>
                  </a:lnTo>
                  <a:lnTo>
                    <a:pt x="662025" y="93268"/>
                  </a:lnTo>
                  <a:lnTo>
                    <a:pt x="714872" y="105684"/>
                  </a:lnTo>
                  <a:lnTo>
                    <a:pt x="767162" y="119214"/>
                  </a:lnTo>
                  <a:lnTo>
                    <a:pt x="818852" y="133945"/>
                  </a:lnTo>
                  <a:lnTo>
                    <a:pt x="869899" y="149961"/>
                  </a:lnTo>
                  <a:lnTo>
                    <a:pt x="920260" y="167349"/>
                  </a:lnTo>
                  <a:lnTo>
                    <a:pt x="969892" y="186194"/>
                  </a:lnTo>
                  <a:lnTo>
                    <a:pt x="1018753" y="206582"/>
                  </a:lnTo>
                  <a:lnTo>
                    <a:pt x="1066800" y="228600"/>
                  </a:lnTo>
                  <a:lnTo>
                    <a:pt x="1114229" y="252755"/>
                  </a:lnTo>
                  <a:lnTo>
                    <a:pt x="1161249" y="279349"/>
                  </a:lnTo>
                  <a:lnTo>
                    <a:pt x="1207831" y="308152"/>
                  </a:lnTo>
                  <a:lnTo>
                    <a:pt x="1253947" y="338937"/>
                  </a:lnTo>
                  <a:lnTo>
                    <a:pt x="1299567" y="371475"/>
                  </a:lnTo>
                  <a:lnTo>
                    <a:pt x="1344663" y="405536"/>
                  </a:lnTo>
                  <a:lnTo>
                    <a:pt x="1389206" y="440893"/>
                  </a:lnTo>
                  <a:lnTo>
                    <a:pt x="1433169" y="477316"/>
                  </a:lnTo>
                  <a:lnTo>
                    <a:pt x="1476522" y="514578"/>
                  </a:lnTo>
                  <a:lnTo>
                    <a:pt x="1519237" y="552450"/>
                  </a:lnTo>
                  <a:lnTo>
                    <a:pt x="1561285" y="590702"/>
                  </a:lnTo>
                  <a:lnTo>
                    <a:pt x="1602638" y="629107"/>
                  </a:lnTo>
                  <a:lnTo>
                    <a:pt x="1643267" y="667435"/>
                  </a:lnTo>
                  <a:lnTo>
                    <a:pt x="1683143" y="705459"/>
                  </a:lnTo>
                  <a:lnTo>
                    <a:pt x="1722239" y="742950"/>
                  </a:lnTo>
                  <a:lnTo>
                    <a:pt x="1760524" y="779678"/>
                  </a:lnTo>
                  <a:lnTo>
                    <a:pt x="1797972" y="815416"/>
                  </a:lnTo>
                  <a:lnTo>
                    <a:pt x="1834553" y="849934"/>
                  </a:lnTo>
                  <a:lnTo>
                    <a:pt x="1870238" y="883005"/>
                  </a:lnTo>
                  <a:lnTo>
                    <a:pt x="1905000" y="914400"/>
                  </a:lnTo>
                  <a:lnTo>
                    <a:pt x="1939089" y="945141"/>
                  </a:lnTo>
                  <a:lnTo>
                    <a:pt x="1972741" y="976312"/>
                  </a:lnTo>
                  <a:lnTo>
                    <a:pt x="2005898" y="1007768"/>
                  </a:lnTo>
                  <a:lnTo>
                    <a:pt x="2038502" y="1039368"/>
                  </a:lnTo>
                  <a:lnTo>
                    <a:pt x="2070496" y="1070967"/>
                  </a:lnTo>
                  <a:lnTo>
                    <a:pt x="2101824" y="1102423"/>
                  </a:lnTo>
                  <a:lnTo>
                    <a:pt x="2132428" y="1133594"/>
                  </a:lnTo>
                  <a:lnTo>
                    <a:pt x="2162251" y="1164336"/>
                  </a:lnTo>
                  <a:lnTo>
                    <a:pt x="2191235" y="1194506"/>
                  </a:lnTo>
                  <a:lnTo>
                    <a:pt x="2219325" y="1223962"/>
                  </a:lnTo>
                  <a:lnTo>
                    <a:pt x="2246461" y="1252561"/>
                  </a:lnTo>
                  <a:lnTo>
                    <a:pt x="2272588" y="1280160"/>
                  </a:lnTo>
                  <a:lnTo>
                    <a:pt x="2297649" y="1306615"/>
                  </a:lnTo>
                  <a:lnTo>
                    <a:pt x="2344340" y="1355526"/>
                  </a:lnTo>
                  <a:lnTo>
                    <a:pt x="2386079" y="1398150"/>
                  </a:lnTo>
                  <a:lnTo>
                    <a:pt x="2422407" y="1433345"/>
                  </a:lnTo>
                  <a:lnTo>
                    <a:pt x="2438400" y="144780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10400" y="4876800"/>
              <a:ext cx="381000" cy="0"/>
            </a:xfrm>
            <a:custGeom>
              <a:avLst/>
              <a:gdLst/>
              <a:ahLst/>
              <a:cxnLst/>
              <a:rect l="l" t="t" r="r" b="b"/>
              <a:pathLst>
                <a:path w="381000">
                  <a:moveTo>
                    <a:pt x="0" y="0"/>
                  </a:moveTo>
                  <a:lnTo>
                    <a:pt x="381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91400" y="4876800"/>
              <a:ext cx="0" cy="457200"/>
            </a:xfrm>
            <a:custGeom>
              <a:avLst/>
              <a:gdLst/>
              <a:ahLst/>
              <a:cxnLst/>
              <a:rect l="l" t="t" r="r" b="b"/>
              <a:pathLst>
                <a:path h="457200">
                  <a:moveTo>
                    <a:pt x="0" y="0"/>
                  </a:moveTo>
                  <a:lnTo>
                    <a:pt x="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91400" y="4572000"/>
              <a:ext cx="628650" cy="367030"/>
            </a:xfrm>
            <a:custGeom>
              <a:avLst/>
              <a:gdLst/>
              <a:ahLst/>
              <a:cxnLst/>
              <a:rect l="l" t="t" r="r" b="b"/>
              <a:pathLst>
                <a:path w="628650" h="367029">
                  <a:moveTo>
                    <a:pt x="0" y="0"/>
                  </a:moveTo>
                  <a:lnTo>
                    <a:pt x="628650" y="0"/>
                  </a:lnTo>
                  <a:lnTo>
                    <a:pt x="628650" y="366712"/>
                  </a:lnTo>
                  <a:lnTo>
                    <a:pt x="0" y="36671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477000" y="4114800"/>
              <a:ext cx="304800" cy="762000"/>
            </a:xfrm>
            <a:custGeom>
              <a:avLst/>
              <a:gdLst/>
              <a:ahLst/>
              <a:cxnLst/>
              <a:rect l="l" t="t" r="r" b="b"/>
              <a:pathLst>
                <a:path w="304800" h="762000">
                  <a:moveTo>
                    <a:pt x="304800" y="0"/>
                  </a:moveTo>
                  <a:lnTo>
                    <a:pt x="0" y="7620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15037" y="4114800"/>
              <a:ext cx="690880" cy="0"/>
            </a:xfrm>
            <a:custGeom>
              <a:avLst/>
              <a:gdLst/>
              <a:ahLst/>
              <a:cxnLst/>
              <a:rect l="l" t="t" r="r" b="b"/>
              <a:pathLst>
                <a:path w="690879">
                  <a:moveTo>
                    <a:pt x="690562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43602" y="4071933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725" y="0"/>
                  </a:moveTo>
                  <a:lnTo>
                    <a:pt x="0" y="42862"/>
                  </a:lnTo>
                  <a:lnTo>
                    <a:pt x="85725" y="85725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7470139" y="4642050"/>
              <a:ext cx="683260" cy="31521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en-US" sz="1600" b="1" dirty="0" err="1" smtClean="0">
                  <a:latin typeface="Univers Extended"/>
                  <a:cs typeface="Times New Roman"/>
                </a:rPr>
                <a:t>BEP</a:t>
              </a:r>
              <a:endParaRPr sz="1800" b="1" dirty="0">
                <a:latin typeface="Univers Extended"/>
                <a:cs typeface="Times New Roman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4800600" y="5486400"/>
              <a:ext cx="1371600" cy="0"/>
            </a:xfrm>
            <a:custGeom>
              <a:avLst/>
              <a:gdLst/>
              <a:ahLst/>
              <a:cxnLst/>
              <a:rect l="l" t="t" r="r" b="b"/>
              <a:pathLst>
                <a:path w="1371600">
                  <a:moveTo>
                    <a:pt x="0" y="0"/>
                  </a:moveTo>
                  <a:lnTo>
                    <a:pt x="13716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172200" y="4254385"/>
              <a:ext cx="73025" cy="1232535"/>
            </a:xfrm>
            <a:custGeom>
              <a:avLst/>
              <a:gdLst/>
              <a:ahLst/>
              <a:cxnLst/>
              <a:rect l="l" t="t" r="r" b="b"/>
              <a:pathLst>
                <a:path w="73025" h="1232535">
                  <a:moveTo>
                    <a:pt x="0" y="1232014"/>
                  </a:moveTo>
                  <a:lnTo>
                    <a:pt x="7246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205887" y="4191003"/>
              <a:ext cx="76200" cy="78740"/>
            </a:xfrm>
            <a:custGeom>
              <a:avLst/>
              <a:gdLst/>
              <a:ahLst/>
              <a:cxnLst/>
              <a:rect l="l" t="t" r="r" b="b"/>
              <a:pathLst>
                <a:path w="76200" h="78739">
                  <a:moveTo>
                    <a:pt x="42506" y="0"/>
                  </a:moveTo>
                  <a:lnTo>
                    <a:pt x="0" y="73825"/>
                  </a:lnTo>
                  <a:lnTo>
                    <a:pt x="76073" y="78308"/>
                  </a:lnTo>
                  <a:lnTo>
                    <a:pt x="425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467600" y="4953000"/>
              <a:ext cx="685800" cy="609600"/>
            </a:xfrm>
            <a:custGeom>
              <a:avLst/>
              <a:gdLst/>
              <a:ahLst/>
              <a:cxnLst/>
              <a:rect l="l" t="t" r="r" b="b"/>
              <a:pathLst>
                <a:path w="685800" h="609600">
                  <a:moveTo>
                    <a:pt x="685800" y="0"/>
                  </a:moveTo>
                  <a:lnTo>
                    <a:pt x="0" y="609600"/>
                  </a:lnTo>
                </a:path>
              </a:pathLst>
            </a:custGeom>
            <a:ln w="9525">
              <a:solidFill>
                <a:srgbClr val="CC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077200" y="5105400"/>
              <a:ext cx="336550" cy="336550"/>
            </a:xfrm>
            <a:custGeom>
              <a:avLst/>
              <a:gdLst/>
              <a:ahLst/>
              <a:cxnLst/>
              <a:rect l="l" t="t" r="r" b="b"/>
              <a:pathLst>
                <a:path w="336550" h="336550">
                  <a:moveTo>
                    <a:pt x="0" y="0"/>
                  </a:moveTo>
                  <a:lnTo>
                    <a:pt x="336092" y="336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377377" y="5405577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79" h="81279">
                  <a:moveTo>
                    <a:pt x="53886" y="0"/>
                  </a:moveTo>
                  <a:lnTo>
                    <a:pt x="0" y="53873"/>
                  </a:lnTo>
                  <a:lnTo>
                    <a:pt x="80822" y="80822"/>
                  </a:lnTo>
                  <a:lnTo>
                    <a:pt x="538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172200" y="5191252"/>
              <a:ext cx="1918970" cy="295275"/>
            </a:xfrm>
            <a:custGeom>
              <a:avLst/>
              <a:gdLst/>
              <a:ahLst/>
              <a:cxnLst/>
              <a:rect l="l" t="t" r="r" b="b"/>
              <a:pathLst>
                <a:path w="1918970" h="295275">
                  <a:moveTo>
                    <a:pt x="0" y="295148"/>
                  </a:moveTo>
                  <a:lnTo>
                    <a:pt x="1918436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072294" y="5155525"/>
              <a:ext cx="81280" cy="75565"/>
            </a:xfrm>
            <a:custGeom>
              <a:avLst/>
              <a:gdLst/>
              <a:ahLst/>
              <a:cxnLst/>
              <a:rect l="l" t="t" r="r" b="b"/>
              <a:pathLst>
                <a:path w="81279" h="75564">
                  <a:moveTo>
                    <a:pt x="0" y="0"/>
                  </a:moveTo>
                  <a:lnTo>
                    <a:pt x="11582" y="75310"/>
                  </a:lnTo>
                  <a:lnTo>
                    <a:pt x="81102" y="260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14400" y="304800"/>
              <a:ext cx="533400" cy="6172200"/>
            </a:xfrm>
            <a:custGeom>
              <a:avLst/>
              <a:gdLst/>
              <a:ahLst/>
              <a:cxnLst/>
              <a:rect l="l" t="t" r="r" b="b"/>
              <a:pathLst>
                <a:path w="533400" h="6172200">
                  <a:moveTo>
                    <a:pt x="0" y="0"/>
                  </a:moveTo>
                  <a:lnTo>
                    <a:pt x="22850" y="44760"/>
                  </a:lnTo>
                  <a:lnTo>
                    <a:pt x="45643" y="89477"/>
                  </a:lnTo>
                  <a:lnTo>
                    <a:pt x="68322" y="134109"/>
                  </a:lnTo>
                  <a:lnTo>
                    <a:pt x="90830" y="178612"/>
                  </a:lnTo>
                  <a:lnTo>
                    <a:pt x="113109" y="222944"/>
                  </a:lnTo>
                  <a:lnTo>
                    <a:pt x="135102" y="267061"/>
                  </a:lnTo>
                  <a:lnTo>
                    <a:pt x="156752" y="310922"/>
                  </a:lnTo>
                  <a:lnTo>
                    <a:pt x="178003" y="354482"/>
                  </a:lnTo>
                  <a:lnTo>
                    <a:pt x="198796" y="397699"/>
                  </a:lnTo>
                  <a:lnTo>
                    <a:pt x="219075" y="440531"/>
                  </a:lnTo>
                  <a:lnTo>
                    <a:pt x="238782" y="482934"/>
                  </a:lnTo>
                  <a:lnTo>
                    <a:pt x="257860" y="524865"/>
                  </a:lnTo>
                  <a:lnTo>
                    <a:pt x="276253" y="566282"/>
                  </a:lnTo>
                  <a:lnTo>
                    <a:pt x="293903" y="607142"/>
                  </a:lnTo>
                  <a:lnTo>
                    <a:pt x="310753" y="647402"/>
                  </a:lnTo>
                  <a:lnTo>
                    <a:pt x="326745" y="687019"/>
                  </a:lnTo>
                  <a:lnTo>
                    <a:pt x="341823" y="725950"/>
                  </a:lnTo>
                  <a:lnTo>
                    <a:pt x="355930" y="764152"/>
                  </a:lnTo>
                  <a:lnTo>
                    <a:pt x="369008" y="801583"/>
                  </a:lnTo>
                  <a:lnTo>
                    <a:pt x="381000" y="838200"/>
                  </a:lnTo>
                  <a:lnTo>
                    <a:pt x="400964" y="907389"/>
                  </a:lnTo>
                  <a:lnTo>
                    <a:pt x="415747" y="971092"/>
                  </a:lnTo>
                  <a:lnTo>
                    <a:pt x="426262" y="1030681"/>
                  </a:lnTo>
                  <a:lnTo>
                    <a:pt x="433425" y="1087526"/>
                  </a:lnTo>
                  <a:lnTo>
                    <a:pt x="438150" y="1143000"/>
                  </a:lnTo>
                  <a:lnTo>
                    <a:pt x="441350" y="1198473"/>
                  </a:lnTo>
                  <a:lnTo>
                    <a:pt x="443941" y="1255318"/>
                  </a:lnTo>
                  <a:lnTo>
                    <a:pt x="445293" y="1284684"/>
                  </a:lnTo>
                  <a:lnTo>
                    <a:pt x="448684" y="1346158"/>
                  </a:lnTo>
                  <a:lnTo>
                    <a:pt x="453751" y="1412433"/>
                  </a:lnTo>
                  <a:lnTo>
                    <a:pt x="461190" y="1484552"/>
                  </a:lnTo>
                  <a:lnTo>
                    <a:pt x="470087" y="1561142"/>
                  </a:lnTo>
                  <a:lnTo>
                    <a:pt x="474878" y="1600809"/>
                  </a:lnTo>
                  <a:lnTo>
                    <a:pt x="479821" y="1641276"/>
                  </a:lnTo>
                  <a:lnTo>
                    <a:pt x="484860" y="1682457"/>
                  </a:lnTo>
                  <a:lnTo>
                    <a:pt x="489937" y="1724267"/>
                  </a:lnTo>
                  <a:lnTo>
                    <a:pt x="494995" y="1766620"/>
                  </a:lnTo>
                  <a:lnTo>
                    <a:pt x="499976" y="1809430"/>
                  </a:lnTo>
                  <a:lnTo>
                    <a:pt x="504825" y="1852612"/>
                  </a:lnTo>
                  <a:lnTo>
                    <a:pt x="509482" y="1896079"/>
                  </a:lnTo>
                  <a:lnTo>
                    <a:pt x="513892" y="1939747"/>
                  </a:lnTo>
                  <a:lnTo>
                    <a:pt x="517998" y="1983528"/>
                  </a:lnTo>
                  <a:lnTo>
                    <a:pt x="521741" y="2027339"/>
                  </a:lnTo>
                  <a:lnTo>
                    <a:pt x="525065" y="2071092"/>
                  </a:lnTo>
                  <a:lnTo>
                    <a:pt x="527913" y="2114702"/>
                  </a:lnTo>
                  <a:lnTo>
                    <a:pt x="530228" y="2158084"/>
                  </a:lnTo>
                  <a:lnTo>
                    <a:pt x="531952" y="2201151"/>
                  </a:lnTo>
                  <a:lnTo>
                    <a:pt x="533028" y="2243818"/>
                  </a:lnTo>
                  <a:lnTo>
                    <a:pt x="533400" y="2286000"/>
                  </a:lnTo>
                  <a:lnTo>
                    <a:pt x="533028" y="2328362"/>
                  </a:lnTo>
                  <a:lnTo>
                    <a:pt x="531952" y="2371534"/>
                  </a:lnTo>
                  <a:lnTo>
                    <a:pt x="530228" y="2415373"/>
                  </a:lnTo>
                  <a:lnTo>
                    <a:pt x="527913" y="2459736"/>
                  </a:lnTo>
                  <a:lnTo>
                    <a:pt x="525065" y="2504479"/>
                  </a:lnTo>
                  <a:lnTo>
                    <a:pt x="521741" y="2549461"/>
                  </a:lnTo>
                  <a:lnTo>
                    <a:pt x="517998" y="2594538"/>
                  </a:lnTo>
                  <a:lnTo>
                    <a:pt x="513892" y="2639568"/>
                  </a:lnTo>
                  <a:lnTo>
                    <a:pt x="509482" y="2684406"/>
                  </a:lnTo>
                  <a:lnTo>
                    <a:pt x="504825" y="2728912"/>
                  </a:lnTo>
                  <a:lnTo>
                    <a:pt x="499976" y="2772941"/>
                  </a:lnTo>
                  <a:lnTo>
                    <a:pt x="494995" y="2816352"/>
                  </a:lnTo>
                  <a:lnTo>
                    <a:pt x="489937" y="2859000"/>
                  </a:lnTo>
                  <a:lnTo>
                    <a:pt x="484860" y="2900743"/>
                  </a:lnTo>
                  <a:lnTo>
                    <a:pt x="479821" y="2941439"/>
                  </a:lnTo>
                  <a:lnTo>
                    <a:pt x="474878" y="2980944"/>
                  </a:lnTo>
                  <a:lnTo>
                    <a:pt x="470087" y="3019115"/>
                  </a:lnTo>
                  <a:lnTo>
                    <a:pt x="465505" y="3055810"/>
                  </a:lnTo>
                  <a:lnTo>
                    <a:pt x="461190" y="3090886"/>
                  </a:lnTo>
                  <a:lnTo>
                    <a:pt x="457200" y="3124200"/>
                  </a:lnTo>
                  <a:lnTo>
                    <a:pt x="453751" y="3153122"/>
                  </a:lnTo>
                  <a:lnTo>
                    <a:pt x="450951" y="3175749"/>
                  </a:lnTo>
                  <a:lnTo>
                    <a:pt x="445293" y="3215282"/>
                  </a:lnTo>
                  <a:lnTo>
                    <a:pt x="439883" y="3237056"/>
                  </a:lnTo>
                  <a:lnTo>
                    <a:pt x="438150" y="3243262"/>
                  </a:lnTo>
                  <a:lnTo>
                    <a:pt x="426262" y="3299421"/>
                  </a:lnTo>
                  <a:lnTo>
                    <a:pt x="415747" y="3359505"/>
                  </a:lnTo>
                  <a:lnTo>
                    <a:pt x="408946" y="3400848"/>
                  </a:lnTo>
                  <a:lnTo>
                    <a:pt x="400964" y="3450983"/>
                  </a:lnTo>
                  <a:lnTo>
                    <a:pt x="391687" y="3510853"/>
                  </a:lnTo>
                  <a:lnTo>
                    <a:pt x="381000" y="3581400"/>
                  </a:lnTo>
                  <a:lnTo>
                    <a:pt x="368374" y="3665967"/>
                  </a:lnTo>
                  <a:lnTo>
                    <a:pt x="353529" y="3766070"/>
                  </a:lnTo>
                  <a:lnTo>
                    <a:pt x="336723" y="3879908"/>
                  </a:lnTo>
                  <a:lnTo>
                    <a:pt x="318211" y="4005681"/>
                  </a:lnTo>
                  <a:lnTo>
                    <a:pt x="298251" y="4141589"/>
                  </a:lnTo>
                  <a:lnTo>
                    <a:pt x="277101" y="4285830"/>
                  </a:lnTo>
                  <a:lnTo>
                    <a:pt x="255017" y="4436606"/>
                  </a:lnTo>
                  <a:lnTo>
                    <a:pt x="232257" y="4592116"/>
                  </a:lnTo>
                  <a:lnTo>
                    <a:pt x="209078" y="4750560"/>
                  </a:lnTo>
                  <a:lnTo>
                    <a:pt x="185737" y="4910137"/>
                  </a:lnTo>
                  <a:lnTo>
                    <a:pt x="162491" y="5069047"/>
                  </a:lnTo>
                  <a:lnTo>
                    <a:pt x="139598" y="5225491"/>
                  </a:lnTo>
                  <a:lnTo>
                    <a:pt x="117314" y="5377667"/>
                  </a:lnTo>
                  <a:lnTo>
                    <a:pt x="95897" y="5523776"/>
                  </a:lnTo>
                  <a:lnTo>
                    <a:pt x="75604" y="5662017"/>
                  </a:lnTo>
                  <a:lnTo>
                    <a:pt x="56692" y="5790590"/>
                  </a:lnTo>
                  <a:lnTo>
                    <a:pt x="39419" y="5907695"/>
                  </a:lnTo>
                  <a:lnTo>
                    <a:pt x="24041" y="6011532"/>
                  </a:lnTo>
                  <a:lnTo>
                    <a:pt x="10815" y="6100300"/>
                  </a:lnTo>
                  <a:lnTo>
                    <a:pt x="0" y="6172200"/>
                  </a:lnTo>
                </a:path>
              </a:pathLst>
            </a:custGeom>
            <a:ln w="38100">
              <a:solidFill>
                <a:srgbClr val="CC66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90600" y="4876800"/>
              <a:ext cx="685800" cy="0"/>
            </a:xfrm>
            <a:custGeom>
              <a:avLst/>
              <a:gdLst/>
              <a:ahLst/>
              <a:cxnLst/>
              <a:rect l="l" t="t" r="r" b="b"/>
              <a:pathLst>
                <a:path w="685800">
                  <a:moveTo>
                    <a:pt x="0" y="0"/>
                  </a:moveTo>
                  <a:lnTo>
                    <a:pt x="685800" y="0"/>
                  </a:lnTo>
                </a:path>
              </a:pathLst>
            </a:custGeom>
            <a:ln w="38100">
              <a:solidFill>
                <a:srgbClr val="E9E5D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676400" y="4876800"/>
              <a:ext cx="0" cy="574675"/>
            </a:xfrm>
            <a:custGeom>
              <a:avLst/>
              <a:gdLst/>
              <a:ahLst/>
              <a:cxnLst/>
              <a:rect l="l" t="t" r="r" b="b"/>
              <a:pathLst>
                <a:path h="574675">
                  <a:moveTo>
                    <a:pt x="0" y="0"/>
                  </a:moveTo>
                  <a:lnTo>
                    <a:pt x="0" y="574547"/>
                  </a:lnTo>
                </a:path>
              </a:pathLst>
            </a:custGeom>
            <a:ln w="38100">
              <a:solidFill>
                <a:srgbClr val="E9E5D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219200" y="5638800"/>
              <a:ext cx="457200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0" y="0"/>
                  </a:moveTo>
                  <a:lnTo>
                    <a:pt x="457200" y="0"/>
                  </a:lnTo>
                </a:path>
              </a:pathLst>
            </a:custGeom>
            <a:ln w="38100">
              <a:solidFill>
                <a:srgbClr val="E9E5D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90600" y="4876800"/>
              <a:ext cx="0" cy="574675"/>
            </a:xfrm>
            <a:custGeom>
              <a:avLst/>
              <a:gdLst/>
              <a:ahLst/>
              <a:cxnLst/>
              <a:rect l="l" t="t" r="r" b="b"/>
              <a:pathLst>
                <a:path h="574675">
                  <a:moveTo>
                    <a:pt x="0" y="0"/>
                  </a:moveTo>
                  <a:lnTo>
                    <a:pt x="0" y="574547"/>
                  </a:lnTo>
                </a:path>
              </a:pathLst>
            </a:custGeom>
            <a:ln w="38100">
              <a:solidFill>
                <a:srgbClr val="E9E5D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096767" y="4661915"/>
              <a:ext cx="371855" cy="38252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32305" y="4648200"/>
              <a:ext cx="934719" cy="503555"/>
            </a:xfrm>
            <a:custGeom>
              <a:avLst/>
              <a:gdLst/>
              <a:ahLst/>
              <a:cxnLst/>
              <a:rect l="l" t="t" r="r" b="b"/>
              <a:pathLst>
                <a:path w="934719" h="503554">
                  <a:moveTo>
                    <a:pt x="934694" y="0"/>
                  </a:moveTo>
                  <a:lnTo>
                    <a:pt x="0" y="503288"/>
                  </a:lnTo>
                </a:path>
              </a:pathLst>
            </a:custGeom>
            <a:ln w="19050">
              <a:solidFill>
                <a:srgbClr val="CCF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76401" y="5111921"/>
              <a:ext cx="85725" cy="69850"/>
            </a:xfrm>
            <a:custGeom>
              <a:avLst/>
              <a:gdLst/>
              <a:ahLst/>
              <a:cxnLst/>
              <a:rect l="l" t="t" r="r" b="b"/>
              <a:pathLst>
                <a:path w="85725" h="69850">
                  <a:moveTo>
                    <a:pt x="49022" y="0"/>
                  </a:moveTo>
                  <a:lnTo>
                    <a:pt x="0" y="69672"/>
                  </a:lnTo>
                  <a:lnTo>
                    <a:pt x="85153" y="67094"/>
                  </a:lnTo>
                  <a:lnTo>
                    <a:pt x="49022" y="0"/>
                  </a:lnTo>
                  <a:close/>
                </a:path>
              </a:pathLst>
            </a:custGeom>
            <a:solidFill>
              <a:srgbClr val="CC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0325" y="319087"/>
              <a:ext cx="381000" cy="4968875"/>
            </a:xfrm>
            <a:custGeom>
              <a:avLst/>
              <a:gdLst/>
              <a:ahLst/>
              <a:cxnLst/>
              <a:rect l="l" t="t" r="r" b="b"/>
              <a:pathLst>
                <a:path w="381000" h="4968875">
                  <a:moveTo>
                    <a:pt x="0" y="0"/>
                  </a:moveTo>
                  <a:lnTo>
                    <a:pt x="381000" y="0"/>
                  </a:lnTo>
                  <a:lnTo>
                    <a:pt x="381000" y="4968875"/>
                  </a:lnTo>
                  <a:lnTo>
                    <a:pt x="0" y="49688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0" y="281940"/>
              <a:ext cx="521207" cy="42062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76783" y="281939"/>
              <a:ext cx="408432" cy="4206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0" y="586740"/>
              <a:ext cx="521207" cy="42062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6783" y="586739"/>
              <a:ext cx="408432" cy="4206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0" y="891540"/>
              <a:ext cx="521207" cy="42062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0" y="1196340"/>
              <a:ext cx="521207" cy="42062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0" y="1501140"/>
              <a:ext cx="521207" cy="42062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0" y="1805939"/>
              <a:ext cx="435863" cy="42062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1439" y="1805939"/>
              <a:ext cx="408432" cy="4206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0" y="2110739"/>
              <a:ext cx="521207" cy="42062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0" y="2415539"/>
              <a:ext cx="505967" cy="42062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1544" y="2415539"/>
              <a:ext cx="408432" cy="4206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0" y="2720339"/>
              <a:ext cx="400811" cy="42062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0" y="3025139"/>
              <a:ext cx="505967" cy="42062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0" y="3329940"/>
              <a:ext cx="534923" cy="42062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0" y="3634740"/>
              <a:ext cx="521207" cy="42062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76783" y="3634740"/>
              <a:ext cx="408432" cy="4206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0" y="3939540"/>
              <a:ext cx="521207" cy="420623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76783" y="3939540"/>
              <a:ext cx="408432" cy="4206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0" y="4244340"/>
              <a:ext cx="478535" cy="42062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34111" y="4244340"/>
              <a:ext cx="408432" cy="4206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0" y="4549140"/>
              <a:ext cx="505967" cy="420623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1544" y="4549140"/>
              <a:ext cx="408432" cy="42062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0" y="4853940"/>
              <a:ext cx="400811" cy="42062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200400" y="3581400"/>
              <a:ext cx="2873375" cy="228600"/>
            </a:xfrm>
            <a:custGeom>
              <a:avLst/>
              <a:gdLst/>
              <a:ahLst/>
              <a:cxnLst/>
              <a:rect l="l" t="t" r="r" b="b"/>
              <a:pathLst>
                <a:path w="2873375" h="228600">
                  <a:moveTo>
                    <a:pt x="0" y="0"/>
                  </a:moveTo>
                  <a:lnTo>
                    <a:pt x="2873375" y="0"/>
                  </a:lnTo>
                  <a:lnTo>
                    <a:pt x="2873375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694492" y="4434311"/>
              <a:ext cx="11769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Univers Extended"/>
                </a:rPr>
                <a:t>Shaft Seal</a:t>
              </a:r>
              <a:endParaRPr lang="en-US" sz="1600" b="1" dirty="0">
                <a:latin typeface="Univers Extended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623675" y="5282198"/>
              <a:ext cx="14398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Univers Extended"/>
                </a:rPr>
                <a:t>Increasing</a:t>
              </a:r>
            </a:p>
            <a:p>
              <a:r>
                <a:rPr lang="en-US" sz="1600" b="1" dirty="0" smtClean="0">
                  <a:latin typeface="Univers Extended"/>
                </a:rPr>
                <a:t>Radial thrust</a:t>
              </a:r>
              <a:endParaRPr lang="en-US" sz="1600" b="1" dirty="0">
                <a:latin typeface="Univers Extended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875713" y="6428119"/>
              <a:ext cx="1495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Univers Extended"/>
                </a:rPr>
                <a:t>Radial Thrust</a:t>
              </a:r>
              <a:endParaRPr lang="en-US" sz="1600" b="1" dirty="0">
                <a:latin typeface="Univers Extended"/>
              </a:endParaRPr>
            </a:p>
          </p:txBody>
        </p:sp>
      </p:grpSp>
      <p:sp>
        <p:nvSpPr>
          <p:cNvPr id="29" name="Slide Number Placeholder 2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228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76600"/>
            <a:ext cx="7696200" cy="439738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Cavitation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5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813816" y="2519171"/>
            <a:ext cx="477011" cy="481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3816" y="2887979"/>
            <a:ext cx="477011" cy="481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 Positive Suction Head Available (</a:t>
            </a:r>
            <a:r>
              <a:rPr lang="en-US" dirty="0" err="1" smtClean="0"/>
              <a:t>NPSHA</a:t>
            </a:r>
            <a:r>
              <a:rPr lang="en-US" dirty="0" smtClean="0"/>
              <a:t>)</a:t>
            </a:r>
          </a:p>
          <a:p>
            <a:pPr marL="400050" lvl="1" indent="0">
              <a:buNone/>
            </a:pPr>
            <a:r>
              <a:rPr lang="en-US" dirty="0" smtClean="0"/>
              <a:t>The energy in feet of head, adjusted for liquid vapor pressure, in the pumped fluid at the eye of the impeller</a:t>
            </a:r>
          </a:p>
          <a:p>
            <a:r>
              <a:rPr lang="en-US" dirty="0" smtClean="0"/>
              <a:t>Net Positive Suction Head Required, </a:t>
            </a:r>
            <a:r>
              <a:rPr lang="en-US" dirty="0" err="1" smtClean="0"/>
              <a:t>NPSHR</a:t>
            </a:r>
            <a:r>
              <a:rPr lang="en-US" dirty="0" smtClean="0"/>
              <a:t>,(now </a:t>
            </a:r>
            <a:r>
              <a:rPr lang="en-US" dirty="0" err="1" smtClean="0"/>
              <a:t>NPSH3</a:t>
            </a:r>
            <a:r>
              <a:rPr lang="en-US" dirty="0" smtClean="0"/>
              <a:t>)</a:t>
            </a:r>
          </a:p>
          <a:p>
            <a:pPr marL="400050" lvl="1" indent="0">
              <a:buNone/>
            </a:pPr>
            <a:r>
              <a:rPr lang="en-US" dirty="0" smtClean="0"/>
              <a:t>The energy, in feet of head adjusted for vapor pressure, in the pumped fluid at the eye of the impeller resulting in a 3 percent reduction of developed head for a given flow</a:t>
            </a:r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Misleading Pump Terminology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0412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904022"/>
            <a:ext cx="5105400" cy="45835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11851" y="1686488"/>
            <a:ext cx="251523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90"/>
              </a:lnSpc>
            </a:pPr>
            <a:r>
              <a:rPr sz="2000" b="1" i="1" spc="5" dirty="0">
                <a:latin typeface="Times New Roman"/>
                <a:cs typeface="Times New Roman"/>
              </a:rPr>
              <a:t>D</a:t>
            </a:r>
            <a:r>
              <a:rPr sz="2000" b="1" i="1" spc="-10" dirty="0">
                <a:latin typeface="Times New Roman"/>
                <a:cs typeface="Times New Roman"/>
              </a:rPr>
              <a:t>i</a:t>
            </a:r>
            <a:r>
              <a:rPr sz="2000" b="1" i="1" dirty="0">
                <a:latin typeface="Times New Roman"/>
                <a:cs typeface="Times New Roman"/>
              </a:rPr>
              <a:t>s</a:t>
            </a:r>
            <a:r>
              <a:rPr sz="2000" b="1" i="1" spc="-5" dirty="0">
                <a:latin typeface="Times New Roman"/>
                <a:cs typeface="Times New Roman"/>
              </a:rPr>
              <a:t>c</a:t>
            </a:r>
            <a:r>
              <a:rPr sz="2000" b="1" i="1" dirty="0">
                <a:latin typeface="Times New Roman"/>
                <a:cs typeface="Times New Roman"/>
              </a:rPr>
              <a:t>h</a:t>
            </a:r>
            <a:r>
              <a:rPr sz="2000" b="1" i="1" spc="5" dirty="0">
                <a:latin typeface="Times New Roman"/>
                <a:cs typeface="Times New Roman"/>
              </a:rPr>
              <a:t>a</a:t>
            </a:r>
            <a:r>
              <a:rPr sz="2000" b="1" i="1" dirty="0">
                <a:latin typeface="Times New Roman"/>
                <a:cs typeface="Times New Roman"/>
              </a:rPr>
              <a:t>r</a:t>
            </a:r>
            <a:r>
              <a:rPr sz="2000" b="1" i="1" spc="5" dirty="0">
                <a:latin typeface="Times New Roman"/>
                <a:cs typeface="Times New Roman"/>
              </a:rPr>
              <a:t>g</a:t>
            </a:r>
            <a:r>
              <a:rPr sz="2000" b="1" i="1" dirty="0">
                <a:latin typeface="Times New Roman"/>
                <a:cs typeface="Times New Roman"/>
              </a:rPr>
              <a:t>e</a:t>
            </a:r>
            <a:r>
              <a:rPr sz="2000" b="1" i="1" spc="-4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r</a:t>
            </a:r>
            <a:r>
              <a:rPr sz="2000" b="1" i="1" spc="-5" dirty="0">
                <a:latin typeface="Times New Roman"/>
                <a:cs typeface="Times New Roman"/>
              </a:rPr>
              <a:t>ec</a:t>
            </a:r>
            <a:r>
              <a:rPr sz="2000" b="1" i="1" spc="-10" dirty="0">
                <a:latin typeface="Times New Roman"/>
                <a:cs typeface="Times New Roman"/>
              </a:rPr>
              <a:t>i</a:t>
            </a:r>
            <a:r>
              <a:rPr sz="2000" b="1" i="1" dirty="0">
                <a:latin typeface="Times New Roman"/>
                <a:cs typeface="Times New Roman"/>
              </a:rPr>
              <a:t>r</a:t>
            </a:r>
            <a:r>
              <a:rPr sz="2000" b="1" i="1" spc="-5" dirty="0">
                <a:latin typeface="Times New Roman"/>
                <a:cs typeface="Times New Roman"/>
              </a:rPr>
              <a:t>c</a:t>
            </a:r>
            <a:r>
              <a:rPr sz="2000" b="1" i="1" dirty="0">
                <a:latin typeface="Times New Roman"/>
                <a:cs typeface="Times New Roman"/>
              </a:rPr>
              <a:t>u</a:t>
            </a:r>
            <a:r>
              <a:rPr sz="2000" b="1" i="1" spc="-10" dirty="0">
                <a:latin typeface="Times New Roman"/>
                <a:cs typeface="Times New Roman"/>
              </a:rPr>
              <a:t>l</a:t>
            </a:r>
            <a:r>
              <a:rPr sz="2000" b="1" i="1" spc="5" dirty="0">
                <a:latin typeface="Times New Roman"/>
                <a:cs typeface="Times New Roman"/>
              </a:rPr>
              <a:t>a</a:t>
            </a:r>
            <a:r>
              <a:rPr sz="2000" b="1" i="1" spc="-10" dirty="0">
                <a:latin typeface="Times New Roman"/>
                <a:cs typeface="Times New Roman"/>
              </a:rPr>
              <a:t>ti</a:t>
            </a:r>
            <a:r>
              <a:rPr sz="2000" b="1" i="1" spc="5" dirty="0">
                <a:latin typeface="Times New Roman"/>
                <a:cs typeface="Times New Roman"/>
              </a:rPr>
              <a:t>o</a:t>
            </a:r>
            <a:r>
              <a:rPr sz="2000" b="1" i="1" dirty="0"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78342" y="4721775"/>
            <a:ext cx="224663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dirty="0">
                <a:solidFill>
                  <a:srgbClr val="002060"/>
                </a:solidFill>
                <a:latin typeface="Times New Roman"/>
                <a:cs typeface="Times New Roman"/>
              </a:rPr>
              <a:t>Su</a:t>
            </a:r>
            <a:r>
              <a:rPr sz="2000" b="1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c</a:t>
            </a:r>
            <a:r>
              <a:rPr sz="2000" b="1" i="1" spc="-10" dirty="0">
                <a:solidFill>
                  <a:srgbClr val="002060"/>
                </a:solidFill>
                <a:latin typeface="Times New Roman"/>
                <a:cs typeface="Times New Roman"/>
              </a:rPr>
              <a:t>ti</a:t>
            </a:r>
            <a:r>
              <a:rPr sz="2000" b="1" i="1" spc="5" dirty="0">
                <a:solidFill>
                  <a:srgbClr val="002060"/>
                </a:solidFill>
                <a:latin typeface="Times New Roman"/>
                <a:cs typeface="Times New Roman"/>
              </a:rPr>
              <a:t>o</a:t>
            </a:r>
            <a:r>
              <a:rPr sz="2000" b="1" i="1" dirty="0">
                <a:solidFill>
                  <a:srgbClr val="002060"/>
                </a:solidFill>
                <a:latin typeface="Times New Roman"/>
                <a:cs typeface="Times New Roman"/>
              </a:rPr>
              <a:t>n</a:t>
            </a:r>
            <a:r>
              <a:rPr sz="2000" b="1" i="1" spc="-35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206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ec</a:t>
            </a:r>
            <a:r>
              <a:rPr sz="2000" b="1" i="1" spc="-10" dirty="0">
                <a:solidFill>
                  <a:srgbClr val="002060"/>
                </a:solidFill>
                <a:latin typeface="Times New Roman"/>
                <a:cs typeface="Times New Roman"/>
              </a:rPr>
              <a:t>i</a:t>
            </a:r>
            <a:r>
              <a:rPr sz="2000" b="1" i="1" dirty="0">
                <a:solidFill>
                  <a:srgbClr val="002060"/>
                </a:solidFill>
                <a:latin typeface="Times New Roman"/>
                <a:cs typeface="Times New Roman"/>
              </a:rPr>
              <a:t>r</a:t>
            </a:r>
            <a:r>
              <a:rPr sz="2000" b="1" i="1" spc="-5" dirty="0">
                <a:solidFill>
                  <a:srgbClr val="002060"/>
                </a:solidFill>
                <a:latin typeface="Times New Roman"/>
                <a:cs typeface="Times New Roman"/>
              </a:rPr>
              <a:t>c</a:t>
            </a:r>
            <a:r>
              <a:rPr sz="2000" b="1" i="1" dirty="0">
                <a:solidFill>
                  <a:srgbClr val="002060"/>
                </a:solidFill>
                <a:latin typeface="Times New Roman"/>
                <a:cs typeface="Times New Roman"/>
              </a:rPr>
              <a:t>u</a:t>
            </a:r>
            <a:r>
              <a:rPr sz="2000" b="1" i="1" spc="-10" dirty="0">
                <a:solidFill>
                  <a:srgbClr val="002060"/>
                </a:solidFill>
                <a:latin typeface="Times New Roman"/>
                <a:cs typeface="Times New Roman"/>
              </a:rPr>
              <a:t>l</a:t>
            </a:r>
            <a:r>
              <a:rPr sz="2000" b="1" i="1" spc="5" dirty="0">
                <a:solidFill>
                  <a:srgbClr val="002060"/>
                </a:solidFill>
                <a:latin typeface="Times New Roman"/>
                <a:cs typeface="Times New Roman"/>
              </a:rPr>
              <a:t>a</a:t>
            </a:r>
            <a:r>
              <a:rPr sz="2000" b="1" i="1" spc="-10" dirty="0">
                <a:solidFill>
                  <a:srgbClr val="002060"/>
                </a:solidFill>
                <a:latin typeface="Times New Roman"/>
                <a:cs typeface="Times New Roman"/>
              </a:rPr>
              <a:t>ti</a:t>
            </a:r>
            <a:r>
              <a:rPr sz="2000" b="1" i="1" spc="5" dirty="0">
                <a:solidFill>
                  <a:srgbClr val="002060"/>
                </a:solidFill>
                <a:latin typeface="Times New Roman"/>
                <a:cs typeface="Times New Roman"/>
              </a:rPr>
              <a:t>o</a:t>
            </a:r>
            <a:r>
              <a:rPr sz="2000" b="1" i="1" dirty="0">
                <a:solidFill>
                  <a:srgbClr val="002060"/>
                </a:solidFill>
                <a:latin typeface="Times New Roman"/>
                <a:cs typeface="Times New Roman"/>
              </a:rPr>
              <a:t>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67469" y="1981200"/>
            <a:ext cx="2819400" cy="1409700"/>
          </a:xfrm>
          <a:custGeom>
            <a:avLst/>
            <a:gdLst/>
            <a:ahLst/>
            <a:cxnLst/>
            <a:rect l="l" t="t" r="r" b="b"/>
            <a:pathLst>
              <a:path w="2819400" h="1409700">
                <a:moveTo>
                  <a:pt x="2818930" y="0"/>
                </a:moveTo>
                <a:lnTo>
                  <a:pt x="0" y="140945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0802" y="3301200"/>
            <a:ext cx="160020" cy="128270"/>
          </a:xfrm>
          <a:custGeom>
            <a:avLst/>
            <a:gdLst/>
            <a:ahLst/>
            <a:cxnLst/>
            <a:rect l="l" t="t" r="r" b="b"/>
            <a:pathLst>
              <a:path w="160019" h="128270">
                <a:moveTo>
                  <a:pt x="95834" y="0"/>
                </a:moveTo>
                <a:lnTo>
                  <a:pt x="0" y="127800"/>
                </a:lnTo>
                <a:lnTo>
                  <a:pt x="159740" y="127787"/>
                </a:lnTo>
                <a:lnTo>
                  <a:pt x="76669" y="89458"/>
                </a:lnTo>
                <a:lnTo>
                  <a:pt x="958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72153" y="1981200"/>
            <a:ext cx="1314450" cy="1460500"/>
          </a:xfrm>
          <a:custGeom>
            <a:avLst/>
            <a:gdLst/>
            <a:ahLst/>
            <a:cxnLst/>
            <a:rect l="l" t="t" r="r" b="b"/>
            <a:pathLst>
              <a:path w="1314450" h="1460500">
                <a:moveTo>
                  <a:pt x="1314246" y="0"/>
                </a:moveTo>
                <a:lnTo>
                  <a:pt x="0" y="1460284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14803" y="3351207"/>
            <a:ext cx="149225" cy="154305"/>
          </a:xfrm>
          <a:custGeom>
            <a:avLst/>
            <a:gdLst/>
            <a:ahLst/>
            <a:cxnLst/>
            <a:rect l="l" t="t" r="r" b="b"/>
            <a:pathLst>
              <a:path w="149225" h="154304">
                <a:moveTo>
                  <a:pt x="42468" y="0"/>
                </a:moveTo>
                <a:lnTo>
                  <a:pt x="0" y="153987"/>
                </a:lnTo>
                <a:lnTo>
                  <a:pt x="148666" y="95580"/>
                </a:lnTo>
                <a:lnTo>
                  <a:pt x="57340" y="90271"/>
                </a:lnTo>
                <a:lnTo>
                  <a:pt x="424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99956" y="4579937"/>
            <a:ext cx="3191510" cy="297180"/>
          </a:xfrm>
          <a:custGeom>
            <a:avLst/>
            <a:gdLst/>
            <a:ahLst/>
            <a:cxnLst/>
            <a:rect l="l" t="t" r="r" b="b"/>
            <a:pathLst>
              <a:path w="3191510" h="297179">
                <a:moveTo>
                  <a:pt x="3191243" y="296862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4600" y="4514099"/>
            <a:ext cx="149225" cy="142240"/>
          </a:xfrm>
          <a:custGeom>
            <a:avLst/>
            <a:gdLst/>
            <a:ahLst/>
            <a:cxnLst/>
            <a:rect l="l" t="t" r="r" b="b"/>
            <a:pathLst>
              <a:path w="149225" h="142239">
                <a:moveTo>
                  <a:pt x="148869" y="0"/>
                </a:moveTo>
                <a:lnTo>
                  <a:pt x="0" y="57899"/>
                </a:lnTo>
                <a:lnTo>
                  <a:pt x="135648" y="142252"/>
                </a:lnTo>
                <a:lnTo>
                  <a:pt x="85356" y="65836"/>
                </a:lnTo>
                <a:lnTo>
                  <a:pt x="1488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85874" y="4876800"/>
            <a:ext cx="4105910" cy="149860"/>
          </a:xfrm>
          <a:custGeom>
            <a:avLst/>
            <a:gdLst/>
            <a:ahLst/>
            <a:cxnLst/>
            <a:rect l="l" t="t" r="r" b="b"/>
            <a:pathLst>
              <a:path w="4105910" h="149860">
                <a:moveTo>
                  <a:pt x="4105325" y="0"/>
                </a:moveTo>
                <a:lnTo>
                  <a:pt x="0" y="14928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00193" y="4952611"/>
            <a:ext cx="145415" cy="142875"/>
          </a:xfrm>
          <a:custGeom>
            <a:avLst/>
            <a:gdLst/>
            <a:ahLst/>
            <a:cxnLst/>
            <a:rect l="l" t="t" r="r" b="b"/>
            <a:pathLst>
              <a:path w="145414" h="142875">
                <a:moveTo>
                  <a:pt x="140182" y="0"/>
                </a:moveTo>
                <a:lnTo>
                  <a:pt x="0" y="76593"/>
                </a:lnTo>
                <a:lnTo>
                  <a:pt x="145389" y="142786"/>
                </a:lnTo>
                <a:lnTo>
                  <a:pt x="85674" y="73469"/>
                </a:lnTo>
                <a:lnTo>
                  <a:pt x="1401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itle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Mechanics of Cavitation – Recirculation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890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2895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PUMP CURVES</a:t>
            </a: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191000" y="6477000"/>
            <a:ext cx="609600" cy="304800"/>
          </a:xfrm>
        </p:spPr>
        <p:txBody>
          <a:bodyPr/>
          <a:lstStyle/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493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3B9"/>
                </a:solidFill>
                <a:latin typeface="Univers Extended"/>
              </a:rPr>
              <a:t>Recirculation Cavitation Damage</a:t>
            </a:r>
            <a:endParaRPr lang="en-US" sz="2400" dirty="0">
              <a:solidFill>
                <a:srgbClr val="0073B9"/>
              </a:solidFill>
              <a:latin typeface="Univers Extend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371600"/>
            <a:ext cx="7391400" cy="472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2209800"/>
            <a:ext cx="4413745" cy="3944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48212" y="2209800"/>
            <a:ext cx="4495786" cy="39371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48199" y="1351787"/>
            <a:ext cx="563879" cy="5821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08876" y="1351787"/>
            <a:ext cx="563879" cy="5821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50947" y="1778508"/>
            <a:ext cx="562355" cy="5836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28600" y="533400"/>
            <a:ext cx="8153400" cy="439738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0073B9"/>
                </a:solidFill>
                <a:latin typeface="Univers Extended"/>
              </a:rPr>
              <a:t>Mechanics of Cavitation – V</a:t>
            </a:r>
            <a:br>
              <a:rPr lang="en-US" sz="2400" dirty="0" smtClean="0">
                <a:solidFill>
                  <a:srgbClr val="0073B9"/>
                </a:solidFill>
                <a:latin typeface="Univers Extended"/>
              </a:rPr>
            </a:br>
            <a:r>
              <a:rPr lang="en-US" sz="2400" dirty="0" smtClean="0">
                <a:solidFill>
                  <a:srgbClr val="0073B9"/>
                </a:solidFill>
                <a:latin typeface="Univers Extended"/>
              </a:rPr>
              <a:t>Cloud Cavitation Caused by Poor Impeller Vane/Cutwater Angles</a:t>
            </a:r>
            <a:endParaRPr lang="en-US" sz="2400" dirty="0">
              <a:solidFill>
                <a:srgbClr val="0073B9"/>
              </a:solidFill>
              <a:latin typeface="Univers Extended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3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14400" y="1379551"/>
            <a:ext cx="8077187" cy="5478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>
              <a:latin typeface="Univers Extende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33800" y="1905000"/>
            <a:ext cx="1600200" cy="2286000"/>
          </a:xfrm>
          <a:custGeom>
            <a:avLst/>
            <a:gdLst/>
            <a:ahLst/>
            <a:cxnLst/>
            <a:rect l="l" t="t" r="r" b="b"/>
            <a:pathLst>
              <a:path w="1600200" h="2286000">
                <a:moveTo>
                  <a:pt x="1600200" y="0"/>
                </a:moveTo>
                <a:lnTo>
                  <a:pt x="0" y="2286000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Univers Extende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10200" y="3124200"/>
            <a:ext cx="2133600" cy="1371600"/>
          </a:xfrm>
          <a:custGeom>
            <a:avLst/>
            <a:gdLst/>
            <a:ahLst/>
            <a:cxnLst/>
            <a:rect l="l" t="t" r="r" b="b"/>
            <a:pathLst>
              <a:path w="2133600" h="1371600">
                <a:moveTo>
                  <a:pt x="2133600" y="0"/>
                </a:moveTo>
                <a:lnTo>
                  <a:pt x="0" y="1371600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Univers Extende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32534" y="4157542"/>
            <a:ext cx="45465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dirty="0" err="1" smtClean="0">
                <a:solidFill>
                  <a:srgbClr val="FF3300"/>
                </a:solidFill>
                <a:latin typeface="Univers Extended"/>
                <a:cs typeface="Algerian"/>
              </a:rPr>
              <a:t>POR</a:t>
            </a:r>
            <a:endParaRPr sz="1600" dirty="0">
              <a:latin typeface="Univers Extended"/>
              <a:cs typeface="Algeri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81044" y="1719337"/>
            <a:ext cx="104965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66CC"/>
                </a:solidFill>
                <a:latin typeface="Univers Extended"/>
                <a:cs typeface="Times New Roman"/>
              </a:rPr>
              <a:t>I</a:t>
            </a:r>
            <a:r>
              <a:rPr sz="1600" b="1" spc="-10" dirty="0">
                <a:solidFill>
                  <a:srgbClr val="0066CC"/>
                </a:solidFill>
                <a:latin typeface="Univers Extended"/>
                <a:cs typeface="Times New Roman"/>
              </a:rPr>
              <a:t>n</a:t>
            </a:r>
            <a:r>
              <a:rPr sz="1600" b="1" spc="5" dirty="0">
                <a:solidFill>
                  <a:srgbClr val="0066CC"/>
                </a:solidFill>
                <a:latin typeface="Univers Extended"/>
                <a:cs typeface="Times New Roman"/>
              </a:rPr>
              <a:t>c</a:t>
            </a:r>
            <a:r>
              <a:rPr sz="1600" b="1" spc="-35" dirty="0">
                <a:solidFill>
                  <a:srgbClr val="0066CC"/>
                </a:solidFill>
                <a:latin typeface="Univers Extended"/>
                <a:cs typeface="Times New Roman"/>
              </a:rPr>
              <a:t>r</a:t>
            </a:r>
            <a:r>
              <a:rPr sz="1600" b="1" spc="5" dirty="0">
                <a:solidFill>
                  <a:srgbClr val="0066CC"/>
                </a:solidFill>
                <a:latin typeface="Univers Extended"/>
                <a:cs typeface="Times New Roman"/>
              </a:rPr>
              <a:t>e</a:t>
            </a:r>
            <a:r>
              <a:rPr sz="1600" b="1" dirty="0">
                <a:solidFill>
                  <a:srgbClr val="0066CC"/>
                </a:solidFill>
                <a:latin typeface="Univers Extended"/>
                <a:cs typeface="Times New Roman"/>
              </a:rPr>
              <a:t>a</a:t>
            </a:r>
            <a:r>
              <a:rPr sz="1600" b="1" spc="-5" dirty="0">
                <a:solidFill>
                  <a:srgbClr val="0066CC"/>
                </a:solidFill>
                <a:latin typeface="Univers Extended"/>
                <a:cs typeface="Times New Roman"/>
              </a:rPr>
              <a:t>s</a:t>
            </a:r>
            <a:r>
              <a:rPr sz="1600" b="1" dirty="0">
                <a:solidFill>
                  <a:srgbClr val="0066CC"/>
                </a:solidFill>
                <a:latin typeface="Univers Extended"/>
                <a:cs typeface="Times New Roman"/>
              </a:rPr>
              <a:t>i</a:t>
            </a:r>
            <a:r>
              <a:rPr sz="1600" b="1" spc="-10" dirty="0">
                <a:solidFill>
                  <a:srgbClr val="0066CC"/>
                </a:solidFill>
                <a:latin typeface="Univers Extended"/>
                <a:cs typeface="Times New Roman"/>
              </a:rPr>
              <a:t>ng</a:t>
            </a:r>
            <a:endParaRPr sz="1600">
              <a:latin typeface="Univers Extended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03320" y="2021089"/>
            <a:ext cx="126174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5" dirty="0">
                <a:solidFill>
                  <a:srgbClr val="0066CC"/>
                </a:solidFill>
                <a:latin typeface="Univers Extended"/>
                <a:cs typeface="Times New Roman"/>
              </a:rPr>
              <a:t>r</a:t>
            </a:r>
            <a:r>
              <a:rPr sz="1600" b="1" dirty="0">
                <a:solidFill>
                  <a:srgbClr val="0066CC"/>
                </a:solidFill>
                <a:latin typeface="Univers Extended"/>
                <a:cs typeface="Times New Roman"/>
              </a:rPr>
              <a:t>a</a:t>
            </a:r>
            <a:r>
              <a:rPr sz="1600" b="1" spc="-10" dirty="0">
                <a:solidFill>
                  <a:srgbClr val="0066CC"/>
                </a:solidFill>
                <a:latin typeface="Univers Extended"/>
                <a:cs typeface="Times New Roman"/>
              </a:rPr>
              <a:t>d</a:t>
            </a:r>
            <a:r>
              <a:rPr sz="1600" b="1" dirty="0">
                <a:solidFill>
                  <a:srgbClr val="0066CC"/>
                </a:solidFill>
                <a:latin typeface="Univers Extended"/>
                <a:cs typeface="Times New Roman"/>
              </a:rPr>
              <a:t>ial</a:t>
            </a:r>
            <a:r>
              <a:rPr sz="1600" b="1" spc="-15" dirty="0">
                <a:solidFill>
                  <a:srgbClr val="0066CC"/>
                </a:solidFill>
                <a:latin typeface="Univers Extended"/>
                <a:cs typeface="Times New Roman"/>
              </a:rPr>
              <a:t> </a:t>
            </a:r>
            <a:r>
              <a:rPr sz="1600" b="1" dirty="0">
                <a:solidFill>
                  <a:srgbClr val="0070C0"/>
                </a:solidFill>
                <a:latin typeface="Univers Extended"/>
                <a:cs typeface="Times New Roman"/>
              </a:rPr>
              <a:t>t</a:t>
            </a:r>
            <a:r>
              <a:rPr sz="1600" b="1" spc="-10" dirty="0">
                <a:solidFill>
                  <a:srgbClr val="0070C0"/>
                </a:solidFill>
                <a:latin typeface="Univers Extended"/>
                <a:cs typeface="Times New Roman"/>
              </a:rPr>
              <a:t>h</a:t>
            </a:r>
            <a:r>
              <a:rPr sz="1600" b="1" spc="5" dirty="0">
                <a:solidFill>
                  <a:srgbClr val="0070C0"/>
                </a:solidFill>
                <a:latin typeface="Univers Extended"/>
                <a:cs typeface="Times New Roman"/>
              </a:rPr>
              <a:t>r</a:t>
            </a:r>
            <a:r>
              <a:rPr sz="1600" b="1" spc="-10" dirty="0">
                <a:solidFill>
                  <a:srgbClr val="0070C0"/>
                </a:solidFill>
                <a:latin typeface="Univers Extended"/>
                <a:cs typeface="Times New Roman"/>
              </a:rPr>
              <a:t>u</a:t>
            </a:r>
            <a:r>
              <a:rPr sz="1600" b="1" spc="-5" dirty="0">
                <a:solidFill>
                  <a:srgbClr val="0070C0"/>
                </a:solidFill>
                <a:latin typeface="Univers Extended"/>
                <a:cs typeface="Times New Roman"/>
              </a:rPr>
              <a:t>s</a:t>
            </a:r>
            <a:r>
              <a:rPr sz="1600" b="1" dirty="0">
                <a:solidFill>
                  <a:srgbClr val="0070C0"/>
                </a:solidFill>
                <a:latin typeface="Univers Extended"/>
                <a:cs typeface="Times New Roman"/>
              </a:rPr>
              <a:t>t</a:t>
            </a:r>
            <a:endParaRPr sz="1600">
              <a:latin typeface="Univers Extended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076700" y="1981200"/>
            <a:ext cx="1181100" cy="0"/>
          </a:xfrm>
          <a:custGeom>
            <a:avLst/>
            <a:gdLst/>
            <a:ahLst/>
            <a:cxnLst/>
            <a:rect l="l" t="t" r="r" b="b"/>
            <a:pathLst>
              <a:path w="1181100">
                <a:moveTo>
                  <a:pt x="1181100" y="0"/>
                </a:moveTo>
                <a:lnTo>
                  <a:pt x="0" y="0"/>
                </a:lnTo>
              </a:path>
            </a:pathLst>
          </a:custGeom>
          <a:ln w="381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600">
              <a:latin typeface="Univers Extende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62400" y="1885944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0"/>
                </a:moveTo>
                <a:lnTo>
                  <a:pt x="0" y="95250"/>
                </a:lnTo>
                <a:lnTo>
                  <a:pt x="190500" y="190500"/>
                </a:lnTo>
                <a:lnTo>
                  <a:pt x="114300" y="95250"/>
                </a:lnTo>
                <a:lnTo>
                  <a:pt x="19050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1600">
              <a:latin typeface="Univers Extende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01434" y="1925460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4" h="113030">
                <a:moveTo>
                  <a:pt x="43802" y="0"/>
                </a:moveTo>
                <a:lnTo>
                  <a:pt x="12083" y="21524"/>
                </a:lnTo>
                <a:lnTo>
                  <a:pt x="0" y="65192"/>
                </a:lnTo>
                <a:lnTo>
                  <a:pt x="3851" y="78118"/>
                </a:lnTo>
                <a:lnTo>
                  <a:pt x="31998" y="106452"/>
                </a:lnTo>
                <a:lnTo>
                  <a:pt x="61718" y="112642"/>
                </a:lnTo>
                <a:lnTo>
                  <a:pt x="75642" y="109556"/>
                </a:lnTo>
                <a:lnTo>
                  <a:pt x="106542" y="83116"/>
                </a:lnTo>
                <a:lnTo>
                  <a:pt x="113515" y="55739"/>
                </a:lnTo>
                <a:lnTo>
                  <a:pt x="113473" y="53519"/>
                </a:lnTo>
                <a:lnTo>
                  <a:pt x="88941" y="10873"/>
                </a:lnTo>
                <a:lnTo>
                  <a:pt x="43802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 sz="1600">
              <a:latin typeface="Univers Extende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42099" y="2481337"/>
            <a:ext cx="104965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6600FF"/>
                </a:solidFill>
                <a:latin typeface="Univers Extended"/>
                <a:cs typeface="Times New Roman"/>
              </a:rPr>
              <a:t>I</a:t>
            </a:r>
            <a:r>
              <a:rPr sz="1600" b="1" spc="-10" dirty="0">
                <a:solidFill>
                  <a:srgbClr val="6600FF"/>
                </a:solidFill>
                <a:latin typeface="Univers Extended"/>
                <a:cs typeface="Times New Roman"/>
              </a:rPr>
              <a:t>n</a:t>
            </a:r>
            <a:r>
              <a:rPr sz="1600" b="1" spc="5" dirty="0">
                <a:solidFill>
                  <a:srgbClr val="6600FF"/>
                </a:solidFill>
                <a:latin typeface="Univers Extended"/>
                <a:cs typeface="Times New Roman"/>
              </a:rPr>
              <a:t>c</a:t>
            </a:r>
            <a:r>
              <a:rPr sz="1600" b="1" spc="-35" dirty="0">
                <a:solidFill>
                  <a:srgbClr val="6600FF"/>
                </a:solidFill>
                <a:latin typeface="Univers Extended"/>
                <a:cs typeface="Times New Roman"/>
              </a:rPr>
              <a:t>r</a:t>
            </a:r>
            <a:r>
              <a:rPr sz="1600" b="1" spc="5" dirty="0">
                <a:solidFill>
                  <a:srgbClr val="6600FF"/>
                </a:solidFill>
                <a:latin typeface="Univers Extended"/>
                <a:cs typeface="Times New Roman"/>
              </a:rPr>
              <a:t>e</a:t>
            </a:r>
            <a:r>
              <a:rPr sz="1600" b="1" dirty="0">
                <a:solidFill>
                  <a:srgbClr val="6600FF"/>
                </a:solidFill>
                <a:latin typeface="Univers Extended"/>
                <a:cs typeface="Times New Roman"/>
              </a:rPr>
              <a:t>a</a:t>
            </a:r>
            <a:r>
              <a:rPr sz="1600" b="1" spc="-5" dirty="0">
                <a:solidFill>
                  <a:srgbClr val="6600FF"/>
                </a:solidFill>
                <a:latin typeface="Univers Extended"/>
                <a:cs typeface="Times New Roman"/>
              </a:rPr>
              <a:t>s</a:t>
            </a:r>
            <a:r>
              <a:rPr sz="1600" b="1" dirty="0">
                <a:solidFill>
                  <a:srgbClr val="6600FF"/>
                </a:solidFill>
                <a:latin typeface="Univers Extended"/>
                <a:cs typeface="Times New Roman"/>
              </a:rPr>
              <a:t>i</a:t>
            </a:r>
            <a:r>
              <a:rPr sz="1600" b="1" spc="-10" dirty="0">
                <a:solidFill>
                  <a:srgbClr val="6600FF"/>
                </a:solidFill>
                <a:latin typeface="Univers Extended"/>
                <a:cs typeface="Times New Roman"/>
              </a:rPr>
              <a:t>ng</a:t>
            </a:r>
            <a:endParaRPr sz="1600">
              <a:latin typeface="Univers Extended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57500" y="2743200"/>
            <a:ext cx="1866900" cy="0"/>
          </a:xfrm>
          <a:custGeom>
            <a:avLst/>
            <a:gdLst/>
            <a:ahLst/>
            <a:cxnLst/>
            <a:rect l="l" t="t" r="r" b="b"/>
            <a:pathLst>
              <a:path w="1866900">
                <a:moveTo>
                  <a:pt x="18669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 sz="1600">
              <a:latin typeface="Univers Extende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43200" y="2647944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0"/>
                </a:moveTo>
                <a:lnTo>
                  <a:pt x="0" y="95250"/>
                </a:lnTo>
                <a:lnTo>
                  <a:pt x="190500" y="190500"/>
                </a:lnTo>
                <a:lnTo>
                  <a:pt x="114300" y="95250"/>
                </a:lnTo>
                <a:lnTo>
                  <a:pt x="190500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 sz="1600">
              <a:latin typeface="Univers Extended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68034" y="2687460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4" h="113030">
                <a:moveTo>
                  <a:pt x="43802" y="0"/>
                </a:moveTo>
                <a:lnTo>
                  <a:pt x="12083" y="21524"/>
                </a:lnTo>
                <a:lnTo>
                  <a:pt x="0" y="65192"/>
                </a:lnTo>
                <a:lnTo>
                  <a:pt x="3851" y="78118"/>
                </a:lnTo>
                <a:lnTo>
                  <a:pt x="31998" y="106452"/>
                </a:lnTo>
                <a:lnTo>
                  <a:pt x="61718" y="112642"/>
                </a:lnTo>
                <a:lnTo>
                  <a:pt x="75642" y="109556"/>
                </a:lnTo>
                <a:lnTo>
                  <a:pt x="106542" y="83116"/>
                </a:lnTo>
                <a:lnTo>
                  <a:pt x="113515" y="55739"/>
                </a:lnTo>
                <a:lnTo>
                  <a:pt x="113473" y="53519"/>
                </a:lnTo>
                <a:lnTo>
                  <a:pt x="88941" y="10873"/>
                </a:lnTo>
                <a:lnTo>
                  <a:pt x="43802" y="0"/>
                </a:lnTo>
                <a:close/>
              </a:path>
            </a:pathLst>
          </a:custGeom>
          <a:solidFill>
            <a:srgbClr val="333399"/>
          </a:solidFill>
        </p:spPr>
        <p:txBody>
          <a:bodyPr wrap="square" lIns="0" tIns="0" rIns="0" bIns="0" rtlCol="0"/>
          <a:lstStyle/>
          <a:p>
            <a:endParaRPr sz="1600">
              <a:latin typeface="Univers Extende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24100" y="3886200"/>
            <a:ext cx="1562100" cy="0"/>
          </a:xfrm>
          <a:custGeom>
            <a:avLst/>
            <a:gdLst/>
            <a:ahLst/>
            <a:cxnLst/>
            <a:rect l="l" t="t" r="r" b="b"/>
            <a:pathLst>
              <a:path w="1562100">
                <a:moveTo>
                  <a:pt x="15621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 sz="1600">
              <a:latin typeface="Univers Extended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09800" y="3790944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0"/>
                </a:moveTo>
                <a:lnTo>
                  <a:pt x="0" y="95250"/>
                </a:lnTo>
                <a:lnTo>
                  <a:pt x="190500" y="190500"/>
                </a:lnTo>
                <a:lnTo>
                  <a:pt x="114300" y="95250"/>
                </a:lnTo>
                <a:lnTo>
                  <a:pt x="19050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 sz="1600">
              <a:latin typeface="Univers Extended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29834" y="3830460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4" h="113029">
                <a:moveTo>
                  <a:pt x="43802" y="0"/>
                </a:moveTo>
                <a:lnTo>
                  <a:pt x="12083" y="21524"/>
                </a:lnTo>
                <a:lnTo>
                  <a:pt x="0" y="65192"/>
                </a:lnTo>
                <a:lnTo>
                  <a:pt x="3851" y="78118"/>
                </a:lnTo>
                <a:lnTo>
                  <a:pt x="31998" y="106452"/>
                </a:lnTo>
                <a:lnTo>
                  <a:pt x="61718" y="112642"/>
                </a:lnTo>
                <a:lnTo>
                  <a:pt x="75642" y="109556"/>
                </a:lnTo>
                <a:lnTo>
                  <a:pt x="106542" y="83116"/>
                </a:lnTo>
                <a:lnTo>
                  <a:pt x="113515" y="55739"/>
                </a:lnTo>
                <a:lnTo>
                  <a:pt x="113473" y="53519"/>
                </a:lnTo>
                <a:lnTo>
                  <a:pt x="88941" y="10873"/>
                </a:lnTo>
                <a:lnTo>
                  <a:pt x="43802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 sz="1600">
              <a:latin typeface="Univers Extended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315200" y="3276600"/>
            <a:ext cx="1104900" cy="0"/>
          </a:xfrm>
          <a:custGeom>
            <a:avLst/>
            <a:gdLst/>
            <a:ahLst/>
            <a:cxnLst/>
            <a:rect l="l" t="t" r="r" b="b"/>
            <a:pathLst>
              <a:path w="1104900">
                <a:moveTo>
                  <a:pt x="0" y="0"/>
                </a:moveTo>
                <a:lnTo>
                  <a:pt x="1104900" y="0"/>
                </a:lnTo>
              </a:path>
            </a:pathLst>
          </a:custGeom>
          <a:ln w="38100">
            <a:solidFill>
              <a:srgbClr val="000099"/>
            </a:solidFill>
          </a:ln>
        </p:spPr>
        <p:txBody>
          <a:bodyPr wrap="square" lIns="0" tIns="0" rIns="0" bIns="0" rtlCol="0"/>
          <a:lstStyle/>
          <a:p>
            <a:endParaRPr sz="1600">
              <a:latin typeface="Univers Extended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343900" y="3181344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0" y="0"/>
                </a:moveTo>
                <a:lnTo>
                  <a:pt x="76200" y="95250"/>
                </a:lnTo>
                <a:lnTo>
                  <a:pt x="0" y="190500"/>
                </a:lnTo>
                <a:lnTo>
                  <a:pt x="19050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 sz="1600">
              <a:latin typeface="Univers Extended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258834" y="3220860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5" h="113029">
                <a:moveTo>
                  <a:pt x="43802" y="0"/>
                </a:moveTo>
                <a:lnTo>
                  <a:pt x="12083" y="21524"/>
                </a:lnTo>
                <a:lnTo>
                  <a:pt x="0" y="65192"/>
                </a:lnTo>
                <a:lnTo>
                  <a:pt x="3851" y="78118"/>
                </a:lnTo>
                <a:lnTo>
                  <a:pt x="31998" y="106452"/>
                </a:lnTo>
                <a:lnTo>
                  <a:pt x="61718" y="112642"/>
                </a:lnTo>
                <a:lnTo>
                  <a:pt x="75642" y="109556"/>
                </a:lnTo>
                <a:lnTo>
                  <a:pt x="106542" y="83116"/>
                </a:lnTo>
                <a:lnTo>
                  <a:pt x="113515" y="55739"/>
                </a:lnTo>
                <a:lnTo>
                  <a:pt x="113473" y="53519"/>
                </a:lnTo>
                <a:lnTo>
                  <a:pt x="88941" y="10873"/>
                </a:lnTo>
                <a:lnTo>
                  <a:pt x="43802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 sz="1600">
              <a:latin typeface="Univers Extended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400800" y="3886200"/>
            <a:ext cx="2400300" cy="0"/>
          </a:xfrm>
          <a:custGeom>
            <a:avLst/>
            <a:gdLst/>
            <a:ahLst/>
            <a:cxnLst/>
            <a:rect l="l" t="t" r="r" b="b"/>
            <a:pathLst>
              <a:path w="2400300">
                <a:moveTo>
                  <a:pt x="0" y="0"/>
                </a:moveTo>
                <a:lnTo>
                  <a:pt x="2400300" y="0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Univers Extended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724900" y="3790944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0" y="0"/>
                </a:moveTo>
                <a:lnTo>
                  <a:pt x="76200" y="95250"/>
                </a:lnTo>
                <a:lnTo>
                  <a:pt x="0" y="190500"/>
                </a:lnTo>
                <a:lnTo>
                  <a:pt x="19050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 sz="1600">
              <a:latin typeface="Univers Extended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344434" y="3830460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4" h="113029">
                <a:moveTo>
                  <a:pt x="43802" y="0"/>
                </a:moveTo>
                <a:lnTo>
                  <a:pt x="12083" y="21524"/>
                </a:lnTo>
                <a:lnTo>
                  <a:pt x="0" y="65192"/>
                </a:lnTo>
                <a:lnTo>
                  <a:pt x="3851" y="78118"/>
                </a:lnTo>
                <a:lnTo>
                  <a:pt x="31998" y="106452"/>
                </a:lnTo>
                <a:lnTo>
                  <a:pt x="61718" y="112642"/>
                </a:lnTo>
                <a:lnTo>
                  <a:pt x="75642" y="109556"/>
                </a:lnTo>
                <a:lnTo>
                  <a:pt x="106542" y="83116"/>
                </a:lnTo>
                <a:lnTo>
                  <a:pt x="113515" y="55739"/>
                </a:lnTo>
                <a:lnTo>
                  <a:pt x="113473" y="53519"/>
                </a:lnTo>
                <a:lnTo>
                  <a:pt x="88941" y="10873"/>
                </a:lnTo>
                <a:lnTo>
                  <a:pt x="43802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 sz="1600">
              <a:latin typeface="Univers Extended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88744" y="2783089"/>
            <a:ext cx="2472055" cy="530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5750">
              <a:lnSpc>
                <a:spcPct val="100000"/>
              </a:lnSpc>
            </a:pPr>
            <a:r>
              <a:rPr sz="1600" b="1" dirty="0">
                <a:solidFill>
                  <a:srgbClr val="6600FF"/>
                </a:solidFill>
                <a:latin typeface="Univers Extended"/>
                <a:cs typeface="Times New Roman"/>
              </a:rPr>
              <a:t>vi</a:t>
            </a:r>
            <a:r>
              <a:rPr sz="1600" b="1" spc="-10" dirty="0">
                <a:solidFill>
                  <a:srgbClr val="6600FF"/>
                </a:solidFill>
                <a:latin typeface="Univers Extended"/>
                <a:cs typeface="Times New Roman"/>
              </a:rPr>
              <a:t>b</a:t>
            </a:r>
            <a:r>
              <a:rPr sz="1600" b="1" spc="5" dirty="0">
                <a:solidFill>
                  <a:srgbClr val="6600FF"/>
                </a:solidFill>
                <a:latin typeface="Univers Extended"/>
                <a:cs typeface="Times New Roman"/>
              </a:rPr>
              <a:t>r</a:t>
            </a:r>
            <a:r>
              <a:rPr sz="1600" b="1" dirty="0">
                <a:solidFill>
                  <a:srgbClr val="6600FF"/>
                </a:solidFill>
                <a:latin typeface="Univers Extended"/>
                <a:cs typeface="Times New Roman"/>
              </a:rPr>
              <a:t>ation</a:t>
            </a:r>
            <a:endParaRPr sz="1600">
              <a:latin typeface="Univers Extended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600" b="1" i="1" spc="-5" dirty="0">
                <a:solidFill>
                  <a:srgbClr val="990000"/>
                </a:solidFill>
                <a:latin typeface="Univers Extended"/>
                <a:cs typeface="Times New Roman"/>
              </a:rPr>
              <a:t>I</a:t>
            </a:r>
            <a:r>
              <a:rPr sz="1600" b="1" i="1" spc="-10" dirty="0">
                <a:solidFill>
                  <a:srgbClr val="990000"/>
                </a:solidFill>
                <a:latin typeface="Univers Extended"/>
                <a:cs typeface="Times New Roman"/>
              </a:rPr>
              <a:t>n</a:t>
            </a:r>
            <a:r>
              <a:rPr sz="1600" b="1" i="1" spc="5" dirty="0">
                <a:solidFill>
                  <a:srgbClr val="990000"/>
                </a:solidFill>
                <a:latin typeface="Univers Extended"/>
                <a:cs typeface="Times New Roman"/>
              </a:rPr>
              <a:t>c</a:t>
            </a:r>
            <a:r>
              <a:rPr sz="1600" b="1" i="1" spc="-5" dirty="0">
                <a:solidFill>
                  <a:srgbClr val="990000"/>
                </a:solidFill>
                <a:latin typeface="Univers Extended"/>
                <a:cs typeface="Times New Roman"/>
              </a:rPr>
              <a:t>r</a:t>
            </a:r>
            <a:r>
              <a:rPr sz="1600" b="1" i="1" spc="5" dirty="0">
                <a:solidFill>
                  <a:srgbClr val="990000"/>
                </a:solidFill>
                <a:latin typeface="Univers Extended"/>
                <a:cs typeface="Times New Roman"/>
              </a:rPr>
              <a:t>e</a:t>
            </a:r>
            <a:r>
              <a:rPr sz="1600" b="1" i="1" dirty="0">
                <a:solidFill>
                  <a:srgbClr val="990000"/>
                </a:solidFill>
                <a:latin typeface="Univers Extended"/>
                <a:cs typeface="Times New Roman"/>
              </a:rPr>
              <a:t>a</a:t>
            </a:r>
            <a:r>
              <a:rPr sz="1600" b="1" i="1" spc="-5" dirty="0">
                <a:solidFill>
                  <a:srgbClr val="990000"/>
                </a:solidFill>
                <a:latin typeface="Univers Extended"/>
                <a:cs typeface="Times New Roman"/>
              </a:rPr>
              <a:t>s</a:t>
            </a:r>
            <a:r>
              <a:rPr sz="1600" b="1" i="1" dirty="0">
                <a:solidFill>
                  <a:srgbClr val="990000"/>
                </a:solidFill>
                <a:latin typeface="Univers Extended"/>
                <a:cs typeface="Times New Roman"/>
              </a:rPr>
              <a:t>i</a:t>
            </a:r>
            <a:r>
              <a:rPr sz="1600" b="1" i="1" spc="-10" dirty="0">
                <a:solidFill>
                  <a:srgbClr val="990000"/>
                </a:solidFill>
                <a:latin typeface="Univers Extended"/>
                <a:cs typeface="Times New Roman"/>
              </a:rPr>
              <a:t>n</a:t>
            </a:r>
            <a:r>
              <a:rPr sz="1600" b="1" i="1" dirty="0">
                <a:solidFill>
                  <a:srgbClr val="990000"/>
                </a:solidFill>
                <a:latin typeface="Univers Extended"/>
                <a:cs typeface="Times New Roman"/>
              </a:rPr>
              <a:t>g</a:t>
            </a:r>
            <a:r>
              <a:rPr sz="1600" b="1" i="1" spc="-10" dirty="0">
                <a:solidFill>
                  <a:srgbClr val="990000"/>
                </a:solidFill>
                <a:latin typeface="Univers Extended"/>
                <a:cs typeface="Times New Roman"/>
              </a:rPr>
              <a:t> </a:t>
            </a:r>
            <a:r>
              <a:rPr sz="1600" b="1" i="1" spc="-5" dirty="0">
                <a:solidFill>
                  <a:srgbClr val="990000"/>
                </a:solidFill>
                <a:latin typeface="Univers Extended"/>
                <a:cs typeface="Times New Roman"/>
              </a:rPr>
              <a:t>s</a:t>
            </a:r>
            <a:r>
              <a:rPr sz="1600" b="1" i="1" spc="-10" dirty="0">
                <a:solidFill>
                  <a:srgbClr val="990000"/>
                </a:solidFill>
                <a:latin typeface="Univers Extended"/>
                <a:cs typeface="Times New Roman"/>
              </a:rPr>
              <a:t>u</a:t>
            </a:r>
            <a:r>
              <a:rPr sz="1600" b="1" i="1" spc="5" dirty="0">
                <a:solidFill>
                  <a:srgbClr val="990000"/>
                </a:solidFill>
                <a:latin typeface="Univers Extended"/>
                <a:cs typeface="Times New Roman"/>
              </a:rPr>
              <a:t>c</a:t>
            </a:r>
            <a:r>
              <a:rPr sz="1600" b="1" i="1" dirty="0">
                <a:solidFill>
                  <a:srgbClr val="990000"/>
                </a:solidFill>
                <a:latin typeface="Univers Extended"/>
                <a:cs typeface="Times New Roman"/>
              </a:rPr>
              <a:t>tion</a:t>
            </a:r>
            <a:endParaRPr sz="1600">
              <a:latin typeface="Univers Extended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47531" y="3392689"/>
            <a:ext cx="158559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37820">
              <a:lnSpc>
                <a:spcPts val="1820"/>
              </a:lnSpc>
            </a:pPr>
            <a:r>
              <a:rPr sz="1600" b="1" i="1" spc="-5" dirty="0">
                <a:solidFill>
                  <a:srgbClr val="990000"/>
                </a:solidFill>
                <a:latin typeface="Univers Extended"/>
                <a:cs typeface="Times New Roman"/>
              </a:rPr>
              <a:t>r</a:t>
            </a:r>
            <a:r>
              <a:rPr sz="1600" b="1" i="1" spc="5" dirty="0">
                <a:solidFill>
                  <a:srgbClr val="990000"/>
                </a:solidFill>
                <a:latin typeface="Univers Extended"/>
                <a:cs typeface="Times New Roman"/>
              </a:rPr>
              <a:t>ec</a:t>
            </a:r>
            <a:r>
              <a:rPr sz="1600" b="1" i="1" dirty="0">
                <a:solidFill>
                  <a:srgbClr val="990000"/>
                </a:solidFill>
                <a:latin typeface="Univers Extended"/>
                <a:cs typeface="Times New Roman"/>
              </a:rPr>
              <a:t>i</a:t>
            </a:r>
            <a:r>
              <a:rPr sz="1600" b="1" i="1" spc="-5" dirty="0">
                <a:solidFill>
                  <a:srgbClr val="990000"/>
                </a:solidFill>
                <a:latin typeface="Univers Extended"/>
                <a:cs typeface="Times New Roman"/>
              </a:rPr>
              <a:t>r</a:t>
            </a:r>
            <a:r>
              <a:rPr sz="1600" b="1" i="1" spc="5" dirty="0">
                <a:solidFill>
                  <a:srgbClr val="990000"/>
                </a:solidFill>
                <a:latin typeface="Univers Extended"/>
                <a:cs typeface="Times New Roman"/>
              </a:rPr>
              <a:t>c</a:t>
            </a:r>
            <a:r>
              <a:rPr sz="1600" b="1" i="1" spc="-10" dirty="0">
                <a:solidFill>
                  <a:srgbClr val="990000"/>
                </a:solidFill>
                <a:latin typeface="Univers Extended"/>
                <a:cs typeface="Times New Roman"/>
              </a:rPr>
              <a:t>u</a:t>
            </a:r>
            <a:r>
              <a:rPr sz="1600" b="1" i="1" dirty="0">
                <a:solidFill>
                  <a:srgbClr val="990000"/>
                </a:solidFill>
                <a:latin typeface="Univers Extended"/>
                <a:cs typeface="Times New Roman"/>
              </a:rPr>
              <a:t>lation </a:t>
            </a:r>
            <a:r>
              <a:rPr sz="1600" b="1" i="1" spc="-5" dirty="0">
                <a:solidFill>
                  <a:srgbClr val="000099"/>
                </a:solidFill>
                <a:latin typeface="Univers Extended"/>
                <a:cs typeface="Times New Roman"/>
              </a:rPr>
              <a:t>I</a:t>
            </a:r>
            <a:r>
              <a:rPr sz="1600" b="1" i="1" spc="-10" dirty="0">
                <a:solidFill>
                  <a:srgbClr val="000099"/>
                </a:solidFill>
                <a:latin typeface="Univers Extended"/>
                <a:cs typeface="Times New Roman"/>
              </a:rPr>
              <a:t>n</a:t>
            </a:r>
            <a:r>
              <a:rPr sz="1600" b="1" i="1" spc="5" dirty="0">
                <a:solidFill>
                  <a:srgbClr val="000099"/>
                </a:solidFill>
                <a:latin typeface="Univers Extended"/>
                <a:cs typeface="Times New Roman"/>
              </a:rPr>
              <a:t>c</a:t>
            </a:r>
            <a:r>
              <a:rPr sz="1600" b="1" i="1" spc="-5" dirty="0">
                <a:solidFill>
                  <a:srgbClr val="000099"/>
                </a:solidFill>
                <a:latin typeface="Univers Extended"/>
                <a:cs typeface="Times New Roman"/>
              </a:rPr>
              <a:t>r</a:t>
            </a:r>
            <a:r>
              <a:rPr sz="1600" b="1" i="1" spc="5" dirty="0">
                <a:solidFill>
                  <a:srgbClr val="000099"/>
                </a:solidFill>
                <a:latin typeface="Univers Extended"/>
                <a:cs typeface="Times New Roman"/>
              </a:rPr>
              <a:t>e</a:t>
            </a:r>
            <a:r>
              <a:rPr sz="1600" b="1" i="1" dirty="0">
                <a:solidFill>
                  <a:srgbClr val="000099"/>
                </a:solidFill>
                <a:latin typeface="Univers Extended"/>
                <a:cs typeface="Times New Roman"/>
              </a:rPr>
              <a:t>a</a:t>
            </a:r>
            <a:r>
              <a:rPr sz="1600" b="1" i="1" spc="-5" dirty="0">
                <a:solidFill>
                  <a:srgbClr val="000099"/>
                </a:solidFill>
                <a:latin typeface="Univers Extended"/>
                <a:cs typeface="Times New Roman"/>
              </a:rPr>
              <a:t>s</a:t>
            </a:r>
            <a:r>
              <a:rPr sz="1600" b="1" i="1" dirty="0">
                <a:solidFill>
                  <a:srgbClr val="000099"/>
                </a:solidFill>
                <a:latin typeface="Univers Extended"/>
                <a:cs typeface="Times New Roman"/>
              </a:rPr>
              <a:t>i</a:t>
            </a:r>
            <a:r>
              <a:rPr sz="1600" b="1" i="1" spc="-10" dirty="0">
                <a:solidFill>
                  <a:srgbClr val="000099"/>
                </a:solidFill>
                <a:latin typeface="Univers Extended"/>
                <a:cs typeface="Times New Roman"/>
              </a:rPr>
              <a:t>n</a:t>
            </a:r>
            <a:r>
              <a:rPr sz="1600" b="1" i="1" dirty="0">
                <a:solidFill>
                  <a:srgbClr val="000099"/>
                </a:solidFill>
                <a:latin typeface="Univers Extended"/>
                <a:cs typeface="Times New Roman"/>
              </a:rPr>
              <a:t>g</a:t>
            </a:r>
            <a:r>
              <a:rPr sz="1600" b="1" i="1" spc="-10" dirty="0">
                <a:solidFill>
                  <a:srgbClr val="000099"/>
                </a:solidFill>
                <a:latin typeface="Univers Extended"/>
                <a:cs typeface="Times New Roman"/>
              </a:rPr>
              <a:t> </a:t>
            </a:r>
            <a:r>
              <a:rPr sz="1600" b="1" i="1" dirty="0">
                <a:solidFill>
                  <a:srgbClr val="000099"/>
                </a:solidFill>
                <a:latin typeface="Univers Extended"/>
                <a:cs typeface="Times New Roman"/>
              </a:rPr>
              <a:t>i</a:t>
            </a:r>
            <a:r>
              <a:rPr sz="1600" b="1" i="1" spc="-10" dirty="0">
                <a:solidFill>
                  <a:srgbClr val="000099"/>
                </a:solidFill>
                <a:latin typeface="Univers Extended"/>
                <a:cs typeface="Times New Roman"/>
              </a:rPr>
              <a:t>n</a:t>
            </a:r>
            <a:r>
              <a:rPr sz="1600" b="1" i="1" dirty="0">
                <a:solidFill>
                  <a:srgbClr val="000099"/>
                </a:solidFill>
                <a:latin typeface="Univers Extended"/>
                <a:cs typeface="Times New Roman"/>
              </a:rPr>
              <a:t>l</a:t>
            </a:r>
            <a:r>
              <a:rPr sz="1600" b="1" i="1" spc="5" dirty="0">
                <a:solidFill>
                  <a:srgbClr val="000099"/>
                </a:solidFill>
                <a:latin typeface="Univers Extended"/>
                <a:cs typeface="Times New Roman"/>
              </a:rPr>
              <a:t>e</a:t>
            </a:r>
            <a:r>
              <a:rPr sz="1600" b="1" i="1" dirty="0">
                <a:solidFill>
                  <a:srgbClr val="000099"/>
                </a:solidFill>
                <a:latin typeface="Univers Extended"/>
                <a:cs typeface="Times New Roman"/>
              </a:rPr>
              <a:t>t</a:t>
            </a:r>
            <a:endParaRPr sz="1600">
              <a:latin typeface="Univers Extended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233179" y="3926089"/>
            <a:ext cx="89159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5" dirty="0">
                <a:solidFill>
                  <a:srgbClr val="000099"/>
                </a:solidFill>
                <a:latin typeface="Univers Extended"/>
                <a:cs typeface="Times New Roman"/>
              </a:rPr>
              <a:t>s</a:t>
            </a:r>
            <a:r>
              <a:rPr sz="1600" b="1" i="1" spc="-10" dirty="0">
                <a:solidFill>
                  <a:srgbClr val="000099"/>
                </a:solidFill>
                <a:latin typeface="Univers Extended"/>
                <a:cs typeface="Times New Roman"/>
              </a:rPr>
              <a:t>u</a:t>
            </a:r>
            <a:r>
              <a:rPr sz="1600" b="1" i="1" spc="-5" dirty="0">
                <a:solidFill>
                  <a:srgbClr val="000099"/>
                </a:solidFill>
                <a:latin typeface="Univers Extended"/>
                <a:cs typeface="Times New Roman"/>
              </a:rPr>
              <a:t>r</a:t>
            </a:r>
            <a:r>
              <a:rPr sz="1600" b="1" i="1" dirty="0">
                <a:solidFill>
                  <a:srgbClr val="000099"/>
                </a:solidFill>
                <a:latin typeface="Univers Extended"/>
                <a:cs typeface="Times New Roman"/>
              </a:rPr>
              <a:t>gi</a:t>
            </a:r>
            <a:r>
              <a:rPr sz="1600" b="1" i="1" spc="-10" dirty="0">
                <a:solidFill>
                  <a:srgbClr val="000099"/>
                </a:solidFill>
                <a:latin typeface="Univers Extended"/>
                <a:cs typeface="Times New Roman"/>
              </a:rPr>
              <a:t>ng</a:t>
            </a:r>
            <a:endParaRPr sz="1600" dirty="0">
              <a:latin typeface="Univers Extended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58240" y="2633737"/>
            <a:ext cx="2273300" cy="541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10870">
              <a:lnSpc>
                <a:spcPct val="110000"/>
              </a:lnSpc>
            </a:pPr>
            <a:r>
              <a:rPr sz="1600" b="1" spc="-5" dirty="0">
                <a:solidFill>
                  <a:srgbClr val="000099"/>
                </a:solidFill>
                <a:latin typeface="Univers Extended"/>
                <a:cs typeface="Times New Roman"/>
              </a:rPr>
              <a:t>I</a:t>
            </a:r>
            <a:r>
              <a:rPr sz="1600" b="1" spc="-10" dirty="0">
                <a:solidFill>
                  <a:srgbClr val="000099"/>
                </a:solidFill>
                <a:latin typeface="Univers Extended"/>
                <a:cs typeface="Times New Roman"/>
              </a:rPr>
              <a:t>n</a:t>
            </a:r>
            <a:r>
              <a:rPr sz="1600" b="1" spc="5" dirty="0">
                <a:solidFill>
                  <a:srgbClr val="000099"/>
                </a:solidFill>
                <a:latin typeface="Univers Extended"/>
                <a:cs typeface="Times New Roman"/>
              </a:rPr>
              <a:t>c</a:t>
            </a:r>
            <a:r>
              <a:rPr sz="1600" b="1" spc="-35" dirty="0">
                <a:solidFill>
                  <a:srgbClr val="000099"/>
                </a:solidFill>
                <a:latin typeface="Univers Extended"/>
                <a:cs typeface="Times New Roman"/>
              </a:rPr>
              <a:t>r</a:t>
            </a:r>
            <a:r>
              <a:rPr sz="1600" b="1" spc="5" dirty="0">
                <a:solidFill>
                  <a:srgbClr val="000099"/>
                </a:solidFill>
                <a:latin typeface="Univers Extended"/>
                <a:cs typeface="Times New Roman"/>
              </a:rPr>
              <a:t>e</a:t>
            </a:r>
            <a:r>
              <a:rPr sz="1600" b="1" dirty="0">
                <a:solidFill>
                  <a:srgbClr val="000099"/>
                </a:solidFill>
                <a:latin typeface="Univers Extended"/>
                <a:cs typeface="Times New Roman"/>
              </a:rPr>
              <a:t>a</a:t>
            </a:r>
            <a:r>
              <a:rPr sz="1600" b="1" spc="-5" dirty="0">
                <a:solidFill>
                  <a:srgbClr val="000099"/>
                </a:solidFill>
                <a:latin typeface="Univers Extended"/>
                <a:cs typeface="Times New Roman"/>
              </a:rPr>
              <a:t>s</a:t>
            </a:r>
            <a:r>
              <a:rPr sz="1600" b="1" dirty="0">
                <a:solidFill>
                  <a:srgbClr val="000099"/>
                </a:solidFill>
                <a:latin typeface="Univers Extended"/>
                <a:cs typeface="Times New Roman"/>
              </a:rPr>
              <a:t>i</a:t>
            </a:r>
            <a:r>
              <a:rPr sz="1600" b="1" spc="-10" dirty="0">
                <a:solidFill>
                  <a:srgbClr val="000099"/>
                </a:solidFill>
                <a:latin typeface="Univers Extended"/>
                <a:cs typeface="Times New Roman"/>
              </a:rPr>
              <a:t>ng d</a:t>
            </a:r>
            <a:r>
              <a:rPr sz="1600" b="1" dirty="0">
                <a:solidFill>
                  <a:srgbClr val="000099"/>
                </a:solidFill>
                <a:latin typeface="Univers Extended"/>
                <a:cs typeface="Times New Roman"/>
              </a:rPr>
              <a:t>i</a:t>
            </a:r>
            <a:r>
              <a:rPr sz="1600" b="1" spc="-5" dirty="0">
                <a:solidFill>
                  <a:srgbClr val="000099"/>
                </a:solidFill>
                <a:latin typeface="Univers Extended"/>
                <a:cs typeface="Times New Roman"/>
              </a:rPr>
              <a:t>s</a:t>
            </a:r>
            <a:r>
              <a:rPr sz="1600" b="1" spc="5" dirty="0">
                <a:solidFill>
                  <a:srgbClr val="000099"/>
                </a:solidFill>
                <a:latin typeface="Univers Extended"/>
                <a:cs typeface="Times New Roman"/>
              </a:rPr>
              <a:t>c</a:t>
            </a:r>
            <a:r>
              <a:rPr sz="1600" b="1" spc="-10" dirty="0">
                <a:solidFill>
                  <a:srgbClr val="000099"/>
                </a:solidFill>
                <a:latin typeface="Univers Extended"/>
                <a:cs typeface="Times New Roman"/>
              </a:rPr>
              <a:t>h</a:t>
            </a:r>
            <a:r>
              <a:rPr sz="1600" b="1" dirty="0">
                <a:solidFill>
                  <a:srgbClr val="000099"/>
                </a:solidFill>
                <a:latin typeface="Univers Extended"/>
                <a:cs typeface="Times New Roman"/>
              </a:rPr>
              <a:t>a</a:t>
            </a:r>
            <a:r>
              <a:rPr sz="1600" b="1" spc="5" dirty="0">
                <a:solidFill>
                  <a:srgbClr val="000099"/>
                </a:solidFill>
                <a:latin typeface="Univers Extended"/>
                <a:cs typeface="Times New Roman"/>
              </a:rPr>
              <a:t>r</a:t>
            </a:r>
            <a:r>
              <a:rPr sz="1600" b="1" dirty="0">
                <a:solidFill>
                  <a:srgbClr val="000099"/>
                </a:solidFill>
                <a:latin typeface="Univers Extended"/>
                <a:cs typeface="Times New Roman"/>
              </a:rPr>
              <a:t>ge</a:t>
            </a:r>
            <a:r>
              <a:rPr sz="1600" b="1" spc="-15" dirty="0">
                <a:solidFill>
                  <a:srgbClr val="000099"/>
                </a:solidFill>
                <a:latin typeface="Univers Extended"/>
                <a:cs typeface="Times New Roman"/>
              </a:rPr>
              <a:t> </a:t>
            </a:r>
            <a:r>
              <a:rPr sz="1600" b="1" spc="-35" dirty="0">
                <a:solidFill>
                  <a:srgbClr val="000099"/>
                </a:solidFill>
                <a:latin typeface="Univers Extended"/>
                <a:cs typeface="Times New Roman"/>
              </a:rPr>
              <a:t>r</a:t>
            </a:r>
            <a:r>
              <a:rPr sz="1600" b="1" spc="5" dirty="0">
                <a:solidFill>
                  <a:srgbClr val="000099"/>
                </a:solidFill>
                <a:latin typeface="Univers Extended"/>
                <a:cs typeface="Times New Roman"/>
              </a:rPr>
              <a:t>ec</a:t>
            </a:r>
            <a:r>
              <a:rPr sz="1600" b="1" dirty="0">
                <a:solidFill>
                  <a:srgbClr val="000099"/>
                </a:solidFill>
                <a:latin typeface="Univers Extended"/>
                <a:cs typeface="Times New Roman"/>
              </a:rPr>
              <a:t>i</a:t>
            </a:r>
            <a:r>
              <a:rPr sz="1600" b="1" spc="-35" dirty="0">
                <a:solidFill>
                  <a:srgbClr val="000099"/>
                </a:solidFill>
                <a:latin typeface="Univers Extended"/>
                <a:cs typeface="Times New Roman"/>
              </a:rPr>
              <a:t>r</a:t>
            </a:r>
            <a:r>
              <a:rPr sz="1600" b="1" spc="5" dirty="0">
                <a:solidFill>
                  <a:srgbClr val="000099"/>
                </a:solidFill>
                <a:latin typeface="Univers Extended"/>
                <a:cs typeface="Times New Roman"/>
              </a:rPr>
              <a:t>c</a:t>
            </a:r>
            <a:r>
              <a:rPr sz="1600" b="1" spc="-10" dirty="0">
                <a:solidFill>
                  <a:srgbClr val="000099"/>
                </a:solidFill>
                <a:latin typeface="Univers Extended"/>
                <a:cs typeface="Times New Roman"/>
              </a:rPr>
              <a:t>u</a:t>
            </a:r>
            <a:r>
              <a:rPr sz="1600" b="1" dirty="0">
                <a:solidFill>
                  <a:srgbClr val="000099"/>
                </a:solidFill>
                <a:latin typeface="Univers Extended"/>
                <a:cs typeface="Times New Roman"/>
              </a:rPr>
              <a:t>lation</a:t>
            </a:r>
            <a:endParaRPr sz="1600">
              <a:latin typeface="Univers Extended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087837" y="3553032"/>
            <a:ext cx="160655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i="1" spc="-15" dirty="0">
                <a:latin typeface="Univers Extended"/>
                <a:cs typeface="Times New Roman"/>
              </a:rPr>
              <a:t>In</a:t>
            </a:r>
            <a:r>
              <a:rPr sz="1600" b="1" i="1" spc="-25" dirty="0">
                <a:latin typeface="Univers Extended"/>
                <a:cs typeface="Times New Roman"/>
              </a:rPr>
              <a:t>c</a:t>
            </a:r>
            <a:r>
              <a:rPr sz="1600" b="1" i="1" spc="-10" dirty="0">
                <a:latin typeface="Univers Extended"/>
                <a:cs typeface="Times New Roman"/>
              </a:rPr>
              <a:t>r</a:t>
            </a:r>
            <a:r>
              <a:rPr sz="1600" b="1" i="1" spc="-25" dirty="0">
                <a:latin typeface="Univers Extended"/>
                <a:cs typeface="Times New Roman"/>
              </a:rPr>
              <a:t>e</a:t>
            </a:r>
            <a:r>
              <a:rPr sz="1600" b="1" i="1" spc="-10" dirty="0">
                <a:latin typeface="Univers Extended"/>
                <a:cs typeface="Times New Roman"/>
              </a:rPr>
              <a:t>asi</a:t>
            </a:r>
            <a:r>
              <a:rPr sz="1600" b="1" i="1" spc="-15" dirty="0">
                <a:latin typeface="Univers Extended"/>
                <a:cs typeface="Times New Roman"/>
              </a:rPr>
              <a:t>ng</a:t>
            </a:r>
            <a:endParaRPr sz="1600">
              <a:latin typeface="Univers Extended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87838" y="4022463"/>
            <a:ext cx="1579296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i="1" spc="-10" dirty="0" smtClean="0">
                <a:latin typeface="Univers Extended"/>
                <a:cs typeface="Times New Roman"/>
              </a:rPr>
              <a:t>cav</a:t>
            </a:r>
            <a:r>
              <a:rPr sz="1600" b="1" i="1" spc="-10" dirty="0" smtClean="0">
                <a:latin typeface="Univers Extended"/>
                <a:cs typeface="Times New Roman"/>
              </a:rPr>
              <a:t>itatio</a:t>
            </a:r>
            <a:r>
              <a:rPr sz="1600" b="1" i="1" spc="-20" dirty="0" smtClean="0">
                <a:latin typeface="Univers Extended"/>
                <a:cs typeface="Times New Roman"/>
              </a:rPr>
              <a:t>n</a:t>
            </a:r>
            <a:endParaRPr sz="1600" dirty="0">
              <a:latin typeface="Univers Extended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928937" y="3354387"/>
            <a:ext cx="1412875" cy="0"/>
          </a:xfrm>
          <a:custGeom>
            <a:avLst/>
            <a:gdLst/>
            <a:ahLst/>
            <a:cxnLst/>
            <a:rect l="l" t="t" r="r" b="b"/>
            <a:pathLst>
              <a:path w="1412875">
                <a:moveTo>
                  <a:pt x="1412875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990000"/>
            </a:solidFill>
          </a:ln>
        </p:spPr>
        <p:txBody>
          <a:bodyPr wrap="square" lIns="0" tIns="0" rIns="0" bIns="0" rtlCol="0"/>
          <a:lstStyle/>
          <a:p>
            <a:endParaRPr sz="1600">
              <a:latin typeface="Univers Extended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814637" y="3259132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0"/>
                </a:moveTo>
                <a:lnTo>
                  <a:pt x="0" y="95250"/>
                </a:lnTo>
                <a:lnTo>
                  <a:pt x="190500" y="190500"/>
                </a:lnTo>
                <a:lnTo>
                  <a:pt x="114300" y="95250"/>
                </a:lnTo>
                <a:lnTo>
                  <a:pt x="190500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 sz="1600">
              <a:latin typeface="Univers Extended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285446" y="3298647"/>
            <a:ext cx="113664" cy="113030"/>
          </a:xfrm>
          <a:custGeom>
            <a:avLst/>
            <a:gdLst/>
            <a:ahLst/>
            <a:cxnLst/>
            <a:rect l="l" t="t" r="r" b="b"/>
            <a:pathLst>
              <a:path w="113664" h="113029">
                <a:moveTo>
                  <a:pt x="43802" y="0"/>
                </a:moveTo>
                <a:lnTo>
                  <a:pt x="12083" y="21524"/>
                </a:lnTo>
                <a:lnTo>
                  <a:pt x="0" y="65192"/>
                </a:lnTo>
                <a:lnTo>
                  <a:pt x="3851" y="78118"/>
                </a:lnTo>
                <a:lnTo>
                  <a:pt x="31998" y="106452"/>
                </a:lnTo>
                <a:lnTo>
                  <a:pt x="61718" y="112642"/>
                </a:lnTo>
                <a:lnTo>
                  <a:pt x="75642" y="109556"/>
                </a:lnTo>
                <a:lnTo>
                  <a:pt x="106542" y="83116"/>
                </a:lnTo>
                <a:lnTo>
                  <a:pt x="113515" y="55739"/>
                </a:lnTo>
                <a:lnTo>
                  <a:pt x="113473" y="53519"/>
                </a:lnTo>
                <a:lnTo>
                  <a:pt x="88941" y="10873"/>
                </a:lnTo>
                <a:lnTo>
                  <a:pt x="43802" y="0"/>
                </a:lnTo>
                <a:close/>
              </a:path>
            </a:pathLst>
          </a:custGeom>
          <a:solidFill>
            <a:srgbClr val="990000"/>
          </a:solidFill>
        </p:spPr>
        <p:txBody>
          <a:bodyPr wrap="square" lIns="0" tIns="0" rIns="0" bIns="0" rtlCol="0"/>
          <a:lstStyle/>
          <a:p>
            <a:endParaRPr sz="1600">
              <a:latin typeface="Univers Extended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-76200" y="533400"/>
            <a:ext cx="8458200" cy="439738"/>
          </a:xfrm>
        </p:spPr>
        <p:txBody>
          <a:bodyPr>
            <a:noAutofit/>
          </a:bodyPr>
          <a:lstStyle/>
          <a:p>
            <a:r>
              <a:rPr lang="en-US" dirty="0" smtClean="0"/>
              <a:t>Bad Things Begin to Happen when Operating in the </a:t>
            </a:r>
            <a:r>
              <a:rPr lang="en-US" dirty="0" err="1" smtClean="0"/>
              <a:t>AOR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21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1295400"/>
            <a:ext cx="7519414" cy="4485131"/>
            <a:chOff x="1623060" y="2362200"/>
            <a:chExt cx="7519414" cy="4485131"/>
          </a:xfrm>
        </p:grpSpPr>
        <p:sp>
          <p:nvSpPr>
            <p:cNvPr id="3" name="object 3"/>
            <p:cNvSpPr/>
            <p:nvPr/>
          </p:nvSpPr>
          <p:spPr>
            <a:xfrm>
              <a:off x="2209800" y="2362200"/>
              <a:ext cx="4629150" cy="4038600"/>
            </a:xfrm>
            <a:custGeom>
              <a:avLst/>
              <a:gdLst/>
              <a:ahLst/>
              <a:cxnLst/>
              <a:rect l="l" t="t" r="r" b="b"/>
              <a:pathLst>
                <a:path w="4629150" h="4038600">
                  <a:moveTo>
                    <a:pt x="0" y="0"/>
                  </a:moveTo>
                  <a:lnTo>
                    <a:pt x="0" y="4038600"/>
                  </a:lnTo>
                  <a:lnTo>
                    <a:pt x="4629150" y="4038600"/>
                  </a:lnTo>
                  <a:lnTo>
                    <a:pt x="4629150" y="24765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81250" y="2609850"/>
              <a:ext cx="2952750" cy="2495550"/>
            </a:xfrm>
            <a:custGeom>
              <a:avLst/>
              <a:gdLst/>
              <a:ahLst/>
              <a:cxnLst/>
              <a:rect l="l" t="t" r="r" b="b"/>
              <a:pathLst>
                <a:path w="2952750" h="2495550">
                  <a:moveTo>
                    <a:pt x="0" y="0"/>
                  </a:moveTo>
                  <a:lnTo>
                    <a:pt x="52673" y="4829"/>
                  </a:lnTo>
                  <a:lnTo>
                    <a:pt x="119634" y="8534"/>
                  </a:lnTo>
                  <a:lnTo>
                    <a:pt x="157757" y="10269"/>
                  </a:lnTo>
                  <a:lnTo>
                    <a:pt x="198596" y="12087"/>
                  </a:lnTo>
                  <a:lnTo>
                    <a:pt x="241863" y="14110"/>
                  </a:lnTo>
                  <a:lnTo>
                    <a:pt x="287274" y="16459"/>
                  </a:lnTo>
                  <a:lnTo>
                    <a:pt x="334541" y="19255"/>
                  </a:lnTo>
                  <a:lnTo>
                    <a:pt x="383381" y="22621"/>
                  </a:lnTo>
                  <a:lnTo>
                    <a:pt x="433506" y="26678"/>
                  </a:lnTo>
                  <a:lnTo>
                    <a:pt x="484632" y="31546"/>
                  </a:lnTo>
                  <a:lnTo>
                    <a:pt x="536471" y="37348"/>
                  </a:lnTo>
                  <a:lnTo>
                    <a:pt x="588740" y="44205"/>
                  </a:lnTo>
                  <a:lnTo>
                    <a:pt x="641151" y="52238"/>
                  </a:lnTo>
                  <a:lnTo>
                    <a:pt x="693420" y="61569"/>
                  </a:lnTo>
                  <a:lnTo>
                    <a:pt x="745259" y="72319"/>
                  </a:lnTo>
                  <a:lnTo>
                    <a:pt x="796385" y="84610"/>
                  </a:lnTo>
                  <a:lnTo>
                    <a:pt x="846510" y="98563"/>
                  </a:lnTo>
                  <a:lnTo>
                    <a:pt x="895350" y="114300"/>
                  </a:lnTo>
                  <a:lnTo>
                    <a:pt x="944138" y="131493"/>
                  </a:lnTo>
                  <a:lnTo>
                    <a:pt x="994190" y="149742"/>
                  </a:lnTo>
                  <a:lnTo>
                    <a:pt x="1045343" y="169053"/>
                  </a:lnTo>
                  <a:lnTo>
                    <a:pt x="1097432" y="189433"/>
                  </a:lnTo>
                  <a:lnTo>
                    <a:pt x="1150292" y="210889"/>
                  </a:lnTo>
                  <a:lnTo>
                    <a:pt x="1203759" y="233429"/>
                  </a:lnTo>
                  <a:lnTo>
                    <a:pt x="1257670" y="257059"/>
                  </a:lnTo>
                  <a:lnTo>
                    <a:pt x="1311859" y="281787"/>
                  </a:lnTo>
                  <a:lnTo>
                    <a:pt x="1366162" y="307620"/>
                  </a:lnTo>
                  <a:lnTo>
                    <a:pt x="1420415" y="334565"/>
                  </a:lnTo>
                  <a:lnTo>
                    <a:pt x="1474454" y="362629"/>
                  </a:lnTo>
                  <a:lnTo>
                    <a:pt x="1528114" y="391820"/>
                  </a:lnTo>
                  <a:lnTo>
                    <a:pt x="1581232" y="422144"/>
                  </a:lnTo>
                  <a:lnTo>
                    <a:pt x="1633642" y="453609"/>
                  </a:lnTo>
                  <a:lnTo>
                    <a:pt x="1685180" y="486221"/>
                  </a:lnTo>
                  <a:lnTo>
                    <a:pt x="1735683" y="519988"/>
                  </a:lnTo>
                  <a:lnTo>
                    <a:pt x="1784986" y="554918"/>
                  </a:lnTo>
                  <a:lnTo>
                    <a:pt x="1832924" y="591016"/>
                  </a:lnTo>
                  <a:lnTo>
                    <a:pt x="1879333" y="628291"/>
                  </a:lnTo>
                  <a:lnTo>
                    <a:pt x="1924050" y="666750"/>
                  </a:lnTo>
                  <a:lnTo>
                    <a:pt x="1967619" y="707143"/>
                  </a:lnTo>
                  <a:lnTo>
                    <a:pt x="2010670" y="750055"/>
                  </a:lnTo>
                  <a:lnTo>
                    <a:pt x="2053158" y="795244"/>
                  </a:lnTo>
                  <a:lnTo>
                    <a:pt x="2095042" y="842467"/>
                  </a:lnTo>
                  <a:lnTo>
                    <a:pt x="2136278" y="891480"/>
                  </a:lnTo>
                  <a:lnTo>
                    <a:pt x="2176824" y="942041"/>
                  </a:lnTo>
                  <a:lnTo>
                    <a:pt x="2216636" y="993907"/>
                  </a:lnTo>
                  <a:lnTo>
                    <a:pt x="2255672" y="1046835"/>
                  </a:lnTo>
                  <a:lnTo>
                    <a:pt x="2293889" y="1100582"/>
                  </a:lnTo>
                  <a:lnTo>
                    <a:pt x="2331243" y="1154906"/>
                  </a:lnTo>
                  <a:lnTo>
                    <a:pt x="2367693" y="1209563"/>
                  </a:lnTo>
                  <a:lnTo>
                    <a:pt x="2403195" y="1264310"/>
                  </a:lnTo>
                  <a:lnTo>
                    <a:pt x="2437707" y="1318905"/>
                  </a:lnTo>
                  <a:lnTo>
                    <a:pt x="2471185" y="1373104"/>
                  </a:lnTo>
                  <a:lnTo>
                    <a:pt x="2503586" y="1426666"/>
                  </a:lnTo>
                  <a:lnTo>
                    <a:pt x="2534869" y="1479346"/>
                  </a:lnTo>
                  <a:lnTo>
                    <a:pt x="2564989" y="1530903"/>
                  </a:lnTo>
                  <a:lnTo>
                    <a:pt x="2593905" y="1581092"/>
                  </a:lnTo>
                  <a:lnTo>
                    <a:pt x="2621572" y="1629672"/>
                  </a:lnTo>
                  <a:lnTo>
                    <a:pt x="2647950" y="1676400"/>
                  </a:lnTo>
                  <a:lnTo>
                    <a:pt x="2672917" y="1722379"/>
                  </a:lnTo>
                  <a:lnTo>
                    <a:pt x="2696432" y="1768773"/>
                  </a:lnTo>
                  <a:lnTo>
                    <a:pt x="2718565" y="1815424"/>
                  </a:lnTo>
                  <a:lnTo>
                    <a:pt x="2739390" y="1862175"/>
                  </a:lnTo>
                  <a:lnTo>
                    <a:pt x="2758975" y="1908869"/>
                  </a:lnTo>
                  <a:lnTo>
                    <a:pt x="2777394" y="1955349"/>
                  </a:lnTo>
                  <a:lnTo>
                    <a:pt x="2794718" y="2001457"/>
                  </a:lnTo>
                  <a:lnTo>
                    <a:pt x="2811018" y="2047036"/>
                  </a:lnTo>
                  <a:lnTo>
                    <a:pt x="2826365" y="2091930"/>
                  </a:lnTo>
                  <a:lnTo>
                    <a:pt x="2840831" y="2135981"/>
                  </a:lnTo>
                  <a:lnTo>
                    <a:pt x="2854487" y="2179031"/>
                  </a:lnTo>
                  <a:lnTo>
                    <a:pt x="2867406" y="2220925"/>
                  </a:lnTo>
                  <a:lnTo>
                    <a:pt x="2879657" y="2261504"/>
                  </a:lnTo>
                  <a:lnTo>
                    <a:pt x="2891313" y="2300611"/>
                  </a:lnTo>
                  <a:lnTo>
                    <a:pt x="2902446" y="2338089"/>
                  </a:lnTo>
                  <a:lnTo>
                    <a:pt x="2913126" y="2373782"/>
                  </a:lnTo>
                  <a:lnTo>
                    <a:pt x="2923424" y="2407531"/>
                  </a:lnTo>
                  <a:lnTo>
                    <a:pt x="2933414" y="2439181"/>
                  </a:lnTo>
                  <a:lnTo>
                    <a:pt x="2943165" y="2468572"/>
                  </a:lnTo>
                  <a:lnTo>
                    <a:pt x="2952750" y="249555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14600" y="5105400"/>
              <a:ext cx="3048000" cy="990600"/>
            </a:xfrm>
            <a:custGeom>
              <a:avLst/>
              <a:gdLst/>
              <a:ahLst/>
              <a:cxnLst/>
              <a:rect l="l" t="t" r="r" b="b"/>
              <a:pathLst>
                <a:path w="3048000" h="990600">
                  <a:moveTo>
                    <a:pt x="0" y="990600"/>
                  </a:moveTo>
                  <a:lnTo>
                    <a:pt x="97131" y="985830"/>
                  </a:lnTo>
                  <a:lnTo>
                    <a:pt x="194119" y="981017"/>
                  </a:lnTo>
                  <a:lnTo>
                    <a:pt x="290822" y="976119"/>
                  </a:lnTo>
                  <a:lnTo>
                    <a:pt x="387096" y="971092"/>
                  </a:lnTo>
                  <a:lnTo>
                    <a:pt x="482798" y="965894"/>
                  </a:lnTo>
                  <a:lnTo>
                    <a:pt x="577786" y="960481"/>
                  </a:lnTo>
                  <a:lnTo>
                    <a:pt x="671917" y="954812"/>
                  </a:lnTo>
                  <a:lnTo>
                    <a:pt x="765048" y="948842"/>
                  </a:lnTo>
                  <a:lnTo>
                    <a:pt x="857035" y="942529"/>
                  </a:lnTo>
                  <a:lnTo>
                    <a:pt x="947737" y="935831"/>
                  </a:lnTo>
                  <a:lnTo>
                    <a:pt x="1037010" y="928704"/>
                  </a:lnTo>
                  <a:lnTo>
                    <a:pt x="1124712" y="921105"/>
                  </a:lnTo>
                  <a:lnTo>
                    <a:pt x="1210698" y="912992"/>
                  </a:lnTo>
                  <a:lnTo>
                    <a:pt x="1294828" y="904322"/>
                  </a:lnTo>
                  <a:lnTo>
                    <a:pt x="1376957" y="895052"/>
                  </a:lnTo>
                  <a:lnTo>
                    <a:pt x="1456944" y="885139"/>
                  </a:lnTo>
                  <a:lnTo>
                    <a:pt x="1534644" y="874540"/>
                  </a:lnTo>
                  <a:lnTo>
                    <a:pt x="1609915" y="863212"/>
                  </a:lnTo>
                  <a:lnTo>
                    <a:pt x="1682615" y="851113"/>
                  </a:lnTo>
                  <a:lnTo>
                    <a:pt x="1752600" y="838200"/>
                  </a:lnTo>
                  <a:lnTo>
                    <a:pt x="1820137" y="824398"/>
                  </a:lnTo>
                  <a:lnTo>
                    <a:pt x="1885607" y="809701"/>
                  </a:lnTo>
                  <a:lnTo>
                    <a:pt x="1949038" y="794165"/>
                  </a:lnTo>
                  <a:lnTo>
                    <a:pt x="2010460" y="777849"/>
                  </a:lnTo>
                  <a:lnTo>
                    <a:pt x="2069901" y="760809"/>
                  </a:lnTo>
                  <a:lnTo>
                    <a:pt x="2127389" y="743102"/>
                  </a:lnTo>
                  <a:lnTo>
                    <a:pt x="2182953" y="724785"/>
                  </a:lnTo>
                  <a:lnTo>
                    <a:pt x="2236622" y="705916"/>
                  </a:lnTo>
                  <a:lnTo>
                    <a:pt x="2288424" y="686552"/>
                  </a:lnTo>
                  <a:lnTo>
                    <a:pt x="2338387" y="666750"/>
                  </a:lnTo>
                  <a:lnTo>
                    <a:pt x="2386541" y="646566"/>
                  </a:lnTo>
                  <a:lnTo>
                    <a:pt x="2432913" y="626059"/>
                  </a:lnTo>
                  <a:lnTo>
                    <a:pt x="2477533" y="605285"/>
                  </a:lnTo>
                  <a:lnTo>
                    <a:pt x="2520429" y="584301"/>
                  </a:lnTo>
                  <a:lnTo>
                    <a:pt x="2561629" y="563165"/>
                  </a:lnTo>
                  <a:lnTo>
                    <a:pt x="2601163" y="541934"/>
                  </a:lnTo>
                  <a:lnTo>
                    <a:pt x="2639058" y="520665"/>
                  </a:lnTo>
                  <a:lnTo>
                    <a:pt x="2675343" y="499414"/>
                  </a:lnTo>
                  <a:lnTo>
                    <a:pt x="2710048" y="478240"/>
                  </a:lnTo>
                  <a:lnTo>
                    <a:pt x="2743200" y="457200"/>
                  </a:lnTo>
                  <a:lnTo>
                    <a:pt x="2802997" y="414737"/>
                  </a:lnTo>
                  <a:lnTo>
                    <a:pt x="2853537" y="371246"/>
                  </a:lnTo>
                  <a:lnTo>
                    <a:pt x="2895847" y="326840"/>
                  </a:lnTo>
                  <a:lnTo>
                    <a:pt x="2930956" y="281635"/>
                  </a:lnTo>
                  <a:lnTo>
                    <a:pt x="2959893" y="235743"/>
                  </a:lnTo>
                  <a:lnTo>
                    <a:pt x="2983687" y="189280"/>
                  </a:lnTo>
                  <a:lnTo>
                    <a:pt x="3003365" y="142360"/>
                  </a:lnTo>
                  <a:lnTo>
                    <a:pt x="3019958" y="95097"/>
                  </a:lnTo>
                  <a:lnTo>
                    <a:pt x="3034493" y="47605"/>
                  </a:lnTo>
                  <a:lnTo>
                    <a:pt x="3041311" y="23810"/>
                  </a:lnTo>
                  <a:lnTo>
                    <a:pt x="304800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62450" y="3733800"/>
              <a:ext cx="285750" cy="628650"/>
            </a:xfrm>
            <a:custGeom>
              <a:avLst/>
              <a:gdLst/>
              <a:ahLst/>
              <a:cxnLst/>
              <a:rect l="l" t="t" r="r" b="b"/>
              <a:pathLst>
                <a:path w="285750" h="628650">
                  <a:moveTo>
                    <a:pt x="0" y="0"/>
                  </a:moveTo>
                  <a:lnTo>
                    <a:pt x="285750" y="0"/>
                  </a:lnTo>
                  <a:lnTo>
                    <a:pt x="285750" y="628650"/>
                  </a:lnTo>
                </a:path>
              </a:pathLst>
            </a:custGeom>
            <a:ln w="38100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87595" y="2889503"/>
              <a:ext cx="797051" cy="4206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41747" y="2889503"/>
              <a:ext cx="402335" cy="4206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87595" y="3194303"/>
              <a:ext cx="1330451" cy="42062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375147" y="3194303"/>
              <a:ext cx="402335" cy="42062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33650" y="2838450"/>
              <a:ext cx="3295650" cy="2345055"/>
            </a:xfrm>
            <a:custGeom>
              <a:avLst/>
              <a:gdLst/>
              <a:ahLst/>
              <a:cxnLst/>
              <a:rect l="l" t="t" r="r" b="b"/>
              <a:pathLst>
                <a:path w="3295650" h="2345054">
                  <a:moveTo>
                    <a:pt x="0" y="476250"/>
                  </a:moveTo>
                  <a:lnTo>
                    <a:pt x="22633" y="508995"/>
                  </a:lnTo>
                  <a:lnTo>
                    <a:pt x="49339" y="548668"/>
                  </a:lnTo>
                  <a:lnTo>
                    <a:pt x="79759" y="594575"/>
                  </a:lnTo>
                  <a:lnTo>
                    <a:pt x="113538" y="646023"/>
                  </a:lnTo>
                  <a:lnTo>
                    <a:pt x="150316" y="702319"/>
                  </a:lnTo>
                  <a:lnTo>
                    <a:pt x="189738" y="762771"/>
                  </a:lnTo>
                  <a:lnTo>
                    <a:pt x="231445" y="826685"/>
                  </a:lnTo>
                  <a:lnTo>
                    <a:pt x="275082" y="893368"/>
                  </a:lnTo>
                  <a:lnTo>
                    <a:pt x="320290" y="962128"/>
                  </a:lnTo>
                  <a:lnTo>
                    <a:pt x="366712" y="1032271"/>
                  </a:lnTo>
                  <a:lnTo>
                    <a:pt x="413992" y="1103105"/>
                  </a:lnTo>
                  <a:lnTo>
                    <a:pt x="461772" y="1173937"/>
                  </a:lnTo>
                  <a:lnTo>
                    <a:pt x="509694" y="1244073"/>
                  </a:lnTo>
                  <a:lnTo>
                    <a:pt x="557403" y="1312821"/>
                  </a:lnTo>
                  <a:lnTo>
                    <a:pt x="604539" y="1379487"/>
                  </a:lnTo>
                  <a:lnTo>
                    <a:pt x="650748" y="1443380"/>
                  </a:lnTo>
                  <a:lnTo>
                    <a:pt x="695670" y="1503805"/>
                  </a:lnTo>
                  <a:lnTo>
                    <a:pt x="738949" y="1560071"/>
                  </a:lnTo>
                  <a:lnTo>
                    <a:pt x="780228" y="1611483"/>
                  </a:lnTo>
                  <a:lnTo>
                    <a:pt x="819150" y="1657350"/>
                  </a:lnTo>
                  <a:lnTo>
                    <a:pt x="856720" y="1699086"/>
                  </a:lnTo>
                  <a:lnTo>
                    <a:pt x="894159" y="1738636"/>
                  </a:lnTo>
                  <a:lnTo>
                    <a:pt x="931431" y="1776100"/>
                  </a:lnTo>
                  <a:lnTo>
                    <a:pt x="968502" y="1811578"/>
                  </a:lnTo>
                  <a:lnTo>
                    <a:pt x="1005333" y="1845171"/>
                  </a:lnTo>
                  <a:lnTo>
                    <a:pt x="1041892" y="1876977"/>
                  </a:lnTo>
                  <a:lnTo>
                    <a:pt x="1078140" y="1907097"/>
                  </a:lnTo>
                  <a:lnTo>
                    <a:pt x="1114044" y="1935632"/>
                  </a:lnTo>
                  <a:lnTo>
                    <a:pt x="1149566" y="1962681"/>
                  </a:lnTo>
                  <a:lnTo>
                    <a:pt x="1184671" y="1988343"/>
                  </a:lnTo>
                  <a:lnTo>
                    <a:pt x="1219325" y="2012720"/>
                  </a:lnTo>
                  <a:lnTo>
                    <a:pt x="1253489" y="2035911"/>
                  </a:lnTo>
                  <a:lnTo>
                    <a:pt x="1287131" y="2058016"/>
                  </a:lnTo>
                  <a:lnTo>
                    <a:pt x="1320212" y="2079136"/>
                  </a:lnTo>
                  <a:lnTo>
                    <a:pt x="1352698" y="2099369"/>
                  </a:lnTo>
                  <a:lnTo>
                    <a:pt x="1415742" y="2137579"/>
                  </a:lnTo>
                  <a:lnTo>
                    <a:pt x="1475976" y="2173445"/>
                  </a:lnTo>
                  <a:lnTo>
                    <a:pt x="1504950" y="2190750"/>
                  </a:lnTo>
                  <a:lnTo>
                    <a:pt x="1559928" y="2223135"/>
                  </a:lnTo>
                  <a:lnTo>
                    <a:pt x="1611020" y="2251710"/>
                  </a:lnTo>
                  <a:lnTo>
                    <a:pt x="1658912" y="2276474"/>
                  </a:lnTo>
                  <a:lnTo>
                    <a:pt x="1704289" y="2297430"/>
                  </a:lnTo>
                  <a:lnTo>
                    <a:pt x="1747837" y="2314575"/>
                  </a:lnTo>
                  <a:lnTo>
                    <a:pt x="1790242" y="2327910"/>
                  </a:lnTo>
                  <a:lnTo>
                    <a:pt x="1832190" y="2337435"/>
                  </a:lnTo>
                  <a:lnTo>
                    <a:pt x="1874367" y="2343150"/>
                  </a:lnTo>
                  <a:lnTo>
                    <a:pt x="1917458" y="2345055"/>
                  </a:lnTo>
                  <a:lnTo>
                    <a:pt x="1939561" y="2344578"/>
                  </a:lnTo>
                  <a:lnTo>
                    <a:pt x="1984919" y="2340949"/>
                  </a:lnTo>
                  <a:lnTo>
                    <a:pt x="2030001" y="2334606"/>
                  </a:lnTo>
                  <a:lnTo>
                    <a:pt x="2074664" y="2325290"/>
                  </a:lnTo>
                  <a:lnTo>
                    <a:pt x="2119136" y="2312546"/>
                  </a:lnTo>
                  <a:lnTo>
                    <a:pt x="2163646" y="2295915"/>
                  </a:lnTo>
                  <a:lnTo>
                    <a:pt x="2208423" y="2274941"/>
                  </a:lnTo>
                  <a:lnTo>
                    <a:pt x="2253695" y="2249166"/>
                  </a:lnTo>
                  <a:lnTo>
                    <a:pt x="2299692" y="2218134"/>
                  </a:lnTo>
                  <a:lnTo>
                    <a:pt x="2346640" y="2181386"/>
                  </a:lnTo>
                  <a:lnTo>
                    <a:pt x="2394770" y="2138467"/>
                  </a:lnTo>
                  <a:lnTo>
                    <a:pt x="2444640" y="2088597"/>
                  </a:lnTo>
                  <a:lnTo>
                    <a:pt x="2470889" y="2060381"/>
                  </a:lnTo>
                  <a:lnTo>
                    <a:pt x="2497963" y="2030064"/>
                  </a:lnTo>
                  <a:lnTo>
                    <a:pt x="2525725" y="1997811"/>
                  </a:lnTo>
                  <a:lnTo>
                    <a:pt x="2554039" y="1963787"/>
                  </a:lnTo>
                  <a:lnTo>
                    <a:pt x="2582770" y="1928155"/>
                  </a:lnTo>
                  <a:lnTo>
                    <a:pt x="2611782" y="1891080"/>
                  </a:lnTo>
                  <a:lnTo>
                    <a:pt x="2640939" y="1852726"/>
                  </a:lnTo>
                  <a:lnTo>
                    <a:pt x="2670106" y="1813258"/>
                  </a:lnTo>
                  <a:lnTo>
                    <a:pt x="2699146" y="1772840"/>
                  </a:lnTo>
                  <a:lnTo>
                    <a:pt x="2727925" y="1731636"/>
                  </a:lnTo>
                  <a:lnTo>
                    <a:pt x="2756306" y="1689811"/>
                  </a:lnTo>
                  <a:lnTo>
                    <a:pt x="2784153" y="1647528"/>
                  </a:lnTo>
                  <a:lnTo>
                    <a:pt x="2811332" y="1604952"/>
                  </a:lnTo>
                  <a:lnTo>
                    <a:pt x="2837705" y="1562248"/>
                  </a:lnTo>
                  <a:lnTo>
                    <a:pt x="2863138" y="1519580"/>
                  </a:lnTo>
                  <a:lnTo>
                    <a:pt x="2887495" y="1477111"/>
                  </a:lnTo>
                  <a:lnTo>
                    <a:pt x="2910639" y="1435007"/>
                  </a:lnTo>
                  <a:lnTo>
                    <a:pt x="2932436" y="1393432"/>
                  </a:lnTo>
                  <a:lnTo>
                    <a:pt x="2952750" y="1352550"/>
                  </a:lnTo>
                  <a:lnTo>
                    <a:pt x="2971760" y="1311406"/>
                  </a:lnTo>
                  <a:lnTo>
                    <a:pt x="2989773" y="1269053"/>
                  </a:lnTo>
                  <a:lnTo>
                    <a:pt x="3006838" y="1225662"/>
                  </a:lnTo>
                  <a:lnTo>
                    <a:pt x="3023006" y="1181404"/>
                  </a:lnTo>
                  <a:lnTo>
                    <a:pt x="3038326" y="1136451"/>
                  </a:lnTo>
                  <a:lnTo>
                    <a:pt x="3052848" y="1090974"/>
                  </a:lnTo>
                  <a:lnTo>
                    <a:pt x="3066622" y="1045144"/>
                  </a:lnTo>
                  <a:lnTo>
                    <a:pt x="3079699" y="999134"/>
                  </a:lnTo>
                  <a:lnTo>
                    <a:pt x="3092128" y="953114"/>
                  </a:lnTo>
                  <a:lnTo>
                    <a:pt x="3103959" y="907256"/>
                  </a:lnTo>
                  <a:lnTo>
                    <a:pt x="3115242" y="861731"/>
                  </a:lnTo>
                  <a:lnTo>
                    <a:pt x="3126028" y="816711"/>
                  </a:lnTo>
                  <a:lnTo>
                    <a:pt x="3136366" y="772367"/>
                  </a:lnTo>
                  <a:lnTo>
                    <a:pt x="3146307" y="728872"/>
                  </a:lnTo>
                  <a:lnTo>
                    <a:pt x="3155900" y="686395"/>
                  </a:lnTo>
                  <a:lnTo>
                    <a:pt x="3165195" y="645109"/>
                  </a:lnTo>
                  <a:lnTo>
                    <a:pt x="3174243" y="605185"/>
                  </a:lnTo>
                  <a:lnTo>
                    <a:pt x="3183093" y="566794"/>
                  </a:lnTo>
                  <a:lnTo>
                    <a:pt x="3191795" y="530109"/>
                  </a:lnTo>
                  <a:lnTo>
                    <a:pt x="3200400" y="495300"/>
                  </a:lnTo>
                  <a:lnTo>
                    <a:pt x="3208691" y="461927"/>
                  </a:lnTo>
                  <a:lnTo>
                    <a:pt x="3216440" y="429439"/>
                  </a:lnTo>
                  <a:lnTo>
                    <a:pt x="3230422" y="367131"/>
                  </a:lnTo>
                  <a:lnTo>
                    <a:pt x="3242576" y="308405"/>
                  </a:lnTo>
                  <a:lnTo>
                    <a:pt x="3253130" y="253288"/>
                  </a:lnTo>
                  <a:lnTo>
                    <a:pt x="3262312" y="201810"/>
                  </a:lnTo>
                  <a:lnTo>
                    <a:pt x="3270351" y="154000"/>
                  </a:lnTo>
                  <a:lnTo>
                    <a:pt x="3277476" y="109885"/>
                  </a:lnTo>
                  <a:lnTo>
                    <a:pt x="3280767" y="89222"/>
                  </a:lnTo>
                  <a:lnTo>
                    <a:pt x="3283915" y="69494"/>
                  </a:lnTo>
                  <a:lnTo>
                    <a:pt x="3286948" y="50704"/>
                  </a:lnTo>
                  <a:lnTo>
                    <a:pt x="3289896" y="32856"/>
                  </a:lnTo>
                  <a:lnTo>
                    <a:pt x="3292787" y="15953"/>
                  </a:lnTo>
                  <a:lnTo>
                    <a:pt x="3295650" y="0"/>
                  </a:lnTo>
                </a:path>
              </a:pathLst>
            </a:custGeom>
            <a:ln w="76200">
              <a:solidFill>
                <a:srgbClr val="FF33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19800" y="3225800"/>
              <a:ext cx="2916555" cy="1383030"/>
            </a:xfrm>
            <a:custGeom>
              <a:avLst/>
              <a:gdLst/>
              <a:ahLst/>
              <a:cxnLst/>
              <a:rect l="l" t="t" r="r" b="b"/>
              <a:pathLst>
                <a:path w="2916554" h="1383029">
                  <a:moveTo>
                    <a:pt x="0" y="0"/>
                  </a:moveTo>
                  <a:lnTo>
                    <a:pt x="2916237" y="0"/>
                  </a:lnTo>
                  <a:lnTo>
                    <a:pt x="2916237" y="1382712"/>
                  </a:lnTo>
                  <a:lnTo>
                    <a:pt x="0" y="138271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90259" y="3153156"/>
              <a:ext cx="3185159" cy="5836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598407" y="3153156"/>
              <a:ext cx="544067" cy="5836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88735" y="3579875"/>
              <a:ext cx="2758439" cy="5836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73211" y="3579875"/>
              <a:ext cx="556260" cy="5836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888735" y="4006596"/>
              <a:ext cx="1606295" cy="58369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21067" y="4006596"/>
              <a:ext cx="556260" cy="58369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33616" y="5280659"/>
              <a:ext cx="1586483" cy="49987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013191" y="5280659"/>
              <a:ext cx="478535" cy="49987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23060" y="3688080"/>
              <a:ext cx="499872" cy="101803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23060" y="3617975"/>
              <a:ext cx="499872" cy="47853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38015" y="6347459"/>
              <a:ext cx="1449323" cy="49987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80431" y="6347459"/>
              <a:ext cx="478535" cy="499872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4117340" y="5417040"/>
              <a:ext cx="4098925" cy="108234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5080" algn="r">
                <a:lnSpc>
                  <a:spcPct val="100000"/>
                </a:lnSpc>
              </a:pPr>
              <a:r>
                <a:rPr sz="2400" b="1" spc="-5" dirty="0">
                  <a:latin typeface="Arial Narrow"/>
                  <a:cs typeface="Arial Narrow"/>
                </a:rPr>
                <a:t>NPSHR</a:t>
              </a:r>
              <a:r>
                <a:rPr sz="2400" b="1" dirty="0">
                  <a:latin typeface="Arial Narrow"/>
                  <a:cs typeface="Arial Narrow"/>
                </a:rPr>
                <a:t>(</a:t>
              </a:r>
              <a:r>
                <a:rPr sz="2400" b="1" spc="-5" dirty="0">
                  <a:latin typeface="Arial Narrow"/>
                  <a:cs typeface="Arial Narrow"/>
                </a:rPr>
                <a:t>3</a:t>
              </a:r>
              <a:r>
                <a:rPr sz="2400" b="1" dirty="0">
                  <a:latin typeface="Arial Narrow"/>
                  <a:cs typeface="Arial Narrow"/>
                </a:rPr>
                <a:t>)</a:t>
              </a:r>
              <a:endParaRPr sz="2400" dirty="0">
                <a:latin typeface="Arial Narrow"/>
                <a:cs typeface="Arial Narrow"/>
              </a:endParaRPr>
            </a:p>
            <a:p>
              <a:pPr marL="622300">
                <a:lnSpc>
                  <a:spcPct val="100000"/>
                </a:lnSpc>
                <a:spcBef>
                  <a:spcPts val="120"/>
                </a:spcBef>
              </a:pPr>
              <a:r>
                <a:rPr sz="2400" b="1" spc="-5" dirty="0">
                  <a:latin typeface="Arial Narrow"/>
                  <a:cs typeface="Arial Narrow"/>
                </a:rPr>
                <a:t>NPSHR</a:t>
              </a:r>
              <a:r>
                <a:rPr sz="2400" b="1" dirty="0">
                  <a:latin typeface="Arial Narrow"/>
                  <a:cs typeface="Arial Narrow"/>
                </a:rPr>
                <a:t>(</a:t>
              </a:r>
              <a:r>
                <a:rPr sz="2400" b="1" spc="-5" dirty="0">
                  <a:latin typeface="Arial Narrow"/>
                  <a:cs typeface="Arial Narrow"/>
                </a:rPr>
                <a:t>3</a:t>
              </a:r>
              <a:r>
                <a:rPr sz="2400" b="1" dirty="0">
                  <a:latin typeface="Arial Narrow"/>
                  <a:cs typeface="Arial Narrow"/>
                </a:rPr>
                <a:t>)</a:t>
              </a:r>
              <a:endParaRPr sz="2400" dirty="0">
                <a:latin typeface="Arial Narrow"/>
                <a:cs typeface="Arial Narrow"/>
              </a:endParaRPr>
            </a:p>
            <a:p>
              <a:pPr>
                <a:lnSpc>
                  <a:spcPct val="100000"/>
                </a:lnSpc>
                <a:spcBef>
                  <a:spcPts val="47"/>
                </a:spcBef>
              </a:pPr>
              <a:endParaRPr sz="2150" dirty="0">
                <a:latin typeface="Times New Roman"/>
                <a:cs typeface="Times New Roman"/>
              </a:endParaRPr>
            </a:p>
          </p:txBody>
        </p:sp>
      </p:grpSp>
      <p:sp>
        <p:nvSpPr>
          <p:cNvPr id="34" name="Title 33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1534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Relationship Between Head, Capacity, </a:t>
            </a:r>
            <a:r>
              <a:rPr lang="en-US" dirty="0" err="1" smtClean="0"/>
              <a:t>NPSHA</a:t>
            </a:r>
            <a:r>
              <a:rPr lang="en-US" dirty="0" smtClean="0"/>
              <a:t> and Cavitation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322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23999" y="1981200"/>
            <a:ext cx="45719" cy="1412875"/>
          </a:xfrm>
          <a:custGeom>
            <a:avLst/>
            <a:gdLst/>
            <a:ahLst/>
            <a:cxnLst/>
            <a:rect l="l" t="t" r="r" b="b"/>
            <a:pathLst>
              <a:path h="574675">
                <a:moveTo>
                  <a:pt x="0" y="0"/>
                </a:moveTo>
                <a:lnTo>
                  <a:pt x="0" y="574548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3296411"/>
            <a:ext cx="0" cy="2418715"/>
          </a:xfrm>
          <a:custGeom>
            <a:avLst/>
            <a:gdLst/>
            <a:ahLst/>
            <a:cxnLst/>
            <a:rect l="l" t="t" r="r" b="b"/>
            <a:pathLst>
              <a:path h="2418715">
                <a:moveTo>
                  <a:pt x="0" y="0"/>
                </a:moveTo>
                <a:lnTo>
                  <a:pt x="0" y="2418588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5715000"/>
            <a:ext cx="5867400" cy="0"/>
          </a:xfrm>
          <a:custGeom>
            <a:avLst/>
            <a:gdLst/>
            <a:ahLst/>
            <a:cxnLst/>
            <a:rect l="l" t="t" r="r" b="b"/>
            <a:pathLst>
              <a:path w="5867400">
                <a:moveTo>
                  <a:pt x="0" y="0"/>
                </a:moveTo>
                <a:lnTo>
                  <a:pt x="58674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0" y="2133600"/>
            <a:ext cx="4700270" cy="2942590"/>
          </a:xfrm>
          <a:custGeom>
            <a:avLst/>
            <a:gdLst/>
            <a:ahLst/>
            <a:cxnLst/>
            <a:rect l="l" t="t" r="r" b="b"/>
            <a:pathLst>
              <a:path w="4700270" h="2942590">
                <a:moveTo>
                  <a:pt x="0" y="0"/>
                </a:moveTo>
                <a:lnTo>
                  <a:pt x="90480" y="11449"/>
                </a:lnTo>
                <a:lnTo>
                  <a:pt x="180917" y="23012"/>
                </a:lnTo>
                <a:lnTo>
                  <a:pt x="271269" y="34804"/>
                </a:lnTo>
                <a:lnTo>
                  <a:pt x="361492" y="46939"/>
                </a:lnTo>
                <a:lnTo>
                  <a:pt x="451544" y="59531"/>
                </a:lnTo>
                <a:lnTo>
                  <a:pt x="541381" y="72694"/>
                </a:lnTo>
                <a:lnTo>
                  <a:pt x="630962" y="86544"/>
                </a:lnTo>
                <a:lnTo>
                  <a:pt x="720242" y="101193"/>
                </a:lnTo>
                <a:lnTo>
                  <a:pt x="809179" y="116757"/>
                </a:lnTo>
                <a:lnTo>
                  <a:pt x="897731" y="133350"/>
                </a:lnTo>
                <a:lnTo>
                  <a:pt x="985854" y="151085"/>
                </a:lnTo>
                <a:lnTo>
                  <a:pt x="1073505" y="170078"/>
                </a:lnTo>
                <a:lnTo>
                  <a:pt x="1160642" y="190442"/>
                </a:lnTo>
                <a:lnTo>
                  <a:pt x="1247222" y="212293"/>
                </a:lnTo>
                <a:lnTo>
                  <a:pt x="1333202" y="235743"/>
                </a:lnTo>
                <a:lnTo>
                  <a:pt x="1418539" y="260908"/>
                </a:lnTo>
                <a:lnTo>
                  <a:pt x="1503190" y="287902"/>
                </a:lnTo>
                <a:lnTo>
                  <a:pt x="1587112" y="316839"/>
                </a:lnTo>
                <a:lnTo>
                  <a:pt x="1670263" y="347833"/>
                </a:lnTo>
                <a:lnTo>
                  <a:pt x="1752600" y="381000"/>
                </a:lnTo>
                <a:lnTo>
                  <a:pt x="1834048" y="416052"/>
                </a:lnTo>
                <a:lnTo>
                  <a:pt x="1914601" y="452628"/>
                </a:lnTo>
                <a:lnTo>
                  <a:pt x="1994315" y="490728"/>
                </a:lnTo>
                <a:lnTo>
                  <a:pt x="2073249" y="530352"/>
                </a:lnTo>
                <a:lnTo>
                  <a:pt x="2151459" y="571500"/>
                </a:lnTo>
                <a:lnTo>
                  <a:pt x="2229002" y="614172"/>
                </a:lnTo>
                <a:lnTo>
                  <a:pt x="2305935" y="658367"/>
                </a:lnTo>
                <a:lnTo>
                  <a:pt x="2382316" y="704088"/>
                </a:lnTo>
                <a:lnTo>
                  <a:pt x="2458202" y="751332"/>
                </a:lnTo>
                <a:lnTo>
                  <a:pt x="2533650" y="800100"/>
                </a:lnTo>
                <a:lnTo>
                  <a:pt x="2608716" y="850392"/>
                </a:lnTo>
                <a:lnTo>
                  <a:pt x="2683459" y="902208"/>
                </a:lnTo>
                <a:lnTo>
                  <a:pt x="2757935" y="955548"/>
                </a:lnTo>
                <a:lnTo>
                  <a:pt x="2832201" y="1010412"/>
                </a:lnTo>
                <a:lnTo>
                  <a:pt x="2906315" y="1066800"/>
                </a:lnTo>
                <a:lnTo>
                  <a:pt x="2980334" y="1124712"/>
                </a:lnTo>
                <a:lnTo>
                  <a:pt x="3054315" y="1184148"/>
                </a:lnTo>
                <a:lnTo>
                  <a:pt x="3128314" y="1245108"/>
                </a:lnTo>
                <a:lnTo>
                  <a:pt x="3202390" y="1307592"/>
                </a:lnTo>
                <a:lnTo>
                  <a:pt x="3276600" y="1371600"/>
                </a:lnTo>
                <a:lnTo>
                  <a:pt x="3349496" y="1436355"/>
                </a:lnTo>
                <a:lnTo>
                  <a:pt x="3422129" y="1503210"/>
                </a:lnTo>
                <a:lnTo>
                  <a:pt x="3494514" y="1572058"/>
                </a:lnTo>
                <a:lnTo>
                  <a:pt x="3566664" y="1642788"/>
                </a:lnTo>
                <a:lnTo>
                  <a:pt x="3638592" y="1715293"/>
                </a:lnTo>
                <a:lnTo>
                  <a:pt x="3710311" y="1789464"/>
                </a:lnTo>
                <a:lnTo>
                  <a:pt x="3781836" y="1865193"/>
                </a:lnTo>
                <a:lnTo>
                  <a:pt x="3853180" y="1942370"/>
                </a:lnTo>
                <a:lnTo>
                  <a:pt x="3924356" y="2020888"/>
                </a:lnTo>
                <a:lnTo>
                  <a:pt x="3995378" y="2100638"/>
                </a:lnTo>
                <a:lnTo>
                  <a:pt x="4066260" y="2181511"/>
                </a:lnTo>
                <a:lnTo>
                  <a:pt x="4137015" y="2263399"/>
                </a:lnTo>
                <a:lnTo>
                  <a:pt x="4207657" y="2346193"/>
                </a:lnTo>
                <a:lnTo>
                  <a:pt x="4278199" y="2429785"/>
                </a:lnTo>
                <a:lnTo>
                  <a:pt x="4348655" y="2514066"/>
                </a:lnTo>
                <a:lnTo>
                  <a:pt x="4419038" y="2598927"/>
                </a:lnTo>
                <a:lnTo>
                  <a:pt x="4489363" y="2684260"/>
                </a:lnTo>
                <a:lnTo>
                  <a:pt x="4559641" y="2769956"/>
                </a:lnTo>
                <a:lnTo>
                  <a:pt x="4629888" y="2855908"/>
                </a:lnTo>
                <a:lnTo>
                  <a:pt x="4700117" y="2942005"/>
                </a:lnTo>
              </a:path>
            </a:pathLst>
          </a:custGeom>
          <a:ln w="3810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00667" y="4945440"/>
            <a:ext cx="124460" cy="130810"/>
          </a:xfrm>
          <a:custGeom>
            <a:avLst/>
            <a:gdLst/>
            <a:ahLst/>
            <a:cxnLst/>
            <a:rect l="l" t="t" r="r" b="b"/>
            <a:pathLst>
              <a:path w="124460" h="130810">
                <a:moveTo>
                  <a:pt x="103365" y="0"/>
                </a:moveTo>
                <a:lnTo>
                  <a:pt x="123901" y="130721"/>
                </a:lnTo>
                <a:lnTo>
                  <a:pt x="0" y="84251"/>
                </a:lnTo>
              </a:path>
            </a:pathLst>
          </a:custGeom>
          <a:ln w="38100">
            <a:solidFill>
              <a:srgbClr val="CC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4000" y="4136344"/>
            <a:ext cx="4692650" cy="1104900"/>
          </a:xfrm>
          <a:custGeom>
            <a:avLst/>
            <a:gdLst/>
            <a:ahLst/>
            <a:cxnLst/>
            <a:rect l="l" t="t" r="r" b="b"/>
            <a:pathLst>
              <a:path w="4692650" h="1104900">
                <a:moveTo>
                  <a:pt x="0" y="456920"/>
                </a:moveTo>
                <a:lnTo>
                  <a:pt x="31439" y="490797"/>
                </a:lnTo>
                <a:lnTo>
                  <a:pt x="62922" y="524584"/>
                </a:lnTo>
                <a:lnTo>
                  <a:pt x="94490" y="558191"/>
                </a:lnTo>
                <a:lnTo>
                  <a:pt x="126187" y="591529"/>
                </a:lnTo>
                <a:lnTo>
                  <a:pt x="158055" y="624509"/>
                </a:lnTo>
                <a:lnTo>
                  <a:pt x="190138" y="657039"/>
                </a:lnTo>
                <a:lnTo>
                  <a:pt x="222477" y="689031"/>
                </a:lnTo>
                <a:lnTo>
                  <a:pt x="255117" y="720396"/>
                </a:lnTo>
                <a:lnTo>
                  <a:pt x="288100" y="751042"/>
                </a:lnTo>
                <a:lnTo>
                  <a:pt x="321468" y="780881"/>
                </a:lnTo>
                <a:lnTo>
                  <a:pt x="355265" y="809823"/>
                </a:lnTo>
                <a:lnTo>
                  <a:pt x="389534" y="837779"/>
                </a:lnTo>
                <a:lnTo>
                  <a:pt x="424317" y="864658"/>
                </a:lnTo>
                <a:lnTo>
                  <a:pt x="459657" y="890370"/>
                </a:lnTo>
                <a:lnTo>
                  <a:pt x="495597" y="914827"/>
                </a:lnTo>
                <a:lnTo>
                  <a:pt x="532180" y="937939"/>
                </a:lnTo>
                <a:lnTo>
                  <a:pt x="569449" y="959615"/>
                </a:lnTo>
                <a:lnTo>
                  <a:pt x="607447" y="979766"/>
                </a:lnTo>
                <a:lnTo>
                  <a:pt x="646216" y="998303"/>
                </a:lnTo>
                <a:lnTo>
                  <a:pt x="685800" y="1015136"/>
                </a:lnTo>
                <a:lnTo>
                  <a:pt x="726543" y="1030013"/>
                </a:lnTo>
                <a:lnTo>
                  <a:pt x="768667" y="1042847"/>
                </a:lnTo>
                <a:lnTo>
                  <a:pt x="812030" y="1053786"/>
                </a:lnTo>
                <a:lnTo>
                  <a:pt x="856488" y="1062981"/>
                </a:lnTo>
                <a:lnTo>
                  <a:pt x="901898" y="1070582"/>
                </a:lnTo>
                <a:lnTo>
                  <a:pt x="948118" y="1076736"/>
                </a:lnTo>
                <a:lnTo>
                  <a:pt x="995005" y="1081595"/>
                </a:lnTo>
                <a:lnTo>
                  <a:pt x="1042416" y="1085308"/>
                </a:lnTo>
                <a:lnTo>
                  <a:pt x="1090207" y="1088024"/>
                </a:lnTo>
                <a:lnTo>
                  <a:pt x="1138237" y="1089893"/>
                </a:lnTo>
                <a:lnTo>
                  <a:pt x="1186362" y="1091064"/>
                </a:lnTo>
                <a:lnTo>
                  <a:pt x="1234439" y="1091687"/>
                </a:lnTo>
                <a:lnTo>
                  <a:pt x="1282326" y="1091911"/>
                </a:lnTo>
                <a:lnTo>
                  <a:pt x="1329880" y="1091886"/>
                </a:lnTo>
                <a:lnTo>
                  <a:pt x="1376957" y="1091762"/>
                </a:lnTo>
                <a:lnTo>
                  <a:pt x="1423416" y="1091687"/>
                </a:lnTo>
                <a:lnTo>
                  <a:pt x="1469112" y="1091812"/>
                </a:lnTo>
                <a:lnTo>
                  <a:pt x="1513903" y="1092286"/>
                </a:lnTo>
                <a:lnTo>
                  <a:pt x="1557647" y="1093259"/>
                </a:lnTo>
                <a:lnTo>
                  <a:pt x="1600200" y="1094879"/>
                </a:lnTo>
                <a:lnTo>
                  <a:pt x="1641919" y="1096772"/>
                </a:lnTo>
                <a:lnTo>
                  <a:pt x="1683258" y="1098466"/>
                </a:lnTo>
                <a:lnTo>
                  <a:pt x="1724215" y="1099960"/>
                </a:lnTo>
                <a:lnTo>
                  <a:pt x="1764792" y="1101256"/>
                </a:lnTo>
                <a:lnTo>
                  <a:pt x="1804987" y="1102352"/>
                </a:lnTo>
                <a:lnTo>
                  <a:pt x="1844802" y="1103248"/>
                </a:lnTo>
                <a:lnTo>
                  <a:pt x="1884235" y="1103946"/>
                </a:lnTo>
                <a:lnTo>
                  <a:pt x="1923288" y="1104444"/>
                </a:lnTo>
                <a:lnTo>
                  <a:pt x="1961959" y="1104743"/>
                </a:lnTo>
                <a:lnTo>
                  <a:pt x="2000250" y="1104842"/>
                </a:lnTo>
                <a:lnTo>
                  <a:pt x="2038159" y="1104743"/>
                </a:lnTo>
                <a:lnTo>
                  <a:pt x="2112835" y="1103946"/>
                </a:lnTo>
                <a:lnTo>
                  <a:pt x="2185987" y="1102352"/>
                </a:lnTo>
                <a:lnTo>
                  <a:pt x="2257615" y="1099960"/>
                </a:lnTo>
                <a:lnTo>
                  <a:pt x="2327719" y="1096772"/>
                </a:lnTo>
                <a:lnTo>
                  <a:pt x="2396209" y="1092880"/>
                </a:lnTo>
                <a:lnTo>
                  <a:pt x="2462626" y="1088762"/>
                </a:lnTo>
                <a:lnTo>
                  <a:pt x="2527101" y="1084286"/>
                </a:lnTo>
                <a:lnTo>
                  <a:pt x="2589861" y="1079212"/>
                </a:lnTo>
                <a:lnTo>
                  <a:pt x="2651136" y="1073301"/>
                </a:lnTo>
                <a:lnTo>
                  <a:pt x="2711153" y="1066314"/>
                </a:lnTo>
                <a:lnTo>
                  <a:pt x="2770141" y="1058011"/>
                </a:lnTo>
                <a:lnTo>
                  <a:pt x="2828329" y="1048154"/>
                </a:lnTo>
                <a:lnTo>
                  <a:pt x="2885946" y="1036502"/>
                </a:lnTo>
                <a:lnTo>
                  <a:pt x="2943220" y="1022816"/>
                </a:lnTo>
                <a:lnTo>
                  <a:pt x="2999374" y="1007434"/>
                </a:lnTo>
                <a:lnTo>
                  <a:pt x="3049381" y="993227"/>
                </a:lnTo>
                <a:lnTo>
                  <a:pt x="3094434" y="979619"/>
                </a:lnTo>
                <a:lnTo>
                  <a:pt x="3136820" y="965413"/>
                </a:lnTo>
                <a:lnTo>
                  <a:pt x="3178825" y="949414"/>
                </a:lnTo>
                <a:lnTo>
                  <a:pt x="3222736" y="930425"/>
                </a:lnTo>
                <a:lnTo>
                  <a:pt x="3270837" y="907249"/>
                </a:lnTo>
                <a:lnTo>
                  <a:pt x="3325415" y="878690"/>
                </a:lnTo>
                <a:lnTo>
                  <a:pt x="3388756" y="843553"/>
                </a:lnTo>
                <a:lnTo>
                  <a:pt x="3424428" y="823143"/>
                </a:lnTo>
                <a:lnTo>
                  <a:pt x="3463147" y="800640"/>
                </a:lnTo>
                <a:lnTo>
                  <a:pt x="3505200" y="775893"/>
                </a:lnTo>
                <a:lnTo>
                  <a:pt x="3549214" y="749591"/>
                </a:lnTo>
                <a:lnTo>
                  <a:pt x="3595564" y="721388"/>
                </a:lnTo>
                <a:lnTo>
                  <a:pt x="3644128" y="691382"/>
                </a:lnTo>
                <a:lnTo>
                  <a:pt x="3694788" y="659670"/>
                </a:lnTo>
                <a:lnTo>
                  <a:pt x="3747422" y="626351"/>
                </a:lnTo>
                <a:lnTo>
                  <a:pt x="3801912" y="591521"/>
                </a:lnTo>
                <a:lnTo>
                  <a:pt x="3858138" y="555279"/>
                </a:lnTo>
                <a:lnTo>
                  <a:pt x="3915978" y="517722"/>
                </a:lnTo>
                <a:lnTo>
                  <a:pt x="3975314" y="478947"/>
                </a:lnTo>
                <a:lnTo>
                  <a:pt x="4036026" y="439053"/>
                </a:lnTo>
                <a:lnTo>
                  <a:pt x="4097994" y="398136"/>
                </a:lnTo>
                <a:lnTo>
                  <a:pt x="4161097" y="356295"/>
                </a:lnTo>
                <a:lnTo>
                  <a:pt x="4225216" y="313627"/>
                </a:lnTo>
                <a:lnTo>
                  <a:pt x="4290231" y="270230"/>
                </a:lnTo>
                <a:lnTo>
                  <a:pt x="4356022" y="226201"/>
                </a:lnTo>
                <a:lnTo>
                  <a:pt x="4422469" y="181639"/>
                </a:lnTo>
                <a:lnTo>
                  <a:pt x="4489452" y="136639"/>
                </a:lnTo>
                <a:lnTo>
                  <a:pt x="4556852" y="91301"/>
                </a:lnTo>
                <a:lnTo>
                  <a:pt x="4624548" y="45722"/>
                </a:lnTo>
                <a:lnTo>
                  <a:pt x="4692421" y="0"/>
                </a:lnTo>
              </a:path>
            </a:pathLst>
          </a:custGeom>
          <a:ln w="38099">
            <a:solidFill>
              <a:srgbClr val="8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85070" y="4135869"/>
            <a:ext cx="132080" cy="119380"/>
          </a:xfrm>
          <a:custGeom>
            <a:avLst/>
            <a:gdLst/>
            <a:ahLst/>
            <a:cxnLst/>
            <a:rect l="l" t="t" r="r" b="b"/>
            <a:pathLst>
              <a:path w="132079" h="119379">
                <a:moveTo>
                  <a:pt x="0" y="8572"/>
                </a:moveTo>
                <a:lnTo>
                  <a:pt x="132041" y="0"/>
                </a:lnTo>
                <a:lnTo>
                  <a:pt x="74510" y="119164"/>
                </a:lnTo>
              </a:path>
            </a:pathLst>
          </a:custGeom>
          <a:ln w="38100">
            <a:solidFill>
              <a:srgbClr val="8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4000" y="3200400"/>
            <a:ext cx="4777105" cy="2514600"/>
          </a:xfrm>
          <a:custGeom>
            <a:avLst/>
            <a:gdLst/>
            <a:ahLst/>
            <a:cxnLst/>
            <a:rect l="l" t="t" r="r" b="b"/>
            <a:pathLst>
              <a:path w="4777105" h="2514600">
                <a:moveTo>
                  <a:pt x="0" y="2514600"/>
                </a:moveTo>
                <a:lnTo>
                  <a:pt x="46670" y="2438419"/>
                </a:lnTo>
                <a:lnTo>
                  <a:pt x="93325" y="2362352"/>
                </a:lnTo>
                <a:lnTo>
                  <a:pt x="139953" y="2286514"/>
                </a:lnTo>
                <a:lnTo>
                  <a:pt x="186537" y="2211019"/>
                </a:lnTo>
                <a:lnTo>
                  <a:pt x="233064" y="2135981"/>
                </a:lnTo>
                <a:lnTo>
                  <a:pt x="279520" y="2061514"/>
                </a:lnTo>
                <a:lnTo>
                  <a:pt x="325890" y="1987734"/>
                </a:lnTo>
                <a:lnTo>
                  <a:pt x="372160" y="1914753"/>
                </a:lnTo>
                <a:lnTo>
                  <a:pt x="418316" y="1842687"/>
                </a:lnTo>
                <a:lnTo>
                  <a:pt x="464343" y="1771650"/>
                </a:lnTo>
                <a:lnTo>
                  <a:pt x="510228" y="1701755"/>
                </a:lnTo>
                <a:lnTo>
                  <a:pt x="555955" y="1633118"/>
                </a:lnTo>
                <a:lnTo>
                  <a:pt x="601510" y="1565852"/>
                </a:lnTo>
                <a:lnTo>
                  <a:pt x="646880" y="1500073"/>
                </a:lnTo>
                <a:lnTo>
                  <a:pt x="692050" y="1435893"/>
                </a:lnTo>
                <a:lnTo>
                  <a:pt x="737006" y="1373428"/>
                </a:lnTo>
                <a:lnTo>
                  <a:pt x="781733" y="1312792"/>
                </a:lnTo>
                <a:lnTo>
                  <a:pt x="826217" y="1254099"/>
                </a:lnTo>
                <a:lnTo>
                  <a:pt x="870444" y="1197463"/>
                </a:lnTo>
                <a:lnTo>
                  <a:pt x="914400" y="1143000"/>
                </a:lnTo>
                <a:lnTo>
                  <a:pt x="957938" y="1090693"/>
                </a:lnTo>
                <a:lnTo>
                  <a:pt x="1000963" y="1040396"/>
                </a:lnTo>
                <a:lnTo>
                  <a:pt x="1043530" y="992023"/>
                </a:lnTo>
                <a:lnTo>
                  <a:pt x="1085697" y="945489"/>
                </a:lnTo>
                <a:lnTo>
                  <a:pt x="1127521" y="900707"/>
                </a:lnTo>
                <a:lnTo>
                  <a:pt x="1169060" y="857592"/>
                </a:lnTo>
                <a:lnTo>
                  <a:pt x="1210370" y="816059"/>
                </a:lnTo>
                <a:lnTo>
                  <a:pt x="1251508" y="776020"/>
                </a:lnTo>
                <a:lnTo>
                  <a:pt x="1292532" y="737392"/>
                </a:lnTo>
                <a:lnTo>
                  <a:pt x="1333500" y="700087"/>
                </a:lnTo>
                <a:lnTo>
                  <a:pt x="1374467" y="664021"/>
                </a:lnTo>
                <a:lnTo>
                  <a:pt x="1415491" y="629107"/>
                </a:lnTo>
                <a:lnTo>
                  <a:pt x="1456629" y="595260"/>
                </a:lnTo>
                <a:lnTo>
                  <a:pt x="1497939" y="562394"/>
                </a:lnTo>
                <a:lnTo>
                  <a:pt x="1539478" y="530423"/>
                </a:lnTo>
                <a:lnTo>
                  <a:pt x="1581302" y="499262"/>
                </a:lnTo>
                <a:lnTo>
                  <a:pt x="1623469" y="468825"/>
                </a:lnTo>
                <a:lnTo>
                  <a:pt x="1666036" y="439026"/>
                </a:lnTo>
                <a:lnTo>
                  <a:pt x="1709061" y="409779"/>
                </a:lnTo>
                <a:lnTo>
                  <a:pt x="1752600" y="381000"/>
                </a:lnTo>
                <a:lnTo>
                  <a:pt x="1796600" y="352448"/>
                </a:lnTo>
                <a:lnTo>
                  <a:pt x="1840953" y="324040"/>
                </a:lnTo>
                <a:lnTo>
                  <a:pt x="1885630" y="295917"/>
                </a:lnTo>
                <a:lnTo>
                  <a:pt x="1930603" y="268223"/>
                </a:lnTo>
                <a:lnTo>
                  <a:pt x="1975842" y="241101"/>
                </a:lnTo>
                <a:lnTo>
                  <a:pt x="2021319" y="214693"/>
                </a:lnTo>
                <a:lnTo>
                  <a:pt x="2067005" y="189142"/>
                </a:lnTo>
                <a:lnTo>
                  <a:pt x="2112873" y="164591"/>
                </a:lnTo>
                <a:lnTo>
                  <a:pt x="2158893" y="141184"/>
                </a:lnTo>
                <a:lnTo>
                  <a:pt x="2205037" y="119062"/>
                </a:lnTo>
                <a:lnTo>
                  <a:pt x="2251276" y="98369"/>
                </a:lnTo>
                <a:lnTo>
                  <a:pt x="2297582" y="79248"/>
                </a:lnTo>
                <a:lnTo>
                  <a:pt x="2343926" y="61841"/>
                </a:lnTo>
                <a:lnTo>
                  <a:pt x="2390279" y="46291"/>
                </a:lnTo>
                <a:lnTo>
                  <a:pt x="2436614" y="32742"/>
                </a:lnTo>
                <a:lnTo>
                  <a:pt x="2482900" y="21336"/>
                </a:lnTo>
                <a:lnTo>
                  <a:pt x="2529111" y="12215"/>
                </a:lnTo>
                <a:lnTo>
                  <a:pt x="2575217" y="5524"/>
                </a:lnTo>
                <a:lnTo>
                  <a:pt x="2621189" y="1404"/>
                </a:lnTo>
                <a:lnTo>
                  <a:pt x="2667000" y="0"/>
                </a:lnTo>
                <a:lnTo>
                  <a:pt x="2712991" y="1676"/>
                </a:lnTo>
                <a:lnTo>
                  <a:pt x="2759468" y="6553"/>
                </a:lnTo>
                <a:lnTo>
                  <a:pt x="2806345" y="14401"/>
                </a:lnTo>
                <a:lnTo>
                  <a:pt x="2853537" y="24993"/>
                </a:lnTo>
                <a:lnTo>
                  <a:pt x="2900957" y="38100"/>
                </a:lnTo>
                <a:lnTo>
                  <a:pt x="2948520" y="53492"/>
                </a:lnTo>
                <a:lnTo>
                  <a:pt x="2996141" y="70942"/>
                </a:lnTo>
                <a:lnTo>
                  <a:pt x="3043732" y="90220"/>
                </a:lnTo>
                <a:lnTo>
                  <a:pt x="3091210" y="111099"/>
                </a:lnTo>
                <a:lnTo>
                  <a:pt x="3138487" y="133350"/>
                </a:lnTo>
                <a:lnTo>
                  <a:pt x="3185479" y="156743"/>
                </a:lnTo>
                <a:lnTo>
                  <a:pt x="3232099" y="181051"/>
                </a:lnTo>
                <a:lnTo>
                  <a:pt x="3278262" y="206044"/>
                </a:lnTo>
                <a:lnTo>
                  <a:pt x="3323882" y="231495"/>
                </a:lnTo>
                <a:lnTo>
                  <a:pt x="3368873" y="257175"/>
                </a:lnTo>
                <a:lnTo>
                  <a:pt x="3413150" y="282854"/>
                </a:lnTo>
                <a:lnTo>
                  <a:pt x="3456627" y="308305"/>
                </a:lnTo>
                <a:lnTo>
                  <a:pt x="3499218" y="333298"/>
                </a:lnTo>
                <a:lnTo>
                  <a:pt x="3540837" y="357606"/>
                </a:lnTo>
                <a:lnTo>
                  <a:pt x="3581400" y="381000"/>
                </a:lnTo>
                <a:lnTo>
                  <a:pt x="3621028" y="404140"/>
                </a:lnTo>
                <a:lnTo>
                  <a:pt x="3659924" y="427824"/>
                </a:lnTo>
                <a:lnTo>
                  <a:pt x="3698114" y="452023"/>
                </a:lnTo>
                <a:lnTo>
                  <a:pt x="3735628" y="476707"/>
                </a:lnTo>
                <a:lnTo>
                  <a:pt x="3772495" y="501848"/>
                </a:lnTo>
                <a:lnTo>
                  <a:pt x="3808742" y="527418"/>
                </a:lnTo>
                <a:lnTo>
                  <a:pt x="3844399" y="553388"/>
                </a:lnTo>
                <a:lnTo>
                  <a:pt x="3879494" y="579729"/>
                </a:lnTo>
                <a:lnTo>
                  <a:pt x="3914055" y="606413"/>
                </a:lnTo>
                <a:lnTo>
                  <a:pt x="3948112" y="633412"/>
                </a:lnTo>
                <a:lnTo>
                  <a:pt x="3981692" y="660696"/>
                </a:lnTo>
                <a:lnTo>
                  <a:pt x="4014825" y="688238"/>
                </a:lnTo>
                <a:lnTo>
                  <a:pt x="4047539" y="716008"/>
                </a:lnTo>
                <a:lnTo>
                  <a:pt x="4079862" y="743978"/>
                </a:lnTo>
                <a:lnTo>
                  <a:pt x="4111823" y="772120"/>
                </a:lnTo>
                <a:lnTo>
                  <a:pt x="4143451" y="800404"/>
                </a:lnTo>
                <a:lnTo>
                  <a:pt x="4174774" y="828803"/>
                </a:lnTo>
                <a:lnTo>
                  <a:pt x="4205820" y="857288"/>
                </a:lnTo>
                <a:lnTo>
                  <a:pt x="4236619" y="885829"/>
                </a:lnTo>
                <a:lnTo>
                  <a:pt x="4267200" y="914400"/>
                </a:lnTo>
                <a:lnTo>
                  <a:pt x="4295962" y="941730"/>
                </a:lnTo>
                <a:lnTo>
                  <a:pt x="4324230" y="969308"/>
                </a:lnTo>
                <a:lnTo>
                  <a:pt x="4352030" y="997119"/>
                </a:lnTo>
                <a:lnTo>
                  <a:pt x="4379387" y="1025153"/>
                </a:lnTo>
                <a:lnTo>
                  <a:pt x="4406323" y="1053396"/>
                </a:lnTo>
                <a:lnTo>
                  <a:pt x="4432866" y="1081837"/>
                </a:lnTo>
                <a:lnTo>
                  <a:pt x="4459038" y="1110462"/>
                </a:lnTo>
                <a:lnTo>
                  <a:pt x="4484864" y="1139260"/>
                </a:lnTo>
                <a:lnTo>
                  <a:pt x="4510371" y="1168219"/>
                </a:lnTo>
                <a:lnTo>
                  <a:pt x="4535581" y="1197325"/>
                </a:lnTo>
                <a:lnTo>
                  <a:pt x="4560519" y="1226568"/>
                </a:lnTo>
                <a:lnTo>
                  <a:pt x="4585211" y="1255933"/>
                </a:lnTo>
                <a:lnTo>
                  <a:pt x="4609681" y="1285410"/>
                </a:lnTo>
                <a:lnTo>
                  <a:pt x="4633954" y="1314986"/>
                </a:lnTo>
                <a:lnTo>
                  <a:pt x="4658054" y="1344648"/>
                </a:lnTo>
                <a:lnTo>
                  <a:pt x="4682005" y="1374384"/>
                </a:lnTo>
                <a:lnTo>
                  <a:pt x="4705834" y="1404182"/>
                </a:lnTo>
                <a:lnTo>
                  <a:pt x="4729563" y="1434030"/>
                </a:lnTo>
                <a:lnTo>
                  <a:pt x="4753219" y="1463915"/>
                </a:lnTo>
                <a:lnTo>
                  <a:pt x="4776825" y="1493824"/>
                </a:lnTo>
              </a:path>
            </a:pathLst>
          </a:custGeom>
          <a:ln w="38100">
            <a:solidFill>
              <a:srgbClr val="8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78144" y="4563729"/>
            <a:ext cx="123189" cy="131445"/>
          </a:xfrm>
          <a:custGeom>
            <a:avLst/>
            <a:gdLst/>
            <a:ahLst/>
            <a:cxnLst/>
            <a:rect l="l" t="t" r="r" b="b"/>
            <a:pathLst>
              <a:path w="123189" h="131445">
                <a:moveTo>
                  <a:pt x="104736" y="0"/>
                </a:moveTo>
                <a:lnTo>
                  <a:pt x="123113" y="131038"/>
                </a:lnTo>
                <a:lnTo>
                  <a:pt x="0" y="82537"/>
                </a:lnTo>
              </a:path>
            </a:pathLst>
          </a:custGeom>
          <a:ln w="3810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961062" y="1931163"/>
            <a:ext cx="8864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ahoma"/>
                <a:cs typeface="Tahoma"/>
              </a:rPr>
              <a:t>NP</a:t>
            </a:r>
            <a:r>
              <a:rPr sz="1800" spc="5" dirty="0">
                <a:latin typeface="Tahoma"/>
                <a:cs typeface="Tahoma"/>
              </a:rPr>
              <a:t>S</a:t>
            </a:r>
            <a:r>
              <a:rPr sz="1800" spc="-5" dirty="0">
                <a:latin typeface="Tahoma"/>
                <a:cs typeface="Tahoma"/>
              </a:rPr>
              <a:t>Hi/Q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67200" y="2819400"/>
            <a:ext cx="0" cy="574675"/>
          </a:xfrm>
          <a:custGeom>
            <a:avLst/>
            <a:gdLst/>
            <a:ahLst/>
            <a:cxnLst/>
            <a:rect l="l" t="t" r="r" b="b"/>
            <a:pathLst>
              <a:path h="574675">
                <a:moveTo>
                  <a:pt x="0" y="0"/>
                </a:moveTo>
                <a:lnTo>
                  <a:pt x="0" y="574548"/>
                </a:lnTo>
              </a:path>
            </a:pathLst>
          </a:custGeom>
          <a:ln w="38100">
            <a:solidFill>
              <a:srgbClr val="99CC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67200" y="4134611"/>
            <a:ext cx="0" cy="1580515"/>
          </a:xfrm>
          <a:custGeom>
            <a:avLst/>
            <a:gdLst/>
            <a:ahLst/>
            <a:cxnLst/>
            <a:rect l="l" t="t" r="r" b="b"/>
            <a:pathLst>
              <a:path h="1580514">
                <a:moveTo>
                  <a:pt x="0" y="0"/>
                </a:moveTo>
                <a:lnTo>
                  <a:pt x="0" y="1580388"/>
                </a:lnTo>
              </a:path>
            </a:pathLst>
          </a:custGeom>
          <a:ln w="38100">
            <a:solidFill>
              <a:srgbClr val="99CC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215062" y="4718711"/>
            <a:ext cx="1337945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3664">
              <a:lnSpc>
                <a:spcPct val="138900"/>
              </a:lnSpc>
            </a:pPr>
            <a:r>
              <a:rPr sz="1800" spc="-5" dirty="0">
                <a:latin typeface="Tahoma"/>
                <a:cs typeface="Tahoma"/>
              </a:rPr>
              <a:t>E</a:t>
            </a:r>
            <a:r>
              <a:rPr sz="1800" spc="-10" dirty="0">
                <a:latin typeface="Tahoma"/>
                <a:cs typeface="Tahoma"/>
              </a:rPr>
              <a:t>f</a:t>
            </a:r>
            <a:r>
              <a:rPr sz="1800" dirty="0">
                <a:latin typeface="Tahoma"/>
                <a:cs typeface="Tahoma"/>
              </a:rPr>
              <a:t>f</a:t>
            </a:r>
            <a:r>
              <a:rPr sz="1800" spc="-5" dirty="0">
                <a:latin typeface="Tahoma"/>
                <a:cs typeface="Tahoma"/>
              </a:rPr>
              <a:t>ici</a:t>
            </a:r>
            <a:r>
              <a:rPr sz="1800" dirty="0">
                <a:latin typeface="Tahoma"/>
                <a:cs typeface="Tahoma"/>
              </a:rPr>
              <a:t>en</a:t>
            </a:r>
            <a:r>
              <a:rPr sz="1800" spc="-5" dirty="0">
                <a:latin typeface="Tahoma"/>
                <a:cs typeface="Tahoma"/>
              </a:rPr>
              <a:t>c</a:t>
            </a:r>
            <a:r>
              <a:rPr sz="1800" dirty="0">
                <a:latin typeface="Tahoma"/>
                <a:cs typeface="Tahoma"/>
              </a:rPr>
              <a:t>y</a:t>
            </a:r>
            <a:r>
              <a:rPr sz="1800" spc="-5" dirty="0">
                <a:latin typeface="Tahoma"/>
                <a:cs typeface="Tahoma"/>
              </a:rPr>
              <a:t>/Q H</a:t>
            </a:r>
            <a:r>
              <a:rPr sz="1800" dirty="0">
                <a:latin typeface="Tahoma"/>
                <a:cs typeface="Tahoma"/>
              </a:rPr>
              <a:t>ead</a:t>
            </a:r>
            <a:r>
              <a:rPr sz="1800" spc="-5" dirty="0">
                <a:latin typeface="Tahoma"/>
                <a:cs typeface="Tahoma"/>
              </a:rPr>
              <a:t>/Q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51409" y="3804337"/>
            <a:ext cx="189039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ahoma"/>
                <a:cs typeface="Tahoma"/>
              </a:rPr>
              <a:t>NP</a:t>
            </a:r>
            <a:r>
              <a:rPr sz="1800" spc="5" dirty="0">
                <a:latin typeface="Tahoma"/>
                <a:cs typeface="Tahoma"/>
              </a:rPr>
              <a:t>S</a:t>
            </a:r>
            <a:r>
              <a:rPr sz="1800" spc="-5" dirty="0">
                <a:latin typeface="Tahoma"/>
                <a:cs typeface="Tahoma"/>
              </a:rPr>
              <a:t>H</a:t>
            </a:r>
            <a:r>
              <a:rPr sz="1800" dirty="0">
                <a:latin typeface="Tahoma"/>
                <a:cs typeface="Tahoma"/>
              </a:rPr>
              <a:t>r</a:t>
            </a:r>
            <a:r>
              <a:rPr sz="1800" spc="-5" dirty="0">
                <a:latin typeface="Tahoma"/>
                <a:cs typeface="Tahoma"/>
              </a:rPr>
              <a:t>/</a:t>
            </a:r>
            <a:r>
              <a:rPr sz="1800" dirty="0">
                <a:latin typeface="Tahoma"/>
                <a:cs typeface="Tahoma"/>
              </a:rPr>
              <a:t>Q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(</a:t>
            </a:r>
            <a:r>
              <a:rPr sz="1800" dirty="0">
                <a:latin typeface="Tahoma"/>
                <a:cs typeface="Tahoma"/>
              </a:rPr>
              <a:t>-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3%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spc="-5" dirty="0">
                <a:latin typeface="Tahoma"/>
                <a:cs typeface="Tahoma"/>
              </a:rPr>
              <a:t>H</a:t>
            </a:r>
            <a:r>
              <a:rPr sz="1800" dirty="0">
                <a:latin typeface="Tahoma"/>
                <a:cs typeface="Tahoma"/>
              </a:rPr>
              <a:t>)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41775" y="2437246"/>
            <a:ext cx="5092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Tahoma"/>
                <a:cs typeface="Tahoma"/>
              </a:rPr>
              <a:t>Q</a:t>
            </a:r>
            <a:r>
              <a:rPr sz="1400" dirty="0">
                <a:latin typeface="Tahoma"/>
                <a:cs typeface="Tahoma"/>
              </a:rPr>
              <a:t>BEP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2700" y="2432813"/>
            <a:ext cx="5467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Tahoma"/>
                <a:cs typeface="Tahoma"/>
              </a:rPr>
              <a:t>H</a:t>
            </a:r>
            <a:r>
              <a:rPr sz="1800" dirty="0">
                <a:latin typeface="Tahoma"/>
                <a:cs typeface="Tahoma"/>
              </a:rPr>
              <a:t>ead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7816" y="2981453"/>
            <a:ext cx="9747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Tahoma"/>
                <a:cs typeface="Tahoma"/>
              </a:rPr>
              <a:t>E</a:t>
            </a:r>
            <a:r>
              <a:rPr sz="1800" spc="-10" dirty="0">
                <a:latin typeface="Tahoma"/>
                <a:cs typeface="Tahoma"/>
              </a:rPr>
              <a:t>f</a:t>
            </a:r>
            <a:r>
              <a:rPr sz="1800" dirty="0">
                <a:latin typeface="Tahoma"/>
                <a:cs typeface="Tahoma"/>
              </a:rPr>
              <a:t>f</a:t>
            </a:r>
            <a:r>
              <a:rPr sz="1800" spc="-5" dirty="0">
                <a:latin typeface="Tahoma"/>
                <a:cs typeface="Tahoma"/>
              </a:rPr>
              <a:t>ici</a:t>
            </a:r>
            <a:r>
              <a:rPr sz="1800" dirty="0">
                <a:latin typeface="Tahoma"/>
                <a:cs typeface="Tahoma"/>
              </a:rPr>
              <a:t>en</a:t>
            </a:r>
            <a:r>
              <a:rPr sz="1800" spc="-5" dirty="0">
                <a:latin typeface="Tahoma"/>
                <a:cs typeface="Tahoma"/>
              </a:rPr>
              <a:t>cy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02812" y="3530093"/>
            <a:ext cx="5867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Tahoma"/>
                <a:cs typeface="Tahoma"/>
              </a:rPr>
              <a:t>NP</a:t>
            </a:r>
            <a:r>
              <a:rPr sz="1800" spc="5" dirty="0">
                <a:latin typeface="Tahoma"/>
                <a:cs typeface="Tahoma"/>
              </a:rPr>
              <a:t>S</a:t>
            </a:r>
            <a:r>
              <a:rPr sz="1800" dirty="0">
                <a:latin typeface="Tahoma"/>
                <a:cs typeface="Tahoma"/>
              </a:rPr>
              <a:t>H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27188" y="5742178"/>
            <a:ext cx="78486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Tahoma"/>
                <a:cs typeface="Tahoma"/>
              </a:rPr>
              <a:t>Fl</a:t>
            </a:r>
            <a:r>
              <a:rPr sz="1800" spc="-10" dirty="0">
                <a:latin typeface="Tahoma"/>
                <a:cs typeface="Tahoma"/>
              </a:rPr>
              <a:t>o</a:t>
            </a:r>
            <a:r>
              <a:rPr sz="1800" spc="-65" dirty="0">
                <a:latin typeface="Tahoma"/>
                <a:cs typeface="Tahoma"/>
              </a:rPr>
              <a:t>w</a:t>
            </a:r>
            <a:r>
              <a:rPr sz="1800" dirty="0">
                <a:latin typeface="Tahoma"/>
                <a:cs typeface="Tahoma"/>
              </a:rPr>
              <a:t>,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Q</a:t>
            </a:r>
          </a:p>
        </p:txBody>
      </p:sp>
      <p:sp>
        <p:nvSpPr>
          <p:cNvPr id="28" name="object 28"/>
          <p:cNvSpPr/>
          <p:nvPr/>
        </p:nvSpPr>
        <p:spPr>
          <a:xfrm>
            <a:off x="1524000" y="2213825"/>
            <a:ext cx="4596130" cy="2053589"/>
          </a:xfrm>
          <a:custGeom>
            <a:avLst/>
            <a:gdLst/>
            <a:ahLst/>
            <a:cxnLst/>
            <a:rect l="l" t="t" r="r" b="b"/>
            <a:pathLst>
              <a:path w="4596130" h="2053589">
                <a:moveTo>
                  <a:pt x="0" y="1519974"/>
                </a:moveTo>
                <a:lnTo>
                  <a:pt x="62869" y="1427669"/>
                </a:lnTo>
                <a:lnTo>
                  <a:pt x="125768" y="1335893"/>
                </a:lnTo>
                <a:lnTo>
                  <a:pt x="188723" y="1245175"/>
                </a:lnTo>
                <a:lnTo>
                  <a:pt x="251764" y="1156042"/>
                </a:lnTo>
                <a:lnTo>
                  <a:pt x="314920" y="1069024"/>
                </a:lnTo>
                <a:lnTo>
                  <a:pt x="378218" y="984650"/>
                </a:lnTo>
                <a:lnTo>
                  <a:pt x="441688" y="903447"/>
                </a:lnTo>
                <a:lnTo>
                  <a:pt x="505358" y="825944"/>
                </a:lnTo>
                <a:lnTo>
                  <a:pt x="569256" y="752671"/>
                </a:lnTo>
                <a:lnTo>
                  <a:pt x="633412" y="684155"/>
                </a:lnTo>
                <a:lnTo>
                  <a:pt x="697853" y="620926"/>
                </a:lnTo>
                <a:lnTo>
                  <a:pt x="762609" y="563511"/>
                </a:lnTo>
                <a:lnTo>
                  <a:pt x="827708" y="512441"/>
                </a:lnTo>
                <a:lnTo>
                  <a:pt x="893178" y="468242"/>
                </a:lnTo>
                <a:lnTo>
                  <a:pt x="959048" y="431445"/>
                </a:lnTo>
                <a:lnTo>
                  <a:pt x="1025347" y="402577"/>
                </a:lnTo>
                <a:lnTo>
                  <a:pt x="1092103" y="382167"/>
                </a:lnTo>
                <a:lnTo>
                  <a:pt x="1159344" y="370744"/>
                </a:lnTo>
                <a:lnTo>
                  <a:pt x="1227100" y="368837"/>
                </a:lnTo>
                <a:lnTo>
                  <a:pt x="1295400" y="376974"/>
                </a:lnTo>
                <a:lnTo>
                  <a:pt x="1363808" y="401705"/>
                </a:lnTo>
                <a:lnTo>
                  <a:pt x="1431950" y="447573"/>
                </a:lnTo>
                <a:lnTo>
                  <a:pt x="1499939" y="512090"/>
                </a:lnTo>
                <a:lnTo>
                  <a:pt x="1567891" y="592772"/>
                </a:lnTo>
                <a:lnTo>
                  <a:pt x="1635918" y="687131"/>
                </a:lnTo>
                <a:lnTo>
                  <a:pt x="1704136" y="792683"/>
                </a:lnTo>
                <a:lnTo>
                  <a:pt x="1772659" y="906940"/>
                </a:lnTo>
                <a:lnTo>
                  <a:pt x="1841601" y="1027417"/>
                </a:lnTo>
                <a:lnTo>
                  <a:pt x="1911076" y="1151628"/>
                </a:lnTo>
                <a:lnTo>
                  <a:pt x="1981200" y="1277086"/>
                </a:lnTo>
                <a:lnTo>
                  <a:pt x="2052085" y="1401306"/>
                </a:lnTo>
                <a:lnTo>
                  <a:pt x="2123846" y="1521802"/>
                </a:lnTo>
                <a:lnTo>
                  <a:pt x="2196598" y="1636088"/>
                </a:lnTo>
                <a:lnTo>
                  <a:pt x="2270455" y="1741678"/>
                </a:lnTo>
                <a:lnTo>
                  <a:pt x="2345531" y="1836085"/>
                </a:lnTo>
                <a:lnTo>
                  <a:pt x="2421940" y="1916823"/>
                </a:lnTo>
                <a:lnTo>
                  <a:pt x="2499798" y="1981407"/>
                </a:lnTo>
                <a:lnTo>
                  <a:pt x="2579217" y="2027351"/>
                </a:lnTo>
                <a:lnTo>
                  <a:pt x="2660313" y="2052169"/>
                </a:lnTo>
                <a:lnTo>
                  <a:pt x="2743200" y="2053374"/>
                </a:lnTo>
                <a:lnTo>
                  <a:pt x="2825640" y="2035574"/>
                </a:lnTo>
                <a:lnTo>
                  <a:pt x="2909628" y="2004880"/>
                </a:lnTo>
                <a:lnTo>
                  <a:pt x="2995084" y="1961951"/>
                </a:lnTo>
                <a:lnTo>
                  <a:pt x="3081929" y="1907449"/>
                </a:lnTo>
                <a:lnTo>
                  <a:pt x="3170084" y="1842033"/>
                </a:lnTo>
                <a:lnTo>
                  <a:pt x="3259469" y="1766364"/>
                </a:lnTo>
                <a:lnTo>
                  <a:pt x="3350005" y="1681100"/>
                </a:lnTo>
                <a:lnTo>
                  <a:pt x="3441613" y="1586903"/>
                </a:lnTo>
                <a:lnTo>
                  <a:pt x="3534214" y="1484433"/>
                </a:lnTo>
                <a:lnTo>
                  <a:pt x="3627729" y="1374349"/>
                </a:lnTo>
                <a:lnTo>
                  <a:pt x="3722078" y="1257312"/>
                </a:lnTo>
                <a:lnTo>
                  <a:pt x="3817182" y="1133982"/>
                </a:lnTo>
                <a:lnTo>
                  <a:pt x="3912963" y="1005019"/>
                </a:lnTo>
                <a:lnTo>
                  <a:pt x="4009340" y="871083"/>
                </a:lnTo>
                <a:lnTo>
                  <a:pt x="4106234" y="732834"/>
                </a:lnTo>
                <a:lnTo>
                  <a:pt x="4203567" y="590932"/>
                </a:lnTo>
                <a:lnTo>
                  <a:pt x="4301259" y="446037"/>
                </a:lnTo>
                <a:lnTo>
                  <a:pt x="4399231" y="298811"/>
                </a:lnTo>
                <a:lnTo>
                  <a:pt x="4497404" y="149911"/>
                </a:lnTo>
                <a:lnTo>
                  <a:pt x="4595698" y="0"/>
                </a:lnTo>
              </a:path>
            </a:pathLst>
          </a:custGeom>
          <a:ln w="38100">
            <a:solidFill>
              <a:srgbClr val="3333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61787" y="2133601"/>
            <a:ext cx="110489" cy="127000"/>
          </a:xfrm>
          <a:custGeom>
            <a:avLst/>
            <a:gdLst/>
            <a:ahLst/>
            <a:cxnLst/>
            <a:rect l="l" t="t" r="r" b="b"/>
            <a:pathLst>
              <a:path w="110489" h="127000">
                <a:moveTo>
                  <a:pt x="110413" y="0"/>
                </a:moveTo>
                <a:lnTo>
                  <a:pt x="0" y="64338"/>
                </a:lnTo>
                <a:lnTo>
                  <a:pt x="95631" y="126936"/>
                </a:lnTo>
                <a:lnTo>
                  <a:pt x="110413" y="0"/>
                </a:lnTo>
                <a:close/>
              </a:path>
            </a:pathLst>
          </a:custGeom>
          <a:solidFill>
            <a:srgbClr val="33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34860" y="5996178"/>
            <a:ext cx="2856230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900" dirty="0">
                <a:latin typeface="Tahoma"/>
                <a:cs typeface="Tahoma"/>
              </a:rPr>
              <a:t>Sour</a:t>
            </a:r>
            <a:r>
              <a:rPr sz="900" spc="5" dirty="0">
                <a:latin typeface="Tahoma"/>
                <a:cs typeface="Tahoma"/>
              </a:rPr>
              <a:t>c</a:t>
            </a:r>
            <a:r>
              <a:rPr sz="900" spc="-10" dirty="0">
                <a:latin typeface="Tahoma"/>
                <a:cs typeface="Tahoma"/>
              </a:rPr>
              <a:t>e</a:t>
            </a:r>
            <a:r>
              <a:rPr sz="900" dirty="0">
                <a:latin typeface="Tahoma"/>
                <a:cs typeface="Tahoma"/>
              </a:rPr>
              <a:t>:</a:t>
            </a:r>
            <a:r>
              <a:rPr sz="900" spc="-2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“Cavitati</a:t>
            </a:r>
            <a:r>
              <a:rPr sz="900" dirty="0">
                <a:latin typeface="Tahoma"/>
                <a:cs typeface="Tahoma"/>
              </a:rPr>
              <a:t>on: How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Do</a:t>
            </a:r>
            <a:r>
              <a:rPr sz="900" spc="-10" dirty="0">
                <a:latin typeface="Tahoma"/>
                <a:cs typeface="Tahoma"/>
              </a:rPr>
              <a:t>e</a:t>
            </a:r>
            <a:r>
              <a:rPr sz="900" dirty="0">
                <a:latin typeface="Tahoma"/>
                <a:cs typeface="Tahoma"/>
              </a:rPr>
              <a:t>s</a:t>
            </a:r>
            <a:r>
              <a:rPr sz="900" spc="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It</a:t>
            </a:r>
            <a:r>
              <a:rPr sz="900" spc="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H</a:t>
            </a:r>
            <a:r>
              <a:rPr sz="900" spc="-5" dirty="0">
                <a:latin typeface="Tahoma"/>
                <a:cs typeface="Tahoma"/>
              </a:rPr>
              <a:t>a</a:t>
            </a:r>
            <a:r>
              <a:rPr sz="900" spc="-10" dirty="0">
                <a:latin typeface="Tahoma"/>
                <a:cs typeface="Tahoma"/>
              </a:rPr>
              <a:t>ppe</a:t>
            </a:r>
            <a:r>
              <a:rPr sz="900" dirty="0">
                <a:latin typeface="Tahoma"/>
                <a:cs typeface="Tahoma"/>
              </a:rPr>
              <a:t>n</a:t>
            </a:r>
            <a:r>
              <a:rPr sz="900" spc="5" dirty="0">
                <a:latin typeface="Tahoma"/>
                <a:cs typeface="Tahoma"/>
              </a:rPr>
              <a:t>?</a:t>
            </a:r>
            <a:r>
              <a:rPr sz="900" dirty="0">
                <a:latin typeface="Tahoma"/>
                <a:cs typeface="Tahoma"/>
              </a:rPr>
              <a:t>”</a:t>
            </a:r>
          </a:p>
          <a:p>
            <a:pPr algn="ctr">
              <a:lnSpc>
                <a:spcPct val="100000"/>
              </a:lnSpc>
            </a:pPr>
            <a:r>
              <a:rPr sz="900" dirty="0">
                <a:latin typeface="Tahoma"/>
                <a:cs typeface="Tahoma"/>
              </a:rPr>
              <a:t>Dr.</a:t>
            </a:r>
            <a:r>
              <a:rPr sz="900" spc="-5" dirty="0">
                <a:latin typeface="Tahoma"/>
                <a:cs typeface="Tahoma"/>
              </a:rPr>
              <a:t> Pa</a:t>
            </a:r>
            <a:r>
              <a:rPr sz="900" dirty="0">
                <a:latin typeface="Tahoma"/>
                <a:cs typeface="Tahoma"/>
              </a:rPr>
              <a:t>ul</a:t>
            </a:r>
            <a:r>
              <a:rPr sz="900" spc="1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</a:t>
            </a:r>
            <a:r>
              <a:rPr sz="900" dirty="0">
                <a:latin typeface="Tahoma"/>
                <a:cs typeface="Tahoma"/>
              </a:rPr>
              <a:t>oo</a:t>
            </a:r>
            <a:r>
              <a:rPr sz="900" spc="-10" dirty="0">
                <a:latin typeface="Tahoma"/>
                <a:cs typeface="Tahoma"/>
              </a:rPr>
              <a:t>pe</a:t>
            </a:r>
            <a:r>
              <a:rPr sz="900" dirty="0">
                <a:latin typeface="Tahoma"/>
                <a:cs typeface="Tahoma"/>
              </a:rPr>
              <a:t>r,</a:t>
            </a:r>
            <a:r>
              <a:rPr sz="900" spc="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P</a:t>
            </a:r>
            <a:r>
              <a:rPr sz="900" dirty="0">
                <a:latin typeface="Tahoma"/>
                <a:cs typeface="Tahoma"/>
              </a:rPr>
              <a:t>um</a:t>
            </a:r>
            <a:r>
              <a:rPr sz="900" spc="-10" dirty="0">
                <a:latin typeface="Tahoma"/>
                <a:cs typeface="Tahoma"/>
              </a:rPr>
              <a:t>p</a:t>
            </a:r>
            <a:r>
              <a:rPr sz="900" dirty="0">
                <a:latin typeface="Tahoma"/>
                <a:cs typeface="Tahoma"/>
              </a:rPr>
              <a:t>s</a:t>
            </a:r>
            <a:r>
              <a:rPr sz="900" spc="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</a:t>
            </a:r>
            <a:r>
              <a:rPr sz="900" dirty="0">
                <a:latin typeface="Tahoma"/>
                <a:cs typeface="Tahoma"/>
              </a:rPr>
              <a:t>nd S</a:t>
            </a:r>
            <a:r>
              <a:rPr sz="900" spc="-5" dirty="0">
                <a:latin typeface="Tahoma"/>
                <a:cs typeface="Tahoma"/>
              </a:rPr>
              <a:t>y</a:t>
            </a:r>
            <a:r>
              <a:rPr sz="900" spc="-10" dirty="0">
                <a:latin typeface="Tahoma"/>
                <a:cs typeface="Tahoma"/>
              </a:rPr>
              <a:t>s</a:t>
            </a:r>
            <a:r>
              <a:rPr sz="900" spc="-5" dirty="0">
                <a:latin typeface="Tahoma"/>
                <a:cs typeface="Tahoma"/>
              </a:rPr>
              <a:t>t</a:t>
            </a:r>
            <a:r>
              <a:rPr sz="900" spc="-10" dirty="0">
                <a:latin typeface="Tahoma"/>
                <a:cs typeface="Tahoma"/>
              </a:rPr>
              <a:t>e</a:t>
            </a:r>
            <a:r>
              <a:rPr sz="900" dirty="0">
                <a:latin typeface="Tahoma"/>
                <a:cs typeface="Tahoma"/>
              </a:rPr>
              <a:t>m</a:t>
            </a:r>
            <a:r>
              <a:rPr sz="900" spc="-10" dirty="0">
                <a:latin typeface="Tahoma"/>
                <a:cs typeface="Tahoma"/>
              </a:rPr>
              <a:t>s</a:t>
            </a:r>
            <a:r>
              <a:rPr sz="900" dirty="0">
                <a:latin typeface="Tahoma"/>
                <a:cs typeface="Tahoma"/>
              </a:rPr>
              <a:t>,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J</a:t>
            </a:r>
            <a:r>
              <a:rPr sz="900" dirty="0">
                <a:latin typeface="Tahoma"/>
                <a:cs typeface="Tahoma"/>
              </a:rPr>
              <a:t>une 2002,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p</a:t>
            </a:r>
            <a:r>
              <a:rPr sz="900" dirty="0">
                <a:latin typeface="Tahoma"/>
                <a:cs typeface="Tahoma"/>
              </a:rPr>
              <a:t>g</a:t>
            </a:r>
            <a:r>
              <a:rPr sz="900" spc="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16</a:t>
            </a:r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Operating Domains for Cavitation</a:t>
            </a:r>
            <a:endParaRPr lang="en-US" dirty="0"/>
          </a:p>
        </p:txBody>
      </p:sp>
      <p:sp>
        <p:nvSpPr>
          <p:cNvPr id="30" name="object 18"/>
          <p:cNvSpPr/>
          <p:nvPr/>
        </p:nvSpPr>
        <p:spPr>
          <a:xfrm>
            <a:off x="4267200" y="3483662"/>
            <a:ext cx="0" cy="574675"/>
          </a:xfrm>
          <a:custGeom>
            <a:avLst/>
            <a:gdLst/>
            <a:ahLst/>
            <a:cxnLst/>
            <a:rect l="l" t="t" r="r" b="b"/>
            <a:pathLst>
              <a:path h="574675">
                <a:moveTo>
                  <a:pt x="0" y="0"/>
                </a:moveTo>
                <a:lnTo>
                  <a:pt x="0" y="574548"/>
                </a:lnTo>
              </a:path>
            </a:pathLst>
          </a:custGeom>
          <a:ln w="38100">
            <a:solidFill>
              <a:srgbClr val="99CC0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1105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1863725"/>
            <a:ext cx="0" cy="574675"/>
          </a:xfrm>
          <a:custGeom>
            <a:avLst/>
            <a:gdLst/>
            <a:ahLst/>
            <a:cxnLst/>
            <a:rect l="l" t="t" r="r" b="b"/>
            <a:pathLst>
              <a:path h="574675">
                <a:moveTo>
                  <a:pt x="0" y="0"/>
                </a:moveTo>
                <a:lnTo>
                  <a:pt x="0" y="57454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19200" y="2305811"/>
            <a:ext cx="0" cy="3790315"/>
          </a:xfrm>
          <a:custGeom>
            <a:avLst/>
            <a:gdLst/>
            <a:ahLst/>
            <a:cxnLst/>
            <a:rect l="l" t="t" r="r" b="b"/>
            <a:pathLst>
              <a:path h="3790315">
                <a:moveTo>
                  <a:pt x="0" y="0"/>
                </a:moveTo>
                <a:lnTo>
                  <a:pt x="0" y="379018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6096000"/>
            <a:ext cx="2744470" cy="0"/>
          </a:xfrm>
          <a:custGeom>
            <a:avLst/>
            <a:gdLst/>
            <a:ahLst/>
            <a:cxnLst/>
            <a:rect l="l" t="t" r="r" b="b"/>
            <a:pathLst>
              <a:path w="2744470">
                <a:moveTo>
                  <a:pt x="0" y="0"/>
                </a:moveTo>
                <a:lnTo>
                  <a:pt x="2744089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9200" y="6096000"/>
            <a:ext cx="3123565" cy="0"/>
          </a:xfrm>
          <a:custGeom>
            <a:avLst/>
            <a:gdLst/>
            <a:ahLst/>
            <a:cxnLst/>
            <a:rect l="l" t="t" r="r" b="b"/>
            <a:pathLst>
              <a:path w="3123565">
                <a:moveTo>
                  <a:pt x="0" y="0"/>
                </a:moveTo>
                <a:lnTo>
                  <a:pt x="3123311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0519" y="2286000"/>
            <a:ext cx="499872" cy="1185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1688" y="2200656"/>
            <a:ext cx="295655" cy="4328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0519" y="2063496"/>
            <a:ext cx="499872" cy="4846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31663" y="708659"/>
            <a:ext cx="966215" cy="4998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34000" y="1260474"/>
            <a:ext cx="76200" cy="4835525"/>
          </a:xfrm>
          <a:custGeom>
            <a:avLst/>
            <a:gdLst/>
            <a:ahLst/>
            <a:cxnLst/>
            <a:rect l="l" t="t" r="r" b="b"/>
            <a:pathLst>
              <a:path w="76200" h="5181600">
                <a:moveTo>
                  <a:pt x="0" y="5181600"/>
                </a:moveTo>
                <a:lnTo>
                  <a:pt x="76200" y="0"/>
                </a:lnTo>
              </a:path>
            </a:pathLst>
          </a:custGeom>
          <a:ln w="28575">
            <a:solidFill>
              <a:srgbClr val="D34817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65246" y="958595"/>
            <a:ext cx="73154" cy="4451605"/>
          </a:xfrm>
          <a:custGeom>
            <a:avLst/>
            <a:gdLst/>
            <a:ahLst/>
            <a:cxnLst/>
            <a:rect l="l" t="t" r="r" b="b"/>
            <a:pathLst>
              <a:path h="3866515">
                <a:moveTo>
                  <a:pt x="0" y="0"/>
                </a:moveTo>
                <a:lnTo>
                  <a:pt x="0" y="3866388"/>
                </a:lnTo>
              </a:path>
            </a:pathLst>
          </a:custGeom>
          <a:ln w="285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62200" y="5521452"/>
            <a:ext cx="0" cy="574675"/>
          </a:xfrm>
          <a:custGeom>
            <a:avLst/>
            <a:gdLst/>
            <a:ahLst/>
            <a:cxnLst/>
            <a:rect l="l" t="t" r="r" b="b"/>
            <a:pathLst>
              <a:path h="574675">
                <a:moveTo>
                  <a:pt x="0" y="0"/>
                </a:moveTo>
                <a:lnTo>
                  <a:pt x="0" y="574548"/>
                </a:lnTo>
              </a:path>
            </a:pathLst>
          </a:custGeom>
          <a:ln w="285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76627" y="6320027"/>
            <a:ext cx="624839" cy="2971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53995" y="6118859"/>
            <a:ext cx="484631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73782" y="850505"/>
            <a:ext cx="4269740" cy="3345179"/>
          </a:xfrm>
          <a:custGeom>
            <a:avLst/>
            <a:gdLst/>
            <a:ahLst/>
            <a:cxnLst/>
            <a:rect l="l" t="t" r="r" b="b"/>
            <a:pathLst>
              <a:path w="4269740" h="3345179">
                <a:moveTo>
                  <a:pt x="0" y="0"/>
                </a:moveTo>
                <a:lnTo>
                  <a:pt x="19240" y="42176"/>
                </a:lnTo>
                <a:lnTo>
                  <a:pt x="39624" y="85953"/>
                </a:lnTo>
                <a:lnTo>
                  <a:pt x="62293" y="132930"/>
                </a:lnTo>
                <a:lnTo>
                  <a:pt x="88392" y="184708"/>
                </a:lnTo>
                <a:lnTo>
                  <a:pt x="119062" y="242887"/>
                </a:lnTo>
                <a:lnTo>
                  <a:pt x="155448" y="309067"/>
                </a:lnTo>
                <a:lnTo>
                  <a:pt x="176141" y="345657"/>
                </a:lnTo>
                <a:lnTo>
                  <a:pt x="198691" y="384848"/>
                </a:lnTo>
                <a:lnTo>
                  <a:pt x="223242" y="426839"/>
                </a:lnTo>
                <a:lnTo>
                  <a:pt x="249936" y="471830"/>
                </a:lnTo>
                <a:lnTo>
                  <a:pt x="278915" y="520022"/>
                </a:lnTo>
                <a:lnTo>
                  <a:pt x="310324" y="571614"/>
                </a:lnTo>
                <a:lnTo>
                  <a:pt x="344304" y="626806"/>
                </a:lnTo>
                <a:lnTo>
                  <a:pt x="381000" y="685800"/>
                </a:lnTo>
                <a:lnTo>
                  <a:pt x="421138" y="750536"/>
                </a:lnTo>
                <a:lnTo>
                  <a:pt x="465124" y="822312"/>
                </a:lnTo>
                <a:lnTo>
                  <a:pt x="512616" y="900355"/>
                </a:lnTo>
                <a:lnTo>
                  <a:pt x="563270" y="983894"/>
                </a:lnTo>
                <a:lnTo>
                  <a:pt x="616743" y="1072157"/>
                </a:lnTo>
                <a:lnTo>
                  <a:pt x="672693" y="1164374"/>
                </a:lnTo>
                <a:lnTo>
                  <a:pt x="730777" y="1259771"/>
                </a:lnTo>
                <a:lnTo>
                  <a:pt x="790651" y="1357579"/>
                </a:lnTo>
                <a:lnTo>
                  <a:pt x="851973" y="1457024"/>
                </a:lnTo>
                <a:lnTo>
                  <a:pt x="914400" y="1557337"/>
                </a:lnTo>
                <a:lnTo>
                  <a:pt x="977588" y="1657745"/>
                </a:lnTo>
                <a:lnTo>
                  <a:pt x="1041196" y="1757476"/>
                </a:lnTo>
                <a:lnTo>
                  <a:pt x="1104880" y="1855760"/>
                </a:lnTo>
                <a:lnTo>
                  <a:pt x="1168298" y="1951824"/>
                </a:lnTo>
                <a:lnTo>
                  <a:pt x="1231106" y="2044898"/>
                </a:lnTo>
                <a:lnTo>
                  <a:pt x="1292961" y="2134209"/>
                </a:lnTo>
                <a:lnTo>
                  <a:pt x="1353521" y="2218986"/>
                </a:lnTo>
                <a:lnTo>
                  <a:pt x="1412443" y="2298458"/>
                </a:lnTo>
                <a:lnTo>
                  <a:pt x="1469383" y="2371853"/>
                </a:lnTo>
                <a:lnTo>
                  <a:pt x="1524000" y="2438400"/>
                </a:lnTo>
                <a:lnTo>
                  <a:pt x="1577239" y="2499664"/>
                </a:lnTo>
                <a:lnTo>
                  <a:pt x="1630260" y="2557805"/>
                </a:lnTo>
                <a:lnTo>
                  <a:pt x="1683034" y="2612936"/>
                </a:lnTo>
                <a:lnTo>
                  <a:pt x="1735531" y="2665171"/>
                </a:lnTo>
                <a:lnTo>
                  <a:pt x="1787723" y="2714625"/>
                </a:lnTo>
                <a:lnTo>
                  <a:pt x="1839582" y="2761411"/>
                </a:lnTo>
                <a:lnTo>
                  <a:pt x="1891079" y="2805645"/>
                </a:lnTo>
                <a:lnTo>
                  <a:pt x="1942185" y="2847441"/>
                </a:lnTo>
                <a:lnTo>
                  <a:pt x="1992872" y="2886913"/>
                </a:lnTo>
                <a:lnTo>
                  <a:pt x="2043112" y="2924175"/>
                </a:lnTo>
                <a:lnTo>
                  <a:pt x="2092875" y="2959341"/>
                </a:lnTo>
                <a:lnTo>
                  <a:pt x="2142134" y="2992526"/>
                </a:lnTo>
                <a:lnTo>
                  <a:pt x="2190859" y="3023844"/>
                </a:lnTo>
                <a:lnTo>
                  <a:pt x="2239022" y="3053410"/>
                </a:lnTo>
                <a:lnTo>
                  <a:pt x="2286595" y="3081337"/>
                </a:lnTo>
                <a:lnTo>
                  <a:pt x="2333548" y="3107740"/>
                </a:lnTo>
                <a:lnTo>
                  <a:pt x="2379854" y="3132734"/>
                </a:lnTo>
                <a:lnTo>
                  <a:pt x="2425484" y="3156432"/>
                </a:lnTo>
                <a:lnTo>
                  <a:pt x="2470408" y="3178949"/>
                </a:lnTo>
                <a:lnTo>
                  <a:pt x="2514600" y="3200400"/>
                </a:lnTo>
                <a:lnTo>
                  <a:pt x="2557767" y="3220769"/>
                </a:lnTo>
                <a:lnTo>
                  <a:pt x="2599715" y="3239909"/>
                </a:lnTo>
                <a:lnTo>
                  <a:pt x="2640558" y="3257735"/>
                </a:lnTo>
                <a:lnTo>
                  <a:pt x="2680411" y="3274161"/>
                </a:lnTo>
                <a:lnTo>
                  <a:pt x="2719387" y="3289101"/>
                </a:lnTo>
                <a:lnTo>
                  <a:pt x="2757601" y="3302469"/>
                </a:lnTo>
                <a:lnTo>
                  <a:pt x="2795168" y="3314180"/>
                </a:lnTo>
                <a:lnTo>
                  <a:pt x="2832201" y="3324148"/>
                </a:lnTo>
                <a:lnTo>
                  <a:pt x="2905125" y="3338512"/>
                </a:lnTo>
                <a:lnTo>
                  <a:pt x="2977286" y="3344875"/>
                </a:lnTo>
                <a:lnTo>
                  <a:pt x="3013367" y="3344841"/>
                </a:lnTo>
                <a:lnTo>
                  <a:pt x="3086100" y="3337917"/>
                </a:lnTo>
                <a:lnTo>
                  <a:pt x="3160356" y="3321277"/>
                </a:lnTo>
                <a:lnTo>
                  <a:pt x="3198342" y="3309099"/>
                </a:lnTo>
                <a:lnTo>
                  <a:pt x="3237052" y="3294235"/>
                </a:lnTo>
                <a:lnTo>
                  <a:pt x="3276600" y="3276600"/>
                </a:lnTo>
                <a:lnTo>
                  <a:pt x="3317605" y="3254597"/>
                </a:lnTo>
                <a:lnTo>
                  <a:pt x="3360420" y="3227070"/>
                </a:lnTo>
                <a:lnTo>
                  <a:pt x="3404758" y="3194589"/>
                </a:lnTo>
                <a:lnTo>
                  <a:pt x="3450336" y="3157728"/>
                </a:lnTo>
                <a:lnTo>
                  <a:pt x="3496865" y="3117056"/>
                </a:lnTo>
                <a:lnTo>
                  <a:pt x="3544061" y="3073145"/>
                </a:lnTo>
                <a:lnTo>
                  <a:pt x="3591639" y="3026568"/>
                </a:lnTo>
                <a:lnTo>
                  <a:pt x="3639312" y="2977896"/>
                </a:lnTo>
                <a:lnTo>
                  <a:pt x="3686794" y="2927699"/>
                </a:lnTo>
                <a:lnTo>
                  <a:pt x="3733800" y="2876550"/>
                </a:lnTo>
                <a:lnTo>
                  <a:pt x="3780043" y="2825019"/>
                </a:lnTo>
                <a:lnTo>
                  <a:pt x="3825240" y="2773679"/>
                </a:lnTo>
                <a:lnTo>
                  <a:pt x="3869102" y="2723102"/>
                </a:lnTo>
                <a:lnTo>
                  <a:pt x="3911346" y="2673858"/>
                </a:lnTo>
                <a:lnTo>
                  <a:pt x="3951684" y="2626518"/>
                </a:lnTo>
                <a:lnTo>
                  <a:pt x="3989832" y="2581656"/>
                </a:lnTo>
                <a:lnTo>
                  <a:pt x="4025503" y="2539841"/>
                </a:lnTo>
                <a:lnTo>
                  <a:pt x="4058412" y="2501646"/>
                </a:lnTo>
                <a:lnTo>
                  <a:pt x="4088272" y="2467641"/>
                </a:lnTo>
                <a:lnTo>
                  <a:pt x="4114800" y="2438400"/>
                </a:lnTo>
                <a:lnTo>
                  <a:pt x="4138300" y="2412853"/>
                </a:lnTo>
                <a:lnTo>
                  <a:pt x="4159357" y="2389479"/>
                </a:lnTo>
                <a:lnTo>
                  <a:pt x="4194657" y="2348788"/>
                </a:lnTo>
                <a:lnTo>
                  <a:pt x="4221727" y="2315413"/>
                </a:lnTo>
                <a:lnTo>
                  <a:pt x="4249152" y="2277065"/>
                </a:lnTo>
                <a:lnTo>
                  <a:pt x="4266516" y="2243004"/>
                </a:lnTo>
                <a:lnTo>
                  <a:pt x="4269638" y="2226259"/>
                </a:lnTo>
                <a:lnTo>
                  <a:pt x="4269478" y="2221744"/>
                </a:lnTo>
                <a:lnTo>
                  <a:pt x="4268933" y="2217572"/>
                </a:lnTo>
                <a:lnTo>
                  <a:pt x="4268131" y="2213629"/>
                </a:lnTo>
                <a:lnTo>
                  <a:pt x="4267200" y="2209800"/>
                </a:lnTo>
              </a:path>
            </a:pathLst>
          </a:custGeom>
          <a:ln w="19050">
            <a:solidFill>
              <a:srgbClr val="96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62200" y="2895600"/>
            <a:ext cx="4343400" cy="1915795"/>
          </a:xfrm>
          <a:custGeom>
            <a:avLst/>
            <a:gdLst/>
            <a:ahLst/>
            <a:cxnLst/>
            <a:rect l="l" t="t" r="r" b="b"/>
            <a:pathLst>
              <a:path w="4343400" h="1915795">
                <a:moveTo>
                  <a:pt x="0" y="0"/>
                </a:moveTo>
                <a:lnTo>
                  <a:pt x="23829" y="32389"/>
                </a:lnTo>
                <a:lnTo>
                  <a:pt x="47758" y="64808"/>
                </a:lnTo>
                <a:lnTo>
                  <a:pt x="71887" y="97283"/>
                </a:lnTo>
                <a:lnTo>
                  <a:pt x="96316" y="129844"/>
                </a:lnTo>
                <a:lnTo>
                  <a:pt x="121146" y="162520"/>
                </a:lnTo>
                <a:lnTo>
                  <a:pt x="146475" y="195338"/>
                </a:lnTo>
                <a:lnTo>
                  <a:pt x="172404" y="228328"/>
                </a:lnTo>
                <a:lnTo>
                  <a:pt x="199034" y="261518"/>
                </a:lnTo>
                <a:lnTo>
                  <a:pt x="226464" y="294936"/>
                </a:lnTo>
                <a:lnTo>
                  <a:pt x="254793" y="328612"/>
                </a:lnTo>
                <a:lnTo>
                  <a:pt x="284123" y="362573"/>
                </a:lnTo>
                <a:lnTo>
                  <a:pt x="314553" y="396849"/>
                </a:lnTo>
                <a:lnTo>
                  <a:pt x="346183" y="431468"/>
                </a:lnTo>
                <a:lnTo>
                  <a:pt x="379114" y="466458"/>
                </a:lnTo>
                <a:lnTo>
                  <a:pt x="413444" y="501848"/>
                </a:lnTo>
                <a:lnTo>
                  <a:pt x="449275" y="537667"/>
                </a:lnTo>
                <a:lnTo>
                  <a:pt x="486706" y="573943"/>
                </a:lnTo>
                <a:lnTo>
                  <a:pt x="525837" y="610704"/>
                </a:lnTo>
                <a:lnTo>
                  <a:pt x="566768" y="647980"/>
                </a:lnTo>
                <a:lnTo>
                  <a:pt x="609600" y="685800"/>
                </a:lnTo>
                <a:lnTo>
                  <a:pt x="654534" y="724814"/>
                </a:lnTo>
                <a:lnTo>
                  <a:pt x="701611" y="765505"/>
                </a:lnTo>
                <a:lnTo>
                  <a:pt x="750689" y="807643"/>
                </a:lnTo>
                <a:lnTo>
                  <a:pt x="801624" y="851001"/>
                </a:lnTo>
                <a:lnTo>
                  <a:pt x="854273" y="895350"/>
                </a:lnTo>
                <a:lnTo>
                  <a:pt x="908494" y="940460"/>
                </a:lnTo>
                <a:lnTo>
                  <a:pt x="964144" y="986104"/>
                </a:lnTo>
                <a:lnTo>
                  <a:pt x="1021080" y="1032052"/>
                </a:lnTo>
                <a:lnTo>
                  <a:pt x="1079158" y="1078077"/>
                </a:lnTo>
                <a:lnTo>
                  <a:pt x="1138237" y="1123950"/>
                </a:lnTo>
                <a:lnTo>
                  <a:pt x="1198173" y="1169441"/>
                </a:lnTo>
                <a:lnTo>
                  <a:pt x="1258824" y="1214323"/>
                </a:lnTo>
                <a:lnTo>
                  <a:pt x="1320045" y="1258366"/>
                </a:lnTo>
                <a:lnTo>
                  <a:pt x="1381696" y="1301343"/>
                </a:lnTo>
                <a:lnTo>
                  <a:pt x="1443632" y="1343025"/>
                </a:lnTo>
                <a:lnTo>
                  <a:pt x="1505712" y="1383182"/>
                </a:lnTo>
                <a:lnTo>
                  <a:pt x="1567791" y="1421587"/>
                </a:lnTo>
                <a:lnTo>
                  <a:pt x="1629727" y="1458010"/>
                </a:lnTo>
                <a:lnTo>
                  <a:pt x="1691378" y="1492224"/>
                </a:lnTo>
                <a:lnTo>
                  <a:pt x="1752600" y="1524000"/>
                </a:lnTo>
                <a:lnTo>
                  <a:pt x="1813931" y="1554722"/>
                </a:lnTo>
                <a:lnTo>
                  <a:pt x="1875967" y="1585760"/>
                </a:lnTo>
                <a:lnTo>
                  <a:pt x="1938651" y="1616854"/>
                </a:lnTo>
                <a:lnTo>
                  <a:pt x="2001926" y="1647748"/>
                </a:lnTo>
                <a:lnTo>
                  <a:pt x="2065734" y="1678185"/>
                </a:lnTo>
                <a:lnTo>
                  <a:pt x="2130018" y="1707908"/>
                </a:lnTo>
                <a:lnTo>
                  <a:pt x="2194721" y="1736659"/>
                </a:lnTo>
                <a:lnTo>
                  <a:pt x="2259787" y="1764182"/>
                </a:lnTo>
                <a:lnTo>
                  <a:pt x="2325157" y="1790218"/>
                </a:lnTo>
                <a:lnTo>
                  <a:pt x="2390775" y="1814512"/>
                </a:lnTo>
                <a:lnTo>
                  <a:pt x="2456583" y="1836805"/>
                </a:lnTo>
                <a:lnTo>
                  <a:pt x="2522524" y="1856841"/>
                </a:lnTo>
                <a:lnTo>
                  <a:pt x="2588542" y="1874362"/>
                </a:lnTo>
                <a:lnTo>
                  <a:pt x="2654579" y="1889112"/>
                </a:lnTo>
                <a:lnTo>
                  <a:pt x="2720578" y="1900832"/>
                </a:lnTo>
                <a:lnTo>
                  <a:pt x="2786481" y="1909267"/>
                </a:lnTo>
                <a:lnTo>
                  <a:pt x="2852232" y="1914158"/>
                </a:lnTo>
                <a:lnTo>
                  <a:pt x="2917774" y="1915248"/>
                </a:lnTo>
                <a:lnTo>
                  <a:pt x="2983049" y="1912281"/>
                </a:lnTo>
                <a:lnTo>
                  <a:pt x="3048000" y="1905000"/>
                </a:lnTo>
                <a:lnTo>
                  <a:pt x="3114217" y="1891874"/>
                </a:lnTo>
                <a:lnTo>
                  <a:pt x="3183026" y="1872005"/>
                </a:lnTo>
                <a:lnTo>
                  <a:pt x="3253968" y="1846078"/>
                </a:lnTo>
                <a:lnTo>
                  <a:pt x="3326587" y="1814779"/>
                </a:lnTo>
                <a:lnTo>
                  <a:pt x="3400425" y="1778793"/>
                </a:lnTo>
                <a:lnTo>
                  <a:pt x="3475024" y="1738807"/>
                </a:lnTo>
                <a:lnTo>
                  <a:pt x="3549929" y="1695507"/>
                </a:lnTo>
                <a:lnTo>
                  <a:pt x="3624681" y="1649577"/>
                </a:lnTo>
                <a:lnTo>
                  <a:pt x="3698824" y="1601704"/>
                </a:lnTo>
                <a:lnTo>
                  <a:pt x="3771900" y="1552575"/>
                </a:lnTo>
                <a:lnTo>
                  <a:pt x="3843451" y="1502873"/>
                </a:lnTo>
                <a:lnTo>
                  <a:pt x="3913022" y="1453286"/>
                </a:lnTo>
                <a:lnTo>
                  <a:pt x="3980154" y="1404499"/>
                </a:lnTo>
                <a:lnTo>
                  <a:pt x="4044391" y="1357198"/>
                </a:lnTo>
                <a:lnTo>
                  <a:pt x="4105275" y="1312068"/>
                </a:lnTo>
                <a:lnTo>
                  <a:pt x="4162348" y="1269796"/>
                </a:lnTo>
                <a:lnTo>
                  <a:pt x="4215155" y="1231068"/>
                </a:lnTo>
                <a:lnTo>
                  <a:pt x="4263237" y="1196568"/>
                </a:lnTo>
                <a:lnTo>
                  <a:pt x="4306138" y="1166983"/>
                </a:lnTo>
                <a:lnTo>
                  <a:pt x="4343400" y="1143000"/>
                </a:lnTo>
              </a:path>
            </a:pathLst>
          </a:custGeom>
          <a:ln w="38100">
            <a:solidFill>
              <a:srgbClr val="00CC6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62200" y="3581400"/>
            <a:ext cx="4343400" cy="1449070"/>
          </a:xfrm>
          <a:custGeom>
            <a:avLst/>
            <a:gdLst/>
            <a:ahLst/>
            <a:cxnLst/>
            <a:rect l="l" t="t" r="r" b="b"/>
            <a:pathLst>
              <a:path w="4343400" h="1449070">
                <a:moveTo>
                  <a:pt x="0" y="0"/>
                </a:moveTo>
                <a:lnTo>
                  <a:pt x="36209" y="36190"/>
                </a:lnTo>
                <a:lnTo>
                  <a:pt x="72504" y="72351"/>
                </a:lnTo>
                <a:lnTo>
                  <a:pt x="108970" y="108456"/>
                </a:lnTo>
                <a:lnTo>
                  <a:pt x="145694" y="144475"/>
                </a:lnTo>
                <a:lnTo>
                  <a:pt x="182760" y="180379"/>
                </a:lnTo>
                <a:lnTo>
                  <a:pt x="220256" y="216141"/>
                </a:lnTo>
                <a:lnTo>
                  <a:pt x="258265" y="251731"/>
                </a:lnTo>
                <a:lnTo>
                  <a:pt x="296875" y="287121"/>
                </a:lnTo>
                <a:lnTo>
                  <a:pt x="336170" y="322283"/>
                </a:lnTo>
                <a:lnTo>
                  <a:pt x="376237" y="357187"/>
                </a:lnTo>
                <a:lnTo>
                  <a:pt x="417161" y="391806"/>
                </a:lnTo>
                <a:lnTo>
                  <a:pt x="459028" y="426110"/>
                </a:lnTo>
                <a:lnTo>
                  <a:pt x="501924" y="460071"/>
                </a:lnTo>
                <a:lnTo>
                  <a:pt x="545934" y="493661"/>
                </a:lnTo>
                <a:lnTo>
                  <a:pt x="591145" y="526851"/>
                </a:lnTo>
                <a:lnTo>
                  <a:pt x="637641" y="559612"/>
                </a:lnTo>
                <a:lnTo>
                  <a:pt x="685509" y="591916"/>
                </a:lnTo>
                <a:lnTo>
                  <a:pt x="734834" y="623735"/>
                </a:lnTo>
                <a:lnTo>
                  <a:pt x="785702" y="655039"/>
                </a:lnTo>
                <a:lnTo>
                  <a:pt x="838200" y="685800"/>
                </a:lnTo>
                <a:lnTo>
                  <a:pt x="893016" y="716270"/>
                </a:lnTo>
                <a:lnTo>
                  <a:pt x="950595" y="746683"/>
                </a:lnTo>
                <a:lnTo>
                  <a:pt x="1010650" y="776982"/>
                </a:lnTo>
                <a:lnTo>
                  <a:pt x="1072896" y="807110"/>
                </a:lnTo>
                <a:lnTo>
                  <a:pt x="1137046" y="837009"/>
                </a:lnTo>
                <a:lnTo>
                  <a:pt x="1202817" y="866622"/>
                </a:lnTo>
                <a:lnTo>
                  <a:pt x="1269920" y="895892"/>
                </a:lnTo>
                <a:lnTo>
                  <a:pt x="1338072" y="924763"/>
                </a:lnTo>
                <a:lnTo>
                  <a:pt x="1406985" y="953176"/>
                </a:lnTo>
                <a:lnTo>
                  <a:pt x="1476375" y="981075"/>
                </a:lnTo>
                <a:lnTo>
                  <a:pt x="1545955" y="1008402"/>
                </a:lnTo>
                <a:lnTo>
                  <a:pt x="1615440" y="1035100"/>
                </a:lnTo>
                <a:lnTo>
                  <a:pt x="1684543" y="1061113"/>
                </a:lnTo>
                <a:lnTo>
                  <a:pt x="1752981" y="1086383"/>
                </a:lnTo>
                <a:lnTo>
                  <a:pt x="1820465" y="1110853"/>
                </a:lnTo>
                <a:lnTo>
                  <a:pt x="1886712" y="1134465"/>
                </a:lnTo>
                <a:lnTo>
                  <a:pt x="1951434" y="1157163"/>
                </a:lnTo>
                <a:lnTo>
                  <a:pt x="2014347" y="1178890"/>
                </a:lnTo>
                <a:lnTo>
                  <a:pt x="2075164" y="1199588"/>
                </a:lnTo>
                <a:lnTo>
                  <a:pt x="2133600" y="1219200"/>
                </a:lnTo>
                <a:lnTo>
                  <a:pt x="2190369" y="1238140"/>
                </a:lnTo>
                <a:lnTo>
                  <a:pt x="2246376" y="1256804"/>
                </a:lnTo>
                <a:lnTo>
                  <a:pt x="2301621" y="1275106"/>
                </a:lnTo>
                <a:lnTo>
                  <a:pt x="2356104" y="1292961"/>
                </a:lnTo>
                <a:lnTo>
                  <a:pt x="2409825" y="1310282"/>
                </a:lnTo>
                <a:lnTo>
                  <a:pt x="2462784" y="1326984"/>
                </a:lnTo>
                <a:lnTo>
                  <a:pt x="2514980" y="1342982"/>
                </a:lnTo>
                <a:lnTo>
                  <a:pt x="2566416" y="1358188"/>
                </a:lnTo>
                <a:lnTo>
                  <a:pt x="2617089" y="1372519"/>
                </a:lnTo>
                <a:lnTo>
                  <a:pt x="2667000" y="1385887"/>
                </a:lnTo>
                <a:lnTo>
                  <a:pt x="2716149" y="1398208"/>
                </a:lnTo>
                <a:lnTo>
                  <a:pt x="2764536" y="1409395"/>
                </a:lnTo>
                <a:lnTo>
                  <a:pt x="2812161" y="1419363"/>
                </a:lnTo>
                <a:lnTo>
                  <a:pt x="2859023" y="1428026"/>
                </a:lnTo>
                <a:lnTo>
                  <a:pt x="2905125" y="1435298"/>
                </a:lnTo>
                <a:lnTo>
                  <a:pt x="2950464" y="1441094"/>
                </a:lnTo>
                <a:lnTo>
                  <a:pt x="2995041" y="1445328"/>
                </a:lnTo>
                <a:lnTo>
                  <a:pt x="3038856" y="1447914"/>
                </a:lnTo>
                <a:lnTo>
                  <a:pt x="3081909" y="1448766"/>
                </a:lnTo>
                <a:lnTo>
                  <a:pt x="3124200" y="1447800"/>
                </a:lnTo>
                <a:lnTo>
                  <a:pt x="3165548" y="1444775"/>
                </a:lnTo>
                <a:lnTo>
                  <a:pt x="3205810" y="1439608"/>
                </a:lnTo>
                <a:lnTo>
                  <a:pt x="3245043" y="1432440"/>
                </a:lnTo>
                <a:lnTo>
                  <a:pt x="3283305" y="1423416"/>
                </a:lnTo>
                <a:lnTo>
                  <a:pt x="3320653" y="1412676"/>
                </a:lnTo>
                <a:lnTo>
                  <a:pt x="3357143" y="1400365"/>
                </a:lnTo>
                <a:lnTo>
                  <a:pt x="3392833" y="1386625"/>
                </a:lnTo>
                <a:lnTo>
                  <a:pt x="3462042" y="1355431"/>
                </a:lnTo>
                <a:lnTo>
                  <a:pt x="3528736" y="1320236"/>
                </a:lnTo>
                <a:lnTo>
                  <a:pt x="3593372" y="1282184"/>
                </a:lnTo>
                <a:lnTo>
                  <a:pt x="3656409" y="1242417"/>
                </a:lnTo>
                <a:lnTo>
                  <a:pt x="3718302" y="1202078"/>
                </a:lnTo>
                <a:lnTo>
                  <a:pt x="3748963" y="1182052"/>
                </a:lnTo>
                <a:lnTo>
                  <a:pt x="3779510" y="1162311"/>
                </a:lnTo>
                <a:lnTo>
                  <a:pt x="3810000" y="1143000"/>
                </a:lnTo>
                <a:lnTo>
                  <a:pt x="3840199" y="1123669"/>
                </a:lnTo>
                <a:lnTo>
                  <a:pt x="3898996" y="1083406"/>
                </a:lnTo>
                <a:lnTo>
                  <a:pt x="3955851" y="1041201"/>
                </a:lnTo>
                <a:lnTo>
                  <a:pt x="4010991" y="997281"/>
                </a:lnTo>
                <a:lnTo>
                  <a:pt x="4064646" y="951876"/>
                </a:lnTo>
                <a:lnTo>
                  <a:pt x="4117043" y="905213"/>
                </a:lnTo>
                <a:lnTo>
                  <a:pt x="4168411" y="857521"/>
                </a:lnTo>
                <a:lnTo>
                  <a:pt x="4218979" y="809029"/>
                </a:lnTo>
                <a:lnTo>
                  <a:pt x="4268976" y="759966"/>
                </a:lnTo>
                <a:lnTo>
                  <a:pt x="4318630" y="710560"/>
                </a:lnTo>
                <a:lnTo>
                  <a:pt x="4343400" y="685800"/>
                </a:lnTo>
              </a:path>
            </a:pathLst>
          </a:custGeom>
          <a:ln w="38100">
            <a:solidFill>
              <a:srgbClr val="9933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62200" y="4267200"/>
            <a:ext cx="4419600" cy="1209675"/>
          </a:xfrm>
          <a:custGeom>
            <a:avLst/>
            <a:gdLst/>
            <a:ahLst/>
            <a:cxnLst/>
            <a:rect l="l" t="t" r="r" b="b"/>
            <a:pathLst>
              <a:path w="4419600" h="1209675">
                <a:moveTo>
                  <a:pt x="0" y="0"/>
                </a:moveTo>
                <a:lnTo>
                  <a:pt x="36843" y="30211"/>
                </a:lnTo>
                <a:lnTo>
                  <a:pt x="73775" y="60398"/>
                </a:lnTo>
                <a:lnTo>
                  <a:pt x="110881" y="90538"/>
                </a:lnTo>
                <a:lnTo>
                  <a:pt x="148249" y="120606"/>
                </a:lnTo>
                <a:lnTo>
                  <a:pt x="185966" y="150578"/>
                </a:lnTo>
                <a:lnTo>
                  <a:pt x="224119" y="180432"/>
                </a:lnTo>
                <a:lnTo>
                  <a:pt x="262795" y="210142"/>
                </a:lnTo>
                <a:lnTo>
                  <a:pt x="302083" y="239685"/>
                </a:lnTo>
                <a:lnTo>
                  <a:pt x="342068" y="269037"/>
                </a:lnTo>
                <a:lnTo>
                  <a:pt x="382838" y="298175"/>
                </a:lnTo>
                <a:lnTo>
                  <a:pt x="424480" y="327074"/>
                </a:lnTo>
                <a:lnTo>
                  <a:pt x="467082" y="355710"/>
                </a:lnTo>
                <a:lnTo>
                  <a:pt x="510731" y="384060"/>
                </a:lnTo>
                <a:lnTo>
                  <a:pt x="555514" y="412100"/>
                </a:lnTo>
                <a:lnTo>
                  <a:pt x="601518" y="439806"/>
                </a:lnTo>
                <a:lnTo>
                  <a:pt x="648830" y="467154"/>
                </a:lnTo>
                <a:lnTo>
                  <a:pt x="697537" y="494121"/>
                </a:lnTo>
                <a:lnTo>
                  <a:pt x="747728" y="520681"/>
                </a:lnTo>
                <a:lnTo>
                  <a:pt x="799488" y="546812"/>
                </a:lnTo>
                <a:lnTo>
                  <a:pt x="852906" y="572490"/>
                </a:lnTo>
                <a:lnTo>
                  <a:pt x="908684" y="597927"/>
                </a:lnTo>
                <a:lnTo>
                  <a:pt x="967272" y="623316"/>
                </a:lnTo>
                <a:lnTo>
                  <a:pt x="1028381" y="648610"/>
                </a:lnTo>
                <a:lnTo>
                  <a:pt x="1091718" y="673760"/>
                </a:lnTo>
                <a:lnTo>
                  <a:pt x="1156994" y="698720"/>
                </a:lnTo>
                <a:lnTo>
                  <a:pt x="1223918" y="723440"/>
                </a:lnTo>
                <a:lnTo>
                  <a:pt x="1292199" y="747875"/>
                </a:lnTo>
                <a:lnTo>
                  <a:pt x="1361546" y="771975"/>
                </a:lnTo>
                <a:lnTo>
                  <a:pt x="1431668" y="795694"/>
                </a:lnTo>
                <a:lnTo>
                  <a:pt x="1502275" y="818983"/>
                </a:lnTo>
                <a:lnTo>
                  <a:pt x="1573075" y="841795"/>
                </a:lnTo>
                <a:lnTo>
                  <a:pt x="1643779" y="864082"/>
                </a:lnTo>
                <a:lnTo>
                  <a:pt x="1714095" y="885797"/>
                </a:lnTo>
                <a:lnTo>
                  <a:pt x="1783732" y="906892"/>
                </a:lnTo>
                <a:lnTo>
                  <a:pt x="1852401" y="927318"/>
                </a:lnTo>
                <a:lnTo>
                  <a:pt x="1919809" y="947030"/>
                </a:lnTo>
                <a:lnTo>
                  <a:pt x="1985666" y="965977"/>
                </a:lnTo>
                <a:lnTo>
                  <a:pt x="2049682" y="984114"/>
                </a:lnTo>
                <a:lnTo>
                  <a:pt x="2111566" y="1001393"/>
                </a:lnTo>
                <a:lnTo>
                  <a:pt x="2171026" y="1017765"/>
                </a:lnTo>
                <a:lnTo>
                  <a:pt x="2228793" y="1033576"/>
                </a:lnTo>
                <a:lnTo>
                  <a:pt x="2285783" y="1049157"/>
                </a:lnTo>
                <a:lnTo>
                  <a:pt x="2341998" y="1064436"/>
                </a:lnTo>
                <a:lnTo>
                  <a:pt x="2397438" y="1079341"/>
                </a:lnTo>
                <a:lnTo>
                  <a:pt x="2452102" y="1093800"/>
                </a:lnTo>
                <a:lnTo>
                  <a:pt x="2505991" y="1107743"/>
                </a:lnTo>
                <a:lnTo>
                  <a:pt x="2559104" y="1121097"/>
                </a:lnTo>
                <a:lnTo>
                  <a:pt x="2611442" y="1133792"/>
                </a:lnTo>
                <a:lnTo>
                  <a:pt x="2663004" y="1145754"/>
                </a:lnTo>
                <a:lnTo>
                  <a:pt x="2713791" y="1156914"/>
                </a:lnTo>
                <a:lnTo>
                  <a:pt x="2763803" y="1167199"/>
                </a:lnTo>
                <a:lnTo>
                  <a:pt x="2813039" y="1176538"/>
                </a:lnTo>
                <a:lnTo>
                  <a:pt x="2861499" y="1184858"/>
                </a:lnTo>
                <a:lnTo>
                  <a:pt x="2909184" y="1192090"/>
                </a:lnTo>
                <a:lnTo>
                  <a:pt x="2956094" y="1198161"/>
                </a:lnTo>
                <a:lnTo>
                  <a:pt x="3002229" y="1202999"/>
                </a:lnTo>
                <a:lnTo>
                  <a:pt x="3047588" y="1206533"/>
                </a:lnTo>
                <a:lnTo>
                  <a:pt x="3092171" y="1208691"/>
                </a:lnTo>
                <a:lnTo>
                  <a:pt x="3135980" y="1209402"/>
                </a:lnTo>
                <a:lnTo>
                  <a:pt x="3179013" y="1208595"/>
                </a:lnTo>
                <a:lnTo>
                  <a:pt x="3221086" y="1206070"/>
                </a:lnTo>
                <a:lnTo>
                  <a:pt x="3262055" y="1201756"/>
                </a:lnTo>
                <a:lnTo>
                  <a:pt x="3301976" y="1195773"/>
                </a:lnTo>
                <a:lnTo>
                  <a:pt x="3340909" y="1188239"/>
                </a:lnTo>
                <a:lnTo>
                  <a:pt x="3378911" y="1179273"/>
                </a:lnTo>
                <a:lnTo>
                  <a:pt x="3416041" y="1168996"/>
                </a:lnTo>
                <a:lnTo>
                  <a:pt x="3487917" y="1144983"/>
                </a:lnTo>
                <a:lnTo>
                  <a:pt x="3557001" y="1117153"/>
                </a:lnTo>
                <a:lnTo>
                  <a:pt x="3623759" y="1086461"/>
                </a:lnTo>
                <a:lnTo>
                  <a:pt x="3688657" y="1053861"/>
                </a:lnTo>
                <a:lnTo>
                  <a:pt x="3752159" y="1020306"/>
                </a:lnTo>
                <a:lnTo>
                  <a:pt x="3783533" y="1003469"/>
                </a:lnTo>
                <a:lnTo>
                  <a:pt x="3814732" y="986751"/>
                </a:lnTo>
                <a:lnTo>
                  <a:pt x="3845815" y="970272"/>
                </a:lnTo>
                <a:lnTo>
                  <a:pt x="3876840" y="954151"/>
                </a:lnTo>
                <a:lnTo>
                  <a:pt x="3907569" y="938015"/>
                </a:lnTo>
                <a:lnTo>
                  <a:pt x="3967399" y="904407"/>
                </a:lnTo>
                <a:lnTo>
                  <a:pt x="4025252" y="869175"/>
                </a:lnTo>
                <a:lnTo>
                  <a:pt x="4081360" y="832512"/>
                </a:lnTo>
                <a:lnTo>
                  <a:pt x="4135956" y="794608"/>
                </a:lnTo>
                <a:lnTo>
                  <a:pt x="4189272" y="755654"/>
                </a:lnTo>
                <a:lnTo>
                  <a:pt x="4241542" y="715841"/>
                </a:lnTo>
                <a:lnTo>
                  <a:pt x="4292997" y="675360"/>
                </a:lnTo>
                <a:lnTo>
                  <a:pt x="4343871" y="634403"/>
                </a:lnTo>
                <a:lnTo>
                  <a:pt x="4394395" y="593159"/>
                </a:lnTo>
                <a:lnTo>
                  <a:pt x="4419600" y="572490"/>
                </a:lnTo>
              </a:path>
            </a:pathLst>
          </a:custGeom>
          <a:ln w="38100">
            <a:solidFill>
              <a:srgbClr val="9933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62200" y="4038600"/>
            <a:ext cx="4267200" cy="1228090"/>
          </a:xfrm>
          <a:custGeom>
            <a:avLst/>
            <a:gdLst/>
            <a:ahLst/>
            <a:cxnLst/>
            <a:rect l="l" t="t" r="r" b="b"/>
            <a:pathLst>
              <a:path w="4267200" h="1228089">
                <a:moveTo>
                  <a:pt x="0" y="0"/>
                </a:moveTo>
                <a:lnTo>
                  <a:pt x="33339" y="24760"/>
                </a:lnTo>
                <a:lnTo>
                  <a:pt x="66694" y="49491"/>
                </a:lnTo>
                <a:lnTo>
                  <a:pt x="100076" y="74166"/>
                </a:lnTo>
                <a:lnTo>
                  <a:pt x="133502" y="98755"/>
                </a:lnTo>
                <a:lnTo>
                  <a:pt x="166985" y="123229"/>
                </a:lnTo>
                <a:lnTo>
                  <a:pt x="200539" y="147561"/>
                </a:lnTo>
                <a:lnTo>
                  <a:pt x="234179" y="171721"/>
                </a:lnTo>
                <a:lnTo>
                  <a:pt x="267919" y="195681"/>
                </a:lnTo>
                <a:lnTo>
                  <a:pt x="301773" y="219413"/>
                </a:lnTo>
                <a:lnTo>
                  <a:pt x="335756" y="242887"/>
                </a:lnTo>
                <a:lnTo>
                  <a:pt x="369881" y="266076"/>
                </a:lnTo>
                <a:lnTo>
                  <a:pt x="404164" y="288950"/>
                </a:lnTo>
                <a:lnTo>
                  <a:pt x="438619" y="311481"/>
                </a:lnTo>
                <a:lnTo>
                  <a:pt x="473259" y="333641"/>
                </a:lnTo>
                <a:lnTo>
                  <a:pt x="508099" y="355401"/>
                </a:lnTo>
                <a:lnTo>
                  <a:pt x="543153" y="376732"/>
                </a:lnTo>
                <a:lnTo>
                  <a:pt x="578436" y="397606"/>
                </a:lnTo>
                <a:lnTo>
                  <a:pt x="613962" y="417995"/>
                </a:lnTo>
                <a:lnTo>
                  <a:pt x="649745" y="437869"/>
                </a:lnTo>
                <a:lnTo>
                  <a:pt x="685800" y="457200"/>
                </a:lnTo>
                <a:lnTo>
                  <a:pt x="721999" y="475878"/>
                </a:lnTo>
                <a:lnTo>
                  <a:pt x="758228" y="493852"/>
                </a:lnTo>
                <a:lnTo>
                  <a:pt x="794513" y="511178"/>
                </a:lnTo>
                <a:lnTo>
                  <a:pt x="830884" y="527913"/>
                </a:lnTo>
                <a:lnTo>
                  <a:pt x="867370" y="544115"/>
                </a:lnTo>
                <a:lnTo>
                  <a:pt x="903998" y="559841"/>
                </a:lnTo>
                <a:lnTo>
                  <a:pt x="940798" y="575148"/>
                </a:lnTo>
                <a:lnTo>
                  <a:pt x="977798" y="590092"/>
                </a:lnTo>
                <a:lnTo>
                  <a:pt x="1015026" y="604732"/>
                </a:lnTo>
                <a:lnTo>
                  <a:pt x="1052512" y="619125"/>
                </a:lnTo>
                <a:lnTo>
                  <a:pt x="1090283" y="633326"/>
                </a:lnTo>
                <a:lnTo>
                  <a:pt x="1128369" y="647395"/>
                </a:lnTo>
                <a:lnTo>
                  <a:pt x="1166798" y="661387"/>
                </a:lnTo>
                <a:lnTo>
                  <a:pt x="1205598" y="675360"/>
                </a:lnTo>
                <a:lnTo>
                  <a:pt x="1244798" y="689371"/>
                </a:lnTo>
                <a:lnTo>
                  <a:pt x="1284427" y="703478"/>
                </a:lnTo>
                <a:lnTo>
                  <a:pt x="1324513" y="717737"/>
                </a:lnTo>
                <a:lnTo>
                  <a:pt x="1365084" y="732205"/>
                </a:lnTo>
                <a:lnTo>
                  <a:pt x="1406170" y="746940"/>
                </a:lnTo>
                <a:lnTo>
                  <a:pt x="1447800" y="762000"/>
                </a:lnTo>
                <a:lnTo>
                  <a:pt x="1490443" y="777420"/>
                </a:lnTo>
                <a:lnTo>
                  <a:pt x="1534439" y="793165"/>
                </a:lnTo>
                <a:lnTo>
                  <a:pt x="1579616" y="809177"/>
                </a:lnTo>
                <a:lnTo>
                  <a:pt x="1625803" y="825398"/>
                </a:lnTo>
                <a:lnTo>
                  <a:pt x="1672828" y="841771"/>
                </a:lnTo>
                <a:lnTo>
                  <a:pt x="1720519" y="858240"/>
                </a:lnTo>
                <a:lnTo>
                  <a:pt x="1768706" y="874747"/>
                </a:lnTo>
                <a:lnTo>
                  <a:pt x="1817217" y="891235"/>
                </a:lnTo>
                <a:lnTo>
                  <a:pt x="1865880" y="907646"/>
                </a:lnTo>
                <a:lnTo>
                  <a:pt x="1914525" y="923925"/>
                </a:lnTo>
                <a:lnTo>
                  <a:pt x="1962978" y="940012"/>
                </a:lnTo>
                <a:lnTo>
                  <a:pt x="2011070" y="955852"/>
                </a:lnTo>
                <a:lnTo>
                  <a:pt x="2058628" y="971388"/>
                </a:lnTo>
                <a:lnTo>
                  <a:pt x="2105482" y="986561"/>
                </a:lnTo>
                <a:lnTo>
                  <a:pt x="2151459" y="1001315"/>
                </a:lnTo>
                <a:lnTo>
                  <a:pt x="2196388" y="1015593"/>
                </a:lnTo>
                <a:lnTo>
                  <a:pt x="2240099" y="1029338"/>
                </a:lnTo>
                <a:lnTo>
                  <a:pt x="2282418" y="1042492"/>
                </a:lnTo>
                <a:lnTo>
                  <a:pt x="2323176" y="1054998"/>
                </a:lnTo>
                <a:lnTo>
                  <a:pt x="2362200" y="1066800"/>
                </a:lnTo>
                <a:lnTo>
                  <a:pt x="2399738" y="1078129"/>
                </a:lnTo>
                <a:lnTo>
                  <a:pt x="2436190" y="1089240"/>
                </a:lnTo>
                <a:lnTo>
                  <a:pt x="2471613" y="1100104"/>
                </a:lnTo>
                <a:lnTo>
                  <a:pt x="2506065" y="1110691"/>
                </a:lnTo>
                <a:lnTo>
                  <a:pt x="2539603" y="1120973"/>
                </a:lnTo>
                <a:lnTo>
                  <a:pt x="2604163" y="1140509"/>
                </a:lnTo>
                <a:lnTo>
                  <a:pt x="2665752" y="1158482"/>
                </a:lnTo>
                <a:lnTo>
                  <a:pt x="2724826" y="1174665"/>
                </a:lnTo>
                <a:lnTo>
                  <a:pt x="2781842" y="1188829"/>
                </a:lnTo>
                <a:lnTo>
                  <a:pt x="2837259" y="1200745"/>
                </a:lnTo>
                <a:lnTo>
                  <a:pt x="2891532" y="1210184"/>
                </a:lnTo>
                <a:lnTo>
                  <a:pt x="2945120" y="1216918"/>
                </a:lnTo>
                <a:lnTo>
                  <a:pt x="2997646" y="1221090"/>
                </a:lnTo>
                <a:lnTo>
                  <a:pt x="3021977" y="1222895"/>
                </a:lnTo>
                <a:lnTo>
                  <a:pt x="3066897" y="1225905"/>
                </a:lnTo>
                <a:lnTo>
                  <a:pt x="3108159" y="1227543"/>
                </a:lnTo>
                <a:lnTo>
                  <a:pt x="3127919" y="1227634"/>
                </a:lnTo>
                <a:lnTo>
                  <a:pt x="3147364" y="1227124"/>
                </a:lnTo>
                <a:lnTo>
                  <a:pt x="3186112" y="1223962"/>
                </a:lnTo>
                <a:lnTo>
                  <a:pt x="3226003" y="1217371"/>
                </a:lnTo>
                <a:lnTo>
                  <a:pt x="3268637" y="1206665"/>
                </a:lnTo>
                <a:lnTo>
                  <a:pt x="3315614" y="1191158"/>
                </a:lnTo>
                <a:lnTo>
                  <a:pt x="3368535" y="1170165"/>
                </a:lnTo>
                <a:lnTo>
                  <a:pt x="3429000" y="1143000"/>
                </a:lnTo>
                <a:lnTo>
                  <a:pt x="3500475" y="1106119"/>
                </a:lnTo>
                <a:lnTo>
                  <a:pt x="3540642" y="1083392"/>
                </a:lnTo>
                <a:lnTo>
                  <a:pt x="3583228" y="1058265"/>
                </a:lnTo>
                <a:lnTo>
                  <a:pt x="3627834" y="1031081"/>
                </a:lnTo>
                <a:lnTo>
                  <a:pt x="3674059" y="1002182"/>
                </a:lnTo>
                <a:lnTo>
                  <a:pt x="3721503" y="971911"/>
                </a:lnTo>
                <a:lnTo>
                  <a:pt x="3769766" y="940612"/>
                </a:lnTo>
                <a:lnTo>
                  <a:pt x="3818448" y="908627"/>
                </a:lnTo>
                <a:lnTo>
                  <a:pt x="3867150" y="876300"/>
                </a:lnTo>
                <a:lnTo>
                  <a:pt x="3915470" y="843972"/>
                </a:lnTo>
                <a:lnTo>
                  <a:pt x="3963009" y="811987"/>
                </a:lnTo>
                <a:lnTo>
                  <a:pt x="4009367" y="780688"/>
                </a:lnTo>
                <a:lnTo>
                  <a:pt x="4054144" y="750417"/>
                </a:lnTo>
                <a:lnTo>
                  <a:pt x="4096940" y="721518"/>
                </a:lnTo>
                <a:lnTo>
                  <a:pt x="4137355" y="694334"/>
                </a:lnTo>
                <a:lnTo>
                  <a:pt x="4174988" y="669207"/>
                </a:lnTo>
                <a:lnTo>
                  <a:pt x="4209440" y="646480"/>
                </a:lnTo>
                <a:lnTo>
                  <a:pt x="4240310" y="626497"/>
                </a:lnTo>
                <a:lnTo>
                  <a:pt x="4267200" y="6096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62200" y="5562600"/>
            <a:ext cx="4419600" cy="304800"/>
          </a:xfrm>
          <a:custGeom>
            <a:avLst/>
            <a:gdLst/>
            <a:ahLst/>
            <a:cxnLst/>
            <a:rect l="l" t="t" r="r" b="b"/>
            <a:pathLst>
              <a:path w="4419600" h="304800">
                <a:moveTo>
                  <a:pt x="0" y="304800"/>
                </a:moveTo>
                <a:lnTo>
                  <a:pt x="43848" y="300039"/>
                </a:lnTo>
                <a:lnTo>
                  <a:pt x="87896" y="295294"/>
                </a:lnTo>
                <a:lnTo>
                  <a:pt x="132345" y="290576"/>
                </a:lnTo>
                <a:lnTo>
                  <a:pt x="177393" y="285902"/>
                </a:lnTo>
                <a:lnTo>
                  <a:pt x="223242" y="281285"/>
                </a:lnTo>
                <a:lnTo>
                  <a:pt x="270090" y="276739"/>
                </a:lnTo>
                <a:lnTo>
                  <a:pt x="318139" y="272279"/>
                </a:lnTo>
                <a:lnTo>
                  <a:pt x="367588" y="267919"/>
                </a:lnTo>
                <a:lnTo>
                  <a:pt x="418638" y="263673"/>
                </a:lnTo>
                <a:lnTo>
                  <a:pt x="471487" y="259556"/>
                </a:lnTo>
                <a:lnTo>
                  <a:pt x="526337" y="255581"/>
                </a:lnTo>
                <a:lnTo>
                  <a:pt x="583387" y="251764"/>
                </a:lnTo>
                <a:lnTo>
                  <a:pt x="642837" y="248119"/>
                </a:lnTo>
                <a:lnTo>
                  <a:pt x="704888" y="244659"/>
                </a:lnTo>
                <a:lnTo>
                  <a:pt x="769739" y="241399"/>
                </a:lnTo>
                <a:lnTo>
                  <a:pt x="837590" y="238353"/>
                </a:lnTo>
                <a:lnTo>
                  <a:pt x="908642" y="235536"/>
                </a:lnTo>
                <a:lnTo>
                  <a:pt x="983094" y="232962"/>
                </a:lnTo>
                <a:lnTo>
                  <a:pt x="1061146" y="230645"/>
                </a:lnTo>
                <a:lnTo>
                  <a:pt x="1143000" y="228600"/>
                </a:lnTo>
                <a:lnTo>
                  <a:pt x="1230777" y="227152"/>
                </a:lnTo>
                <a:lnTo>
                  <a:pt x="1325918" y="226542"/>
                </a:lnTo>
                <a:lnTo>
                  <a:pt x="1427592" y="226656"/>
                </a:lnTo>
                <a:lnTo>
                  <a:pt x="1534972" y="227380"/>
                </a:lnTo>
                <a:lnTo>
                  <a:pt x="1647229" y="228600"/>
                </a:lnTo>
                <a:lnTo>
                  <a:pt x="1763534" y="230200"/>
                </a:lnTo>
                <a:lnTo>
                  <a:pt x="1883059" y="232067"/>
                </a:lnTo>
                <a:lnTo>
                  <a:pt x="2004974" y="234086"/>
                </a:lnTo>
                <a:lnTo>
                  <a:pt x="2128451" y="236143"/>
                </a:lnTo>
                <a:lnTo>
                  <a:pt x="2252662" y="238125"/>
                </a:lnTo>
                <a:lnTo>
                  <a:pt x="2376778" y="239915"/>
                </a:lnTo>
                <a:lnTo>
                  <a:pt x="2499969" y="241401"/>
                </a:lnTo>
                <a:lnTo>
                  <a:pt x="2621408" y="242468"/>
                </a:lnTo>
                <a:lnTo>
                  <a:pt x="2740266" y="243001"/>
                </a:lnTo>
                <a:lnTo>
                  <a:pt x="2855714" y="242887"/>
                </a:lnTo>
                <a:lnTo>
                  <a:pt x="2966923" y="242011"/>
                </a:lnTo>
                <a:lnTo>
                  <a:pt x="3073065" y="240258"/>
                </a:lnTo>
                <a:lnTo>
                  <a:pt x="3173310" y="237515"/>
                </a:lnTo>
                <a:lnTo>
                  <a:pt x="3266832" y="233667"/>
                </a:lnTo>
                <a:lnTo>
                  <a:pt x="3352800" y="228600"/>
                </a:lnTo>
                <a:lnTo>
                  <a:pt x="3433014" y="222146"/>
                </a:lnTo>
                <a:lnTo>
                  <a:pt x="3509886" y="214312"/>
                </a:lnTo>
                <a:lnTo>
                  <a:pt x="3583500" y="205239"/>
                </a:lnTo>
                <a:lnTo>
                  <a:pt x="3653942" y="195071"/>
                </a:lnTo>
                <a:lnTo>
                  <a:pt x="3721298" y="183951"/>
                </a:lnTo>
                <a:lnTo>
                  <a:pt x="3785654" y="172021"/>
                </a:lnTo>
                <a:lnTo>
                  <a:pt x="3847095" y="159424"/>
                </a:lnTo>
                <a:lnTo>
                  <a:pt x="3905707" y="146304"/>
                </a:lnTo>
                <a:lnTo>
                  <a:pt x="3961576" y="132802"/>
                </a:lnTo>
                <a:lnTo>
                  <a:pt x="4014787" y="119062"/>
                </a:lnTo>
                <a:lnTo>
                  <a:pt x="4065427" y="105227"/>
                </a:lnTo>
                <a:lnTo>
                  <a:pt x="4113580" y="91439"/>
                </a:lnTo>
                <a:lnTo>
                  <a:pt x="4159334" y="77843"/>
                </a:lnTo>
                <a:lnTo>
                  <a:pt x="4202772" y="64579"/>
                </a:lnTo>
                <a:lnTo>
                  <a:pt x="4243982" y="51792"/>
                </a:lnTo>
                <a:lnTo>
                  <a:pt x="4283049" y="39623"/>
                </a:lnTo>
                <a:lnTo>
                  <a:pt x="4320058" y="28217"/>
                </a:lnTo>
                <a:lnTo>
                  <a:pt x="4355096" y="17716"/>
                </a:lnTo>
                <a:lnTo>
                  <a:pt x="4388248" y="8262"/>
                </a:lnTo>
                <a:lnTo>
                  <a:pt x="4419600" y="0"/>
                </a:lnTo>
              </a:path>
            </a:pathLst>
          </a:custGeom>
          <a:ln w="38100">
            <a:solidFill>
              <a:srgbClr val="D34817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44139" y="708659"/>
            <a:ext cx="2167127" cy="4998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05883" y="708659"/>
            <a:ext cx="484631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43400" y="1905000"/>
            <a:ext cx="2044700" cy="457200"/>
          </a:xfrm>
          <a:custGeom>
            <a:avLst/>
            <a:gdLst/>
            <a:ahLst/>
            <a:cxnLst/>
            <a:rect l="l" t="t" r="r" b="b"/>
            <a:pathLst>
              <a:path w="2044700" h="457200">
                <a:moveTo>
                  <a:pt x="0" y="0"/>
                </a:moveTo>
                <a:lnTo>
                  <a:pt x="2044700" y="0"/>
                </a:lnTo>
                <a:lnTo>
                  <a:pt x="20447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45864" y="1851659"/>
            <a:ext cx="2267711" cy="4998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05144" y="1851659"/>
            <a:ext cx="484631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01539" y="2461259"/>
            <a:ext cx="1185671" cy="4998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38215" y="2662427"/>
            <a:ext cx="440435" cy="2971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31179" y="2461259"/>
            <a:ext cx="2264663" cy="4998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90459" y="2461259"/>
            <a:ext cx="484631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90800" y="949325"/>
            <a:ext cx="0" cy="574675"/>
          </a:xfrm>
          <a:custGeom>
            <a:avLst/>
            <a:gdLst/>
            <a:ahLst/>
            <a:cxnLst/>
            <a:rect l="l" t="t" r="r" b="b"/>
            <a:pathLst>
              <a:path h="574675">
                <a:moveTo>
                  <a:pt x="0" y="0"/>
                </a:moveTo>
                <a:lnTo>
                  <a:pt x="0" y="574548"/>
                </a:lnTo>
              </a:path>
            </a:pathLst>
          </a:custGeom>
          <a:ln w="12700">
            <a:solidFill>
              <a:srgbClr val="96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52700" y="1524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96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91294" y="1981200"/>
            <a:ext cx="899794" cy="2076450"/>
          </a:xfrm>
          <a:custGeom>
            <a:avLst/>
            <a:gdLst/>
            <a:ahLst/>
            <a:cxnLst/>
            <a:rect l="l" t="t" r="r" b="b"/>
            <a:pathLst>
              <a:path w="899795" h="2076450">
                <a:moveTo>
                  <a:pt x="899706" y="0"/>
                </a:moveTo>
                <a:lnTo>
                  <a:pt x="0" y="2076246"/>
                </a:lnTo>
              </a:path>
            </a:pathLst>
          </a:custGeom>
          <a:ln w="76200">
            <a:solidFill>
              <a:srgbClr val="96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77072" y="3841873"/>
            <a:ext cx="349885" cy="425450"/>
          </a:xfrm>
          <a:custGeom>
            <a:avLst/>
            <a:gdLst/>
            <a:ahLst/>
            <a:cxnLst/>
            <a:rect l="l" t="t" r="r" b="b"/>
            <a:pathLst>
              <a:path w="349885" h="425450">
                <a:moveTo>
                  <a:pt x="0" y="0"/>
                </a:moveTo>
                <a:lnTo>
                  <a:pt x="23329" y="425322"/>
                </a:lnTo>
                <a:lnTo>
                  <a:pt x="273228" y="215569"/>
                </a:lnTo>
                <a:lnTo>
                  <a:pt x="114211" y="215569"/>
                </a:lnTo>
                <a:lnTo>
                  <a:pt x="0" y="0"/>
                </a:lnTo>
                <a:close/>
              </a:path>
              <a:path w="349885" h="425450">
                <a:moveTo>
                  <a:pt x="349592" y="151472"/>
                </a:moveTo>
                <a:lnTo>
                  <a:pt x="114211" y="215569"/>
                </a:lnTo>
                <a:lnTo>
                  <a:pt x="273228" y="215569"/>
                </a:lnTo>
                <a:lnTo>
                  <a:pt x="349592" y="151472"/>
                </a:lnTo>
                <a:close/>
              </a:path>
            </a:pathLst>
          </a:custGeom>
          <a:solidFill>
            <a:srgbClr val="96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485781" y="1905000"/>
            <a:ext cx="705485" cy="2750820"/>
          </a:xfrm>
          <a:custGeom>
            <a:avLst/>
            <a:gdLst/>
            <a:ahLst/>
            <a:cxnLst/>
            <a:rect l="l" t="t" r="r" b="b"/>
            <a:pathLst>
              <a:path w="705485" h="2750820">
                <a:moveTo>
                  <a:pt x="705218" y="0"/>
                </a:moveTo>
                <a:lnTo>
                  <a:pt x="0" y="2750362"/>
                </a:lnTo>
              </a:path>
            </a:pathLst>
          </a:custGeom>
          <a:ln w="76200">
            <a:solidFill>
              <a:srgbClr val="96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39082" y="4460429"/>
            <a:ext cx="369570" cy="416559"/>
          </a:xfrm>
          <a:custGeom>
            <a:avLst/>
            <a:gdLst/>
            <a:ahLst/>
            <a:cxnLst/>
            <a:rect l="l" t="t" r="r" b="b"/>
            <a:pathLst>
              <a:path w="369570" h="416560">
                <a:moveTo>
                  <a:pt x="0" y="0"/>
                </a:moveTo>
                <a:lnTo>
                  <a:pt x="89916" y="416369"/>
                </a:lnTo>
                <a:lnTo>
                  <a:pt x="282029" y="194932"/>
                </a:lnTo>
                <a:lnTo>
                  <a:pt x="146685" y="194932"/>
                </a:lnTo>
                <a:lnTo>
                  <a:pt x="0" y="0"/>
                </a:lnTo>
                <a:close/>
              </a:path>
              <a:path w="369570" h="416560">
                <a:moveTo>
                  <a:pt x="369062" y="94614"/>
                </a:moveTo>
                <a:lnTo>
                  <a:pt x="146685" y="194932"/>
                </a:lnTo>
                <a:lnTo>
                  <a:pt x="282029" y="194932"/>
                </a:lnTo>
                <a:lnTo>
                  <a:pt x="369062" y="94614"/>
                </a:lnTo>
                <a:close/>
              </a:path>
            </a:pathLst>
          </a:custGeom>
          <a:solidFill>
            <a:srgbClr val="96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31348" y="2286000"/>
            <a:ext cx="440690" cy="2497455"/>
          </a:xfrm>
          <a:custGeom>
            <a:avLst/>
            <a:gdLst/>
            <a:ahLst/>
            <a:cxnLst/>
            <a:rect l="l" t="t" r="r" b="b"/>
            <a:pathLst>
              <a:path w="440689" h="2497454">
                <a:moveTo>
                  <a:pt x="440651" y="0"/>
                </a:moveTo>
                <a:lnTo>
                  <a:pt x="0" y="2496997"/>
                </a:lnTo>
              </a:path>
            </a:pathLst>
          </a:custGeom>
          <a:ln w="38100">
            <a:solidFill>
              <a:srgbClr val="96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78378" y="4754304"/>
            <a:ext cx="113030" cy="122555"/>
          </a:xfrm>
          <a:custGeom>
            <a:avLst/>
            <a:gdLst/>
            <a:ahLst/>
            <a:cxnLst/>
            <a:rect l="l" t="t" r="r" b="b"/>
            <a:pathLst>
              <a:path w="113029" h="122554">
                <a:moveTo>
                  <a:pt x="0" y="0"/>
                </a:moveTo>
                <a:lnTo>
                  <a:pt x="36423" y="122491"/>
                </a:lnTo>
                <a:lnTo>
                  <a:pt x="112560" y="19862"/>
                </a:lnTo>
                <a:lnTo>
                  <a:pt x="0" y="0"/>
                </a:lnTo>
                <a:close/>
              </a:path>
            </a:pathLst>
          </a:custGeom>
          <a:solidFill>
            <a:srgbClr val="96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715000" y="3505200"/>
            <a:ext cx="584835" cy="2118360"/>
          </a:xfrm>
          <a:custGeom>
            <a:avLst/>
            <a:gdLst/>
            <a:ahLst/>
            <a:cxnLst/>
            <a:rect l="l" t="t" r="r" b="b"/>
            <a:pathLst>
              <a:path w="584835" h="2118360">
                <a:moveTo>
                  <a:pt x="0" y="0"/>
                </a:moveTo>
                <a:lnTo>
                  <a:pt x="584276" y="2117979"/>
                </a:lnTo>
              </a:path>
            </a:pathLst>
          </a:custGeom>
          <a:ln w="38100">
            <a:solidFill>
              <a:srgbClr val="96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39117" y="5589619"/>
            <a:ext cx="110489" cy="125730"/>
          </a:xfrm>
          <a:custGeom>
            <a:avLst/>
            <a:gdLst/>
            <a:ahLst/>
            <a:cxnLst/>
            <a:rect l="l" t="t" r="r" b="b"/>
            <a:pathLst>
              <a:path w="110489" h="125729">
                <a:moveTo>
                  <a:pt x="110185" y="0"/>
                </a:moveTo>
                <a:lnTo>
                  <a:pt x="0" y="30391"/>
                </a:lnTo>
                <a:lnTo>
                  <a:pt x="85483" y="125387"/>
                </a:lnTo>
                <a:lnTo>
                  <a:pt x="110185" y="0"/>
                </a:lnTo>
                <a:close/>
              </a:path>
            </a:pathLst>
          </a:custGeom>
          <a:solidFill>
            <a:srgbClr val="96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362200" y="5334000"/>
            <a:ext cx="4419600" cy="371475"/>
          </a:xfrm>
          <a:custGeom>
            <a:avLst/>
            <a:gdLst/>
            <a:ahLst/>
            <a:cxnLst/>
            <a:rect l="l" t="t" r="r" b="b"/>
            <a:pathLst>
              <a:path w="4419600" h="371475">
                <a:moveTo>
                  <a:pt x="0" y="0"/>
                </a:moveTo>
                <a:lnTo>
                  <a:pt x="40978" y="8791"/>
                </a:lnTo>
                <a:lnTo>
                  <a:pt x="82086" y="17583"/>
                </a:lnTo>
                <a:lnTo>
                  <a:pt x="123451" y="26375"/>
                </a:lnTo>
                <a:lnTo>
                  <a:pt x="165201" y="35167"/>
                </a:lnTo>
                <a:lnTo>
                  <a:pt x="207466" y="43959"/>
                </a:lnTo>
                <a:lnTo>
                  <a:pt x="250374" y="52752"/>
                </a:lnTo>
                <a:lnTo>
                  <a:pt x="294053" y="61544"/>
                </a:lnTo>
                <a:lnTo>
                  <a:pt x="338632" y="70337"/>
                </a:lnTo>
                <a:lnTo>
                  <a:pt x="384240" y="79129"/>
                </a:lnTo>
                <a:lnTo>
                  <a:pt x="431006" y="87922"/>
                </a:lnTo>
                <a:lnTo>
                  <a:pt x="479057" y="96714"/>
                </a:lnTo>
                <a:lnTo>
                  <a:pt x="528523" y="105507"/>
                </a:lnTo>
                <a:lnTo>
                  <a:pt x="579531" y="114299"/>
                </a:lnTo>
                <a:lnTo>
                  <a:pt x="632212" y="123092"/>
                </a:lnTo>
                <a:lnTo>
                  <a:pt x="686692" y="131884"/>
                </a:lnTo>
                <a:lnTo>
                  <a:pt x="743102" y="140676"/>
                </a:lnTo>
                <a:lnTo>
                  <a:pt x="801569" y="149468"/>
                </a:lnTo>
                <a:lnTo>
                  <a:pt x="862222" y="158260"/>
                </a:lnTo>
                <a:lnTo>
                  <a:pt x="925189" y="167052"/>
                </a:lnTo>
                <a:lnTo>
                  <a:pt x="990600" y="175844"/>
                </a:lnTo>
                <a:lnTo>
                  <a:pt x="1060394" y="184846"/>
                </a:lnTo>
                <a:lnTo>
                  <a:pt x="1135951" y="194222"/>
                </a:lnTo>
                <a:lnTo>
                  <a:pt x="1216556" y="203905"/>
                </a:lnTo>
                <a:lnTo>
                  <a:pt x="1301496" y="213830"/>
                </a:lnTo>
                <a:lnTo>
                  <a:pt x="1390054" y="223931"/>
                </a:lnTo>
                <a:lnTo>
                  <a:pt x="1481518" y="234141"/>
                </a:lnTo>
                <a:lnTo>
                  <a:pt x="1575173" y="244396"/>
                </a:lnTo>
                <a:lnTo>
                  <a:pt x="1670304" y="254628"/>
                </a:lnTo>
                <a:lnTo>
                  <a:pt x="1766196" y="264772"/>
                </a:lnTo>
                <a:lnTo>
                  <a:pt x="1862137" y="274762"/>
                </a:lnTo>
                <a:lnTo>
                  <a:pt x="1957411" y="284533"/>
                </a:lnTo>
                <a:lnTo>
                  <a:pt x="2051303" y="294017"/>
                </a:lnTo>
                <a:lnTo>
                  <a:pt x="2143101" y="303150"/>
                </a:lnTo>
                <a:lnTo>
                  <a:pt x="2232088" y="311865"/>
                </a:lnTo>
                <a:lnTo>
                  <a:pt x="2317551" y="320096"/>
                </a:lnTo>
                <a:lnTo>
                  <a:pt x="2398776" y="327777"/>
                </a:lnTo>
                <a:lnTo>
                  <a:pt x="2475047" y="334843"/>
                </a:lnTo>
                <a:lnTo>
                  <a:pt x="2545651" y="341227"/>
                </a:lnTo>
                <a:lnTo>
                  <a:pt x="2609873" y="346864"/>
                </a:lnTo>
                <a:lnTo>
                  <a:pt x="2667000" y="351688"/>
                </a:lnTo>
                <a:lnTo>
                  <a:pt x="2716825" y="355813"/>
                </a:lnTo>
                <a:lnTo>
                  <a:pt x="2760040" y="359404"/>
                </a:lnTo>
                <a:lnTo>
                  <a:pt x="2829153" y="365054"/>
                </a:lnTo>
                <a:lnTo>
                  <a:pt x="2879369" y="368769"/>
                </a:lnTo>
                <a:lnTo>
                  <a:pt x="2930261" y="371003"/>
                </a:lnTo>
                <a:lnTo>
                  <a:pt x="2943225" y="370924"/>
                </a:lnTo>
                <a:lnTo>
                  <a:pt x="2991840" y="366923"/>
                </a:lnTo>
                <a:lnTo>
                  <a:pt x="3023006" y="362944"/>
                </a:lnTo>
                <a:lnTo>
                  <a:pt x="3042504" y="360517"/>
                </a:lnTo>
                <a:lnTo>
                  <a:pt x="3065449" y="357821"/>
                </a:lnTo>
                <a:lnTo>
                  <a:pt x="3092472" y="354873"/>
                </a:lnTo>
                <a:lnTo>
                  <a:pt x="3124200" y="351688"/>
                </a:lnTo>
                <a:lnTo>
                  <a:pt x="3160237" y="348018"/>
                </a:lnTo>
                <a:lnTo>
                  <a:pt x="3199523" y="343645"/>
                </a:lnTo>
                <a:lnTo>
                  <a:pt x="3241686" y="338635"/>
                </a:lnTo>
                <a:lnTo>
                  <a:pt x="3286353" y="333052"/>
                </a:lnTo>
                <a:lnTo>
                  <a:pt x="3333154" y="326964"/>
                </a:lnTo>
                <a:lnTo>
                  <a:pt x="3381717" y="320436"/>
                </a:lnTo>
                <a:lnTo>
                  <a:pt x="3431671" y="313534"/>
                </a:lnTo>
                <a:lnTo>
                  <a:pt x="3482644" y="306324"/>
                </a:lnTo>
                <a:lnTo>
                  <a:pt x="3534265" y="298873"/>
                </a:lnTo>
                <a:lnTo>
                  <a:pt x="3586162" y="291245"/>
                </a:lnTo>
                <a:lnTo>
                  <a:pt x="3637964" y="283508"/>
                </a:lnTo>
                <a:lnTo>
                  <a:pt x="3689299" y="275727"/>
                </a:lnTo>
                <a:lnTo>
                  <a:pt x="3739795" y="267968"/>
                </a:lnTo>
                <a:lnTo>
                  <a:pt x="3789083" y="260296"/>
                </a:lnTo>
                <a:lnTo>
                  <a:pt x="3836789" y="252779"/>
                </a:lnTo>
                <a:lnTo>
                  <a:pt x="3882542" y="245482"/>
                </a:lnTo>
                <a:lnTo>
                  <a:pt x="3925971" y="238470"/>
                </a:lnTo>
                <a:lnTo>
                  <a:pt x="3966705" y="231811"/>
                </a:lnTo>
                <a:lnTo>
                  <a:pt x="4004371" y="225569"/>
                </a:lnTo>
                <a:lnTo>
                  <a:pt x="4070137" y="214370"/>
                </a:lnTo>
                <a:lnTo>
                  <a:pt x="4128296" y="203818"/>
                </a:lnTo>
                <a:lnTo>
                  <a:pt x="4180284" y="193706"/>
                </a:lnTo>
                <a:lnTo>
                  <a:pt x="4226556" y="184033"/>
                </a:lnTo>
                <a:lnTo>
                  <a:pt x="4267571" y="174801"/>
                </a:lnTo>
                <a:lnTo>
                  <a:pt x="4320235" y="161777"/>
                </a:lnTo>
                <a:lnTo>
                  <a:pt x="4363640" y="149743"/>
                </a:lnTo>
                <a:lnTo>
                  <a:pt x="4409779" y="135240"/>
                </a:lnTo>
                <a:lnTo>
                  <a:pt x="4419600" y="131889"/>
                </a:lnTo>
              </a:path>
            </a:pathLst>
          </a:custGeom>
          <a:ln w="5715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13986" y="2895600"/>
            <a:ext cx="515620" cy="2649855"/>
          </a:xfrm>
          <a:custGeom>
            <a:avLst/>
            <a:gdLst/>
            <a:ahLst/>
            <a:cxnLst/>
            <a:rect l="l" t="t" r="r" b="b"/>
            <a:pathLst>
              <a:path w="515620" h="2649854">
                <a:moveTo>
                  <a:pt x="515213" y="0"/>
                </a:moveTo>
                <a:lnTo>
                  <a:pt x="0" y="2649702"/>
                </a:lnTo>
              </a:path>
            </a:pathLst>
          </a:custGeom>
          <a:ln w="38100">
            <a:solidFill>
              <a:srgbClr val="96A9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61506" y="5515700"/>
            <a:ext cx="112395" cy="123189"/>
          </a:xfrm>
          <a:custGeom>
            <a:avLst/>
            <a:gdLst/>
            <a:ahLst/>
            <a:cxnLst/>
            <a:rect l="l" t="t" r="r" b="b"/>
            <a:pathLst>
              <a:path w="112395" h="123189">
                <a:moveTo>
                  <a:pt x="0" y="0"/>
                </a:moveTo>
                <a:lnTo>
                  <a:pt x="34289" y="123101"/>
                </a:lnTo>
                <a:lnTo>
                  <a:pt x="112204" y="21805"/>
                </a:lnTo>
                <a:lnTo>
                  <a:pt x="0" y="0"/>
                </a:lnTo>
                <a:close/>
              </a:path>
            </a:pathLst>
          </a:custGeom>
          <a:solidFill>
            <a:srgbClr val="96A9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85759" y="182880"/>
            <a:ext cx="254507" cy="2590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83779" y="365760"/>
            <a:ext cx="254507" cy="2590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439411" y="708659"/>
            <a:ext cx="484631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29099" y="1091183"/>
            <a:ext cx="3255263" cy="4998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074407" y="1091183"/>
            <a:ext cx="486155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966971" y="1456943"/>
            <a:ext cx="3776472" cy="4998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336536" y="1456943"/>
            <a:ext cx="486155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2352171" y="520305"/>
            <a:ext cx="238633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Incipient</a:t>
            </a:r>
            <a:r>
              <a:rPr sz="2400" spc="-6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cavitation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2642" y="122441"/>
            <a:ext cx="36550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Sou</a:t>
            </a:r>
            <a:r>
              <a:rPr sz="1200" spc="-5" dirty="0">
                <a:latin typeface="Times New Roman"/>
                <a:cs typeface="Times New Roman"/>
              </a:rPr>
              <a:t>rce</a:t>
            </a:r>
            <a:r>
              <a:rPr sz="1200" dirty="0">
                <a:latin typeface="Times New Roman"/>
                <a:cs typeface="Times New Roman"/>
              </a:rPr>
              <a:t>:  </a:t>
            </a:r>
            <a:r>
              <a:rPr sz="1200" spc="-5" dirty="0">
                <a:latin typeface="Times New Roman"/>
                <a:cs typeface="Times New Roman"/>
              </a:rPr>
              <a:t>N</a:t>
            </a:r>
            <a:r>
              <a:rPr sz="1200" dirty="0">
                <a:latin typeface="Times New Roman"/>
                <a:cs typeface="Times New Roman"/>
              </a:rPr>
              <a:t>PSH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</a:t>
            </a:r>
            <a:r>
              <a:rPr sz="1200" dirty="0">
                <a:latin typeface="Times New Roman"/>
                <a:cs typeface="Times New Roman"/>
              </a:rPr>
              <a:t>or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Rotod</a:t>
            </a:r>
            <a:r>
              <a:rPr sz="1200" spc="-40" dirty="0">
                <a:latin typeface="Times New Roman"/>
                <a:cs typeface="Times New Roman"/>
              </a:rPr>
              <a:t>y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m</a:t>
            </a:r>
            <a:r>
              <a:rPr sz="1200" spc="10" dirty="0">
                <a:latin typeface="Times New Roman"/>
                <a:cs typeface="Times New Roman"/>
              </a:rPr>
              <a:t>i</a:t>
            </a:r>
            <a:r>
              <a:rPr sz="1200" dirty="0">
                <a:latin typeface="Times New Roman"/>
                <a:cs typeface="Times New Roman"/>
              </a:rPr>
              <a:t>c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Pumps: 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refere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g</a:t>
            </a:r>
            <a:r>
              <a:rPr sz="1200" dirty="0">
                <a:latin typeface="Times New Roman"/>
                <a:cs typeface="Times New Roman"/>
              </a:rPr>
              <a:t>uide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572236" y="332692"/>
            <a:ext cx="24517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r</a:t>
            </a:r>
            <a:r>
              <a:rPr sz="1200" dirty="0">
                <a:latin typeface="Times New Roman"/>
                <a:cs typeface="Times New Roman"/>
              </a:rPr>
              <a:t>opump,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40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ls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vi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</a:t>
            </a:r>
            <a:r>
              <a:rPr sz="1200" spc="-5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ce</a:t>
            </a:r>
            <a:r>
              <a:rPr sz="1200" dirty="0">
                <a:latin typeface="Times New Roman"/>
                <a:cs typeface="Times New Roman"/>
              </a:rPr>
              <a:t>,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30" dirty="0">
                <a:latin typeface="Times New Roman"/>
                <a:cs typeface="Times New Roman"/>
              </a:rPr>
              <a:t>I</a:t>
            </a:r>
            <a:r>
              <a:rPr sz="1200" dirty="0">
                <a:latin typeface="Times New Roman"/>
                <a:cs typeface="Times New Roman"/>
              </a:rPr>
              <a:t>n</a:t>
            </a:r>
            <a:r>
              <a:rPr sz="1200" spc="-5" dirty="0">
                <a:latin typeface="Times New Roman"/>
                <a:cs typeface="Times New Roman"/>
              </a:rPr>
              <a:t>c</a:t>
            </a:r>
            <a:r>
              <a:rPr sz="1200" dirty="0">
                <a:latin typeface="Times New Roman"/>
                <a:cs typeface="Times New Roman"/>
              </a:rPr>
              <a:t>.,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1999</a:t>
            </a:r>
          </a:p>
        </p:txBody>
      </p:sp>
      <p:sp>
        <p:nvSpPr>
          <p:cNvPr id="77" name="object 77"/>
          <p:cNvSpPr/>
          <p:nvPr/>
        </p:nvSpPr>
        <p:spPr>
          <a:xfrm>
            <a:off x="2828569" y="1066800"/>
            <a:ext cx="219710" cy="2267585"/>
          </a:xfrm>
          <a:custGeom>
            <a:avLst/>
            <a:gdLst/>
            <a:ahLst/>
            <a:cxnLst/>
            <a:rect l="l" t="t" r="r" b="b"/>
            <a:pathLst>
              <a:path w="219710" h="2267585">
                <a:moveTo>
                  <a:pt x="219430" y="0"/>
                </a:moveTo>
                <a:lnTo>
                  <a:pt x="0" y="2267394"/>
                </a:lnTo>
              </a:path>
            </a:pathLst>
          </a:custGeom>
          <a:ln w="38100">
            <a:solidFill>
              <a:srgbClr val="CC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773522" y="3309735"/>
            <a:ext cx="114300" cy="119380"/>
          </a:xfrm>
          <a:custGeom>
            <a:avLst/>
            <a:gdLst/>
            <a:ahLst/>
            <a:cxnLst/>
            <a:rect l="l" t="t" r="r" b="b"/>
            <a:pathLst>
              <a:path w="114300" h="119379">
                <a:moveTo>
                  <a:pt x="0" y="0"/>
                </a:moveTo>
                <a:lnTo>
                  <a:pt x="45872" y="119265"/>
                </a:lnTo>
                <a:lnTo>
                  <a:pt x="113766" y="10998"/>
                </a:lnTo>
                <a:lnTo>
                  <a:pt x="0" y="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90600" y="2391410"/>
            <a:ext cx="0" cy="3171190"/>
          </a:xfrm>
          <a:custGeom>
            <a:avLst/>
            <a:gdLst/>
            <a:ahLst/>
            <a:cxnLst/>
            <a:rect l="l" t="t" r="r" b="b"/>
            <a:pathLst>
              <a:path h="3171190">
                <a:moveTo>
                  <a:pt x="0" y="0"/>
                </a:moveTo>
                <a:lnTo>
                  <a:pt x="0" y="3171063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90600" y="5521452"/>
            <a:ext cx="0" cy="574675"/>
          </a:xfrm>
          <a:custGeom>
            <a:avLst/>
            <a:gdLst/>
            <a:ahLst/>
            <a:cxnLst/>
            <a:rect l="l" t="t" r="r" b="b"/>
            <a:pathLst>
              <a:path h="574675">
                <a:moveTo>
                  <a:pt x="0" y="0"/>
                </a:moveTo>
                <a:lnTo>
                  <a:pt x="0" y="57454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19170" y="2295525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71424" y="0"/>
                </a:moveTo>
                <a:lnTo>
                  <a:pt x="0" y="142887"/>
                </a:lnTo>
                <a:lnTo>
                  <a:pt x="71437" y="85725"/>
                </a:lnTo>
                <a:lnTo>
                  <a:pt x="114298" y="85725"/>
                </a:lnTo>
                <a:lnTo>
                  <a:pt x="71424" y="0"/>
                </a:lnTo>
                <a:close/>
              </a:path>
              <a:path w="142875" h="142875">
                <a:moveTo>
                  <a:pt x="114298" y="85725"/>
                </a:moveTo>
                <a:lnTo>
                  <a:pt x="71437" y="85725"/>
                </a:lnTo>
                <a:lnTo>
                  <a:pt x="142875" y="142862"/>
                </a:lnTo>
                <a:lnTo>
                  <a:pt x="114298" y="857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4270375" y="6323732"/>
            <a:ext cx="35560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solidFill>
                  <a:srgbClr val="CC6600"/>
                </a:solidFill>
                <a:latin typeface="Times New Roman"/>
                <a:cs typeface="Times New Roman"/>
              </a:rPr>
              <a:t>Q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219200" y="6324600"/>
            <a:ext cx="6162675" cy="0"/>
          </a:xfrm>
          <a:custGeom>
            <a:avLst/>
            <a:gdLst/>
            <a:ahLst/>
            <a:cxnLst/>
            <a:rect l="l" t="t" r="r" b="b"/>
            <a:pathLst>
              <a:path w="6162675">
                <a:moveTo>
                  <a:pt x="0" y="0"/>
                </a:moveTo>
                <a:lnTo>
                  <a:pt x="6162675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324725" y="6253158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0" y="0"/>
                </a:moveTo>
                <a:lnTo>
                  <a:pt x="57150" y="71437"/>
                </a:lnTo>
                <a:lnTo>
                  <a:pt x="0" y="142874"/>
                </a:lnTo>
                <a:lnTo>
                  <a:pt x="142875" y="7143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559040" y="5204459"/>
            <a:ext cx="1380743" cy="49987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531352" y="5204459"/>
            <a:ext cx="484631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559040" y="5570220"/>
            <a:ext cx="1322831" cy="4998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473440" y="5570220"/>
            <a:ext cx="484631" cy="499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559040" y="5935979"/>
            <a:ext cx="1584959" cy="49987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863583" y="5935979"/>
            <a:ext cx="278891" cy="4998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810000" y="3886200"/>
            <a:ext cx="3657600" cy="1752600"/>
          </a:xfrm>
          <a:custGeom>
            <a:avLst/>
            <a:gdLst/>
            <a:ahLst/>
            <a:cxnLst/>
            <a:rect l="l" t="t" r="r" b="b"/>
            <a:pathLst>
              <a:path w="3657600" h="1752600">
                <a:moveTo>
                  <a:pt x="3657600" y="1752600"/>
                </a:moveTo>
                <a:lnTo>
                  <a:pt x="0" y="0"/>
                </a:lnTo>
              </a:path>
            </a:pathLst>
          </a:custGeom>
          <a:ln w="5715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667125" y="3743947"/>
            <a:ext cx="285750" cy="285115"/>
          </a:xfrm>
          <a:custGeom>
            <a:avLst/>
            <a:gdLst/>
            <a:ahLst/>
            <a:cxnLst/>
            <a:rect l="l" t="t" r="r" b="b"/>
            <a:pathLst>
              <a:path w="285750" h="285114">
                <a:moveTo>
                  <a:pt x="129460" y="0"/>
                </a:moveTo>
                <a:lnTo>
                  <a:pt x="88109" y="10253"/>
                </a:lnTo>
                <a:lnTo>
                  <a:pt x="52514" y="31577"/>
                </a:lnTo>
                <a:lnTo>
                  <a:pt x="24650" y="62002"/>
                </a:lnTo>
                <a:lnTo>
                  <a:pt x="6487" y="99555"/>
                </a:lnTo>
                <a:lnTo>
                  <a:pt x="0" y="142265"/>
                </a:lnTo>
                <a:lnTo>
                  <a:pt x="72" y="146839"/>
                </a:lnTo>
                <a:lnTo>
                  <a:pt x="7582" y="188115"/>
                </a:lnTo>
                <a:lnTo>
                  <a:pt x="26332" y="224332"/>
                </a:lnTo>
                <a:lnTo>
                  <a:pt x="54758" y="253656"/>
                </a:lnTo>
                <a:lnTo>
                  <a:pt x="91293" y="274250"/>
                </a:lnTo>
                <a:lnTo>
                  <a:pt x="134370" y="284278"/>
                </a:lnTo>
                <a:lnTo>
                  <a:pt x="149912" y="284956"/>
                </a:lnTo>
                <a:lnTo>
                  <a:pt x="163903" y="283582"/>
                </a:lnTo>
                <a:lnTo>
                  <a:pt x="203043" y="271671"/>
                </a:lnTo>
                <a:lnTo>
                  <a:pt x="236547" y="249176"/>
                </a:lnTo>
                <a:lnTo>
                  <a:pt x="262632" y="217508"/>
                </a:lnTo>
                <a:lnTo>
                  <a:pt x="279513" y="178080"/>
                </a:lnTo>
                <a:lnTo>
                  <a:pt x="285407" y="132302"/>
                </a:lnTo>
                <a:lnTo>
                  <a:pt x="283780" y="118571"/>
                </a:lnTo>
                <a:lnTo>
                  <a:pt x="271304" y="80212"/>
                </a:lnTo>
                <a:lnTo>
                  <a:pt x="248397" y="47451"/>
                </a:lnTo>
                <a:lnTo>
                  <a:pt x="216295" y="22011"/>
                </a:lnTo>
                <a:lnTo>
                  <a:pt x="176237" y="5619"/>
                </a:lnTo>
                <a:lnTo>
                  <a:pt x="12946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9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696200" cy="43973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WET WELLS and Pump Intakes</a:t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3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Cascade Discharges into Wet Well from Tributary Sewers</a:t>
            </a:r>
          </a:p>
          <a:p>
            <a:r>
              <a:rPr lang="en-US" dirty="0" smtClean="0"/>
              <a:t>Poor Wet Well Design</a:t>
            </a:r>
          </a:p>
          <a:p>
            <a:r>
              <a:rPr lang="en-US" dirty="0" smtClean="0"/>
              <a:t>Pump Inlet Design</a:t>
            </a:r>
          </a:p>
          <a:p>
            <a:r>
              <a:rPr lang="en-US" dirty="0" smtClean="0"/>
              <a:t>Wet Well Level Controls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Sources of Air in Pumped Fluid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562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09548" y="2743717"/>
            <a:ext cx="7755890" cy="3588385"/>
          </a:xfrm>
          <a:custGeom>
            <a:avLst/>
            <a:gdLst/>
            <a:ahLst/>
            <a:cxnLst/>
            <a:rect l="l" t="t" r="r" b="b"/>
            <a:pathLst>
              <a:path w="7755890" h="3588385">
                <a:moveTo>
                  <a:pt x="0" y="0"/>
                </a:moveTo>
                <a:lnTo>
                  <a:pt x="7755563" y="0"/>
                </a:lnTo>
                <a:lnTo>
                  <a:pt x="7755563" y="3588074"/>
                </a:lnTo>
                <a:lnTo>
                  <a:pt x="0" y="35880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2743716"/>
            <a:ext cx="7755890" cy="3588385"/>
          </a:xfrm>
          <a:custGeom>
            <a:avLst/>
            <a:gdLst/>
            <a:ahLst/>
            <a:cxnLst/>
            <a:rect l="l" t="t" r="r" b="b"/>
            <a:pathLst>
              <a:path w="7755890" h="3588385">
                <a:moveTo>
                  <a:pt x="51" y="0"/>
                </a:moveTo>
                <a:lnTo>
                  <a:pt x="7755563" y="0"/>
                </a:lnTo>
                <a:lnTo>
                  <a:pt x="7755563" y="3588075"/>
                </a:lnTo>
                <a:lnTo>
                  <a:pt x="51" y="358807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15277" y="2816981"/>
            <a:ext cx="0" cy="3298190"/>
          </a:xfrm>
          <a:custGeom>
            <a:avLst/>
            <a:gdLst/>
            <a:ahLst/>
            <a:cxnLst/>
            <a:rect l="l" t="t" r="r" b="b"/>
            <a:pathLst>
              <a:path h="3298190">
                <a:moveTo>
                  <a:pt x="0" y="0"/>
                </a:moveTo>
                <a:lnTo>
                  <a:pt x="0" y="3297870"/>
                </a:lnTo>
              </a:path>
            </a:pathLst>
          </a:custGeom>
          <a:ln w="24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96645" y="6114851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492" y="0"/>
                </a:lnTo>
              </a:path>
            </a:pathLst>
          </a:custGeom>
          <a:ln w="24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5277" y="6114851"/>
            <a:ext cx="4842510" cy="0"/>
          </a:xfrm>
          <a:custGeom>
            <a:avLst/>
            <a:gdLst/>
            <a:ahLst/>
            <a:cxnLst/>
            <a:rect l="l" t="t" r="r" b="b"/>
            <a:pathLst>
              <a:path w="4842509">
                <a:moveTo>
                  <a:pt x="0" y="0"/>
                </a:moveTo>
                <a:lnTo>
                  <a:pt x="4842099" y="0"/>
                </a:lnTo>
              </a:path>
            </a:pathLst>
          </a:custGeom>
          <a:ln w="24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59137" y="2816981"/>
            <a:ext cx="0" cy="3298190"/>
          </a:xfrm>
          <a:custGeom>
            <a:avLst/>
            <a:gdLst/>
            <a:ahLst/>
            <a:cxnLst/>
            <a:rect l="l" t="t" r="r" b="b"/>
            <a:pathLst>
              <a:path h="3298190">
                <a:moveTo>
                  <a:pt x="0" y="3297870"/>
                </a:moveTo>
                <a:lnTo>
                  <a:pt x="0" y="0"/>
                </a:lnTo>
              </a:path>
            </a:pathLst>
          </a:custGeom>
          <a:ln w="24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7717" y="3725179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559" y="0"/>
                </a:lnTo>
              </a:path>
            </a:pathLst>
          </a:custGeom>
          <a:ln w="123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7717" y="3127643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559" y="0"/>
                </a:lnTo>
              </a:path>
            </a:pathLst>
          </a:custGeom>
          <a:ln w="123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2435" y="3127643"/>
            <a:ext cx="299085" cy="600075"/>
          </a:xfrm>
          <a:custGeom>
            <a:avLst/>
            <a:gdLst/>
            <a:ahLst/>
            <a:cxnLst/>
            <a:rect l="l" t="t" r="r" b="b"/>
            <a:pathLst>
              <a:path w="299084" h="600075">
                <a:moveTo>
                  <a:pt x="155282" y="0"/>
                </a:moveTo>
                <a:lnTo>
                  <a:pt x="111936" y="28544"/>
                </a:lnTo>
                <a:lnTo>
                  <a:pt x="72401" y="62322"/>
                </a:lnTo>
                <a:lnTo>
                  <a:pt x="60017" y="74216"/>
                </a:lnTo>
                <a:lnTo>
                  <a:pt x="33342" y="105615"/>
                </a:lnTo>
                <a:lnTo>
                  <a:pt x="24769" y="118460"/>
                </a:lnTo>
                <a:lnTo>
                  <a:pt x="20482" y="125121"/>
                </a:lnTo>
                <a:lnTo>
                  <a:pt x="17147" y="131305"/>
                </a:lnTo>
                <a:lnTo>
                  <a:pt x="13813" y="137966"/>
                </a:lnTo>
                <a:lnTo>
                  <a:pt x="10479" y="144626"/>
                </a:lnTo>
                <a:lnTo>
                  <a:pt x="8097" y="151287"/>
                </a:lnTo>
                <a:lnTo>
                  <a:pt x="5715" y="157947"/>
                </a:lnTo>
                <a:lnTo>
                  <a:pt x="3810" y="164608"/>
                </a:lnTo>
                <a:lnTo>
                  <a:pt x="1905" y="171268"/>
                </a:lnTo>
                <a:lnTo>
                  <a:pt x="952" y="177928"/>
                </a:lnTo>
                <a:lnTo>
                  <a:pt x="0" y="184589"/>
                </a:lnTo>
                <a:lnTo>
                  <a:pt x="0" y="191249"/>
                </a:lnTo>
                <a:lnTo>
                  <a:pt x="0" y="197434"/>
                </a:lnTo>
                <a:lnTo>
                  <a:pt x="476" y="204094"/>
                </a:lnTo>
                <a:lnTo>
                  <a:pt x="1428" y="210279"/>
                </a:lnTo>
                <a:lnTo>
                  <a:pt x="2381" y="216464"/>
                </a:lnTo>
                <a:lnTo>
                  <a:pt x="4286" y="222649"/>
                </a:lnTo>
                <a:lnTo>
                  <a:pt x="6192" y="228833"/>
                </a:lnTo>
                <a:lnTo>
                  <a:pt x="8573" y="235018"/>
                </a:lnTo>
                <a:lnTo>
                  <a:pt x="10955" y="241203"/>
                </a:lnTo>
                <a:lnTo>
                  <a:pt x="34295" y="276884"/>
                </a:lnTo>
                <a:lnTo>
                  <a:pt x="39058" y="282593"/>
                </a:lnTo>
                <a:lnTo>
                  <a:pt x="67162" y="310662"/>
                </a:lnTo>
                <a:lnTo>
                  <a:pt x="108126" y="342061"/>
                </a:lnTo>
                <a:lnTo>
                  <a:pt x="155282" y="370605"/>
                </a:lnTo>
                <a:lnTo>
                  <a:pt x="180528" y="383451"/>
                </a:lnTo>
                <a:lnTo>
                  <a:pt x="205773" y="396296"/>
                </a:lnTo>
                <a:lnTo>
                  <a:pt x="241498" y="414850"/>
                </a:lnTo>
                <a:lnTo>
                  <a:pt x="279604" y="440540"/>
                </a:lnTo>
                <a:lnTo>
                  <a:pt x="282938" y="444346"/>
                </a:lnTo>
                <a:lnTo>
                  <a:pt x="286272" y="447676"/>
                </a:lnTo>
                <a:lnTo>
                  <a:pt x="289130" y="451007"/>
                </a:lnTo>
                <a:lnTo>
                  <a:pt x="291512" y="454813"/>
                </a:lnTo>
                <a:lnTo>
                  <a:pt x="293894" y="458618"/>
                </a:lnTo>
                <a:lnTo>
                  <a:pt x="295799" y="461949"/>
                </a:lnTo>
                <a:lnTo>
                  <a:pt x="297228" y="465755"/>
                </a:lnTo>
                <a:lnTo>
                  <a:pt x="298180" y="470036"/>
                </a:lnTo>
                <a:lnTo>
                  <a:pt x="298657" y="473842"/>
                </a:lnTo>
                <a:lnTo>
                  <a:pt x="298657" y="478124"/>
                </a:lnTo>
                <a:lnTo>
                  <a:pt x="289607" y="505717"/>
                </a:lnTo>
                <a:lnTo>
                  <a:pt x="286272" y="511426"/>
                </a:lnTo>
                <a:lnTo>
                  <a:pt x="281985" y="517135"/>
                </a:lnTo>
                <a:lnTo>
                  <a:pt x="277222" y="522844"/>
                </a:lnTo>
                <a:lnTo>
                  <a:pt x="272459" y="528553"/>
                </a:lnTo>
                <a:lnTo>
                  <a:pt x="241021" y="555671"/>
                </a:lnTo>
                <a:lnTo>
                  <a:pt x="233876" y="560904"/>
                </a:lnTo>
                <a:lnTo>
                  <a:pt x="226731" y="565661"/>
                </a:lnTo>
                <a:lnTo>
                  <a:pt x="219110" y="570419"/>
                </a:lnTo>
                <a:lnTo>
                  <a:pt x="211489" y="574700"/>
                </a:lnTo>
                <a:lnTo>
                  <a:pt x="203391" y="578506"/>
                </a:lnTo>
                <a:lnTo>
                  <a:pt x="195770" y="582312"/>
                </a:lnTo>
                <a:lnTo>
                  <a:pt x="187673" y="586118"/>
                </a:lnTo>
                <a:lnTo>
                  <a:pt x="180051" y="588973"/>
                </a:lnTo>
                <a:lnTo>
                  <a:pt x="171954" y="591827"/>
                </a:lnTo>
                <a:lnTo>
                  <a:pt x="164332" y="594682"/>
                </a:lnTo>
                <a:lnTo>
                  <a:pt x="156235" y="596585"/>
                </a:lnTo>
                <a:lnTo>
                  <a:pt x="148614" y="598012"/>
                </a:lnTo>
                <a:lnTo>
                  <a:pt x="141469" y="599439"/>
                </a:lnTo>
                <a:lnTo>
                  <a:pt x="133848" y="599915"/>
                </a:lnTo>
                <a:lnTo>
                  <a:pt x="126703" y="599915"/>
                </a:lnTo>
                <a:lnTo>
                  <a:pt x="120034" y="599915"/>
                </a:lnTo>
                <a:lnTo>
                  <a:pt x="84309" y="584215"/>
                </a:lnTo>
                <a:lnTo>
                  <a:pt x="61922" y="546631"/>
                </a:lnTo>
                <a:lnTo>
                  <a:pt x="53825" y="504290"/>
                </a:lnTo>
                <a:lnTo>
                  <a:pt x="52872" y="485736"/>
                </a:lnTo>
                <a:lnTo>
                  <a:pt x="53348" y="476221"/>
                </a:lnTo>
                <a:lnTo>
                  <a:pt x="53348" y="466706"/>
                </a:lnTo>
                <a:lnTo>
                  <a:pt x="58111" y="427695"/>
                </a:lnTo>
                <a:lnTo>
                  <a:pt x="67162" y="389160"/>
                </a:lnTo>
                <a:lnTo>
                  <a:pt x="80023" y="354430"/>
                </a:lnTo>
                <a:lnTo>
                  <a:pt x="83357" y="346342"/>
                </a:lnTo>
              </a:path>
            </a:pathLst>
          </a:custGeom>
          <a:ln w="123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15277" y="4322716"/>
            <a:ext cx="5144135" cy="0"/>
          </a:xfrm>
          <a:custGeom>
            <a:avLst/>
            <a:gdLst/>
            <a:ahLst/>
            <a:cxnLst/>
            <a:rect l="l" t="t" r="r" b="b"/>
            <a:pathLst>
              <a:path w="5144134">
                <a:moveTo>
                  <a:pt x="0" y="0"/>
                </a:moveTo>
                <a:lnTo>
                  <a:pt x="5143860" y="0"/>
                </a:lnTo>
              </a:path>
            </a:pathLst>
          </a:custGeom>
          <a:ln w="2473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35871" y="4071522"/>
            <a:ext cx="167640" cy="251460"/>
          </a:xfrm>
          <a:custGeom>
            <a:avLst/>
            <a:gdLst/>
            <a:ahLst/>
            <a:cxnLst/>
            <a:rect l="l" t="t" r="r" b="b"/>
            <a:pathLst>
              <a:path w="167639" h="251460">
                <a:moveTo>
                  <a:pt x="0" y="251193"/>
                </a:moveTo>
                <a:lnTo>
                  <a:pt x="167190" y="0"/>
                </a:lnTo>
              </a:path>
            </a:pathLst>
          </a:custGeom>
          <a:ln w="1237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63945" y="4071522"/>
            <a:ext cx="72390" cy="251460"/>
          </a:xfrm>
          <a:custGeom>
            <a:avLst/>
            <a:gdLst/>
            <a:ahLst/>
            <a:cxnLst/>
            <a:rect l="l" t="t" r="r" b="b"/>
            <a:pathLst>
              <a:path w="72389" h="251460">
                <a:moveTo>
                  <a:pt x="71925" y="251193"/>
                </a:moveTo>
                <a:lnTo>
                  <a:pt x="0" y="0"/>
                </a:lnTo>
              </a:path>
            </a:pathLst>
          </a:custGeom>
          <a:ln w="12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36737" y="4394078"/>
            <a:ext cx="586740" cy="0"/>
          </a:xfrm>
          <a:custGeom>
            <a:avLst/>
            <a:gdLst/>
            <a:ahLst/>
            <a:cxnLst/>
            <a:rect l="l" t="t" r="r" b="b"/>
            <a:pathLst>
              <a:path w="586739">
                <a:moveTo>
                  <a:pt x="0" y="0"/>
                </a:moveTo>
                <a:lnTo>
                  <a:pt x="586359" y="0"/>
                </a:lnTo>
              </a:path>
            </a:pathLst>
          </a:custGeom>
          <a:ln w="1236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08662" y="4477810"/>
            <a:ext cx="442595" cy="0"/>
          </a:xfrm>
          <a:custGeom>
            <a:avLst/>
            <a:gdLst/>
            <a:ahLst/>
            <a:cxnLst/>
            <a:rect l="l" t="t" r="r" b="b"/>
            <a:pathLst>
              <a:path w="442595">
                <a:moveTo>
                  <a:pt x="0" y="0"/>
                </a:moveTo>
                <a:lnTo>
                  <a:pt x="442508" y="0"/>
                </a:lnTo>
              </a:path>
            </a:pathLst>
          </a:custGeom>
          <a:ln w="1236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94059" y="3470655"/>
            <a:ext cx="1806575" cy="852169"/>
          </a:xfrm>
          <a:custGeom>
            <a:avLst/>
            <a:gdLst/>
            <a:ahLst/>
            <a:cxnLst/>
            <a:rect l="l" t="t" r="r" b="b"/>
            <a:pathLst>
              <a:path w="1806575" h="852170">
                <a:moveTo>
                  <a:pt x="0" y="3330"/>
                </a:moveTo>
                <a:lnTo>
                  <a:pt x="89073" y="1427"/>
                </a:lnTo>
                <a:lnTo>
                  <a:pt x="132419" y="475"/>
                </a:lnTo>
                <a:lnTo>
                  <a:pt x="175288" y="0"/>
                </a:lnTo>
                <a:lnTo>
                  <a:pt x="217681" y="0"/>
                </a:lnTo>
                <a:lnTo>
                  <a:pt x="259122" y="475"/>
                </a:lnTo>
                <a:lnTo>
                  <a:pt x="300562" y="1427"/>
                </a:lnTo>
                <a:lnTo>
                  <a:pt x="341050" y="2854"/>
                </a:lnTo>
                <a:lnTo>
                  <a:pt x="381538" y="4757"/>
                </a:lnTo>
                <a:lnTo>
                  <a:pt x="421549" y="7136"/>
                </a:lnTo>
                <a:lnTo>
                  <a:pt x="461561" y="10466"/>
                </a:lnTo>
                <a:lnTo>
                  <a:pt x="501096" y="14272"/>
                </a:lnTo>
                <a:lnTo>
                  <a:pt x="540631" y="19505"/>
                </a:lnTo>
                <a:lnTo>
                  <a:pt x="579690" y="25214"/>
                </a:lnTo>
                <a:lnTo>
                  <a:pt x="618749" y="31874"/>
                </a:lnTo>
                <a:lnTo>
                  <a:pt x="638278" y="35680"/>
                </a:lnTo>
                <a:lnTo>
                  <a:pt x="657808" y="39486"/>
                </a:lnTo>
                <a:lnTo>
                  <a:pt x="716872" y="52807"/>
                </a:lnTo>
                <a:lnTo>
                  <a:pt x="775937" y="68507"/>
                </a:lnTo>
                <a:lnTo>
                  <a:pt x="834525" y="86585"/>
                </a:lnTo>
                <a:lnTo>
                  <a:pt x="864058" y="96100"/>
                </a:lnTo>
                <a:lnTo>
                  <a:pt x="922646" y="117033"/>
                </a:lnTo>
                <a:lnTo>
                  <a:pt x="980758" y="140345"/>
                </a:lnTo>
                <a:lnTo>
                  <a:pt x="1038870" y="165559"/>
                </a:lnTo>
                <a:lnTo>
                  <a:pt x="1096029" y="192677"/>
                </a:lnTo>
                <a:lnTo>
                  <a:pt x="1124609" y="206473"/>
                </a:lnTo>
                <a:lnTo>
                  <a:pt x="1167002" y="228833"/>
                </a:lnTo>
                <a:lnTo>
                  <a:pt x="1208442" y="251669"/>
                </a:lnTo>
                <a:lnTo>
                  <a:pt x="1249883" y="275932"/>
                </a:lnTo>
                <a:lnTo>
                  <a:pt x="1270365" y="288301"/>
                </a:lnTo>
                <a:lnTo>
                  <a:pt x="1290847" y="300671"/>
                </a:lnTo>
                <a:lnTo>
                  <a:pt x="1310853" y="313516"/>
                </a:lnTo>
                <a:lnTo>
                  <a:pt x="1330858" y="326837"/>
                </a:lnTo>
                <a:lnTo>
                  <a:pt x="1350388" y="340158"/>
                </a:lnTo>
                <a:lnTo>
                  <a:pt x="1369917" y="353479"/>
                </a:lnTo>
                <a:lnTo>
                  <a:pt x="1388970" y="367275"/>
                </a:lnTo>
                <a:lnTo>
                  <a:pt x="1408023" y="381548"/>
                </a:lnTo>
                <a:lnTo>
                  <a:pt x="1427077" y="395820"/>
                </a:lnTo>
                <a:lnTo>
                  <a:pt x="1445653" y="410092"/>
                </a:lnTo>
                <a:lnTo>
                  <a:pt x="1463754" y="424841"/>
                </a:lnTo>
                <a:lnTo>
                  <a:pt x="1481854" y="440064"/>
                </a:lnTo>
                <a:lnTo>
                  <a:pt x="1499478" y="455288"/>
                </a:lnTo>
                <a:lnTo>
                  <a:pt x="1517102" y="470512"/>
                </a:lnTo>
                <a:lnTo>
                  <a:pt x="1550922" y="501911"/>
                </a:lnTo>
                <a:lnTo>
                  <a:pt x="1583788" y="534738"/>
                </a:lnTo>
                <a:lnTo>
                  <a:pt x="1614750" y="567564"/>
                </a:lnTo>
                <a:lnTo>
                  <a:pt x="1644282" y="601818"/>
                </a:lnTo>
                <a:lnTo>
                  <a:pt x="1672385" y="637023"/>
                </a:lnTo>
                <a:lnTo>
                  <a:pt x="1698583" y="672704"/>
                </a:lnTo>
                <a:lnTo>
                  <a:pt x="1726687" y="714094"/>
                </a:lnTo>
                <a:lnTo>
                  <a:pt x="1753361" y="757387"/>
                </a:lnTo>
                <a:lnTo>
                  <a:pt x="1766222" y="780223"/>
                </a:lnTo>
                <a:lnTo>
                  <a:pt x="1779559" y="803058"/>
                </a:lnTo>
                <a:lnTo>
                  <a:pt x="1806233" y="852060"/>
                </a:lnTo>
              </a:path>
            </a:pathLst>
          </a:custGeom>
          <a:ln w="1237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65985" y="3581504"/>
            <a:ext cx="1603375" cy="741680"/>
          </a:xfrm>
          <a:custGeom>
            <a:avLst/>
            <a:gdLst/>
            <a:ahLst/>
            <a:cxnLst/>
            <a:rect l="l" t="t" r="r" b="b"/>
            <a:pathLst>
              <a:path w="1603375" h="741679">
                <a:moveTo>
                  <a:pt x="0" y="0"/>
                </a:moveTo>
                <a:lnTo>
                  <a:pt x="58111" y="2378"/>
                </a:lnTo>
                <a:lnTo>
                  <a:pt x="114318" y="4757"/>
                </a:lnTo>
                <a:lnTo>
                  <a:pt x="168619" y="7611"/>
                </a:lnTo>
                <a:lnTo>
                  <a:pt x="221492" y="10942"/>
                </a:lnTo>
                <a:lnTo>
                  <a:pt x="326284" y="17126"/>
                </a:lnTo>
                <a:lnTo>
                  <a:pt x="430600" y="24263"/>
                </a:lnTo>
                <a:lnTo>
                  <a:pt x="473469" y="27117"/>
                </a:lnTo>
                <a:lnTo>
                  <a:pt x="517291" y="29971"/>
                </a:lnTo>
                <a:lnTo>
                  <a:pt x="561113" y="33777"/>
                </a:lnTo>
                <a:lnTo>
                  <a:pt x="583024" y="35680"/>
                </a:lnTo>
                <a:lnTo>
                  <a:pt x="604935" y="38059"/>
                </a:lnTo>
                <a:lnTo>
                  <a:pt x="626846" y="40914"/>
                </a:lnTo>
                <a:lnTo>
                  <a:pt x="648281" y="44244"/>
                </a:lnTo>
                <a:lnTo>
                  <a:pt x="670192" y="47574"/>
                </a:lnTo>
                <a:lnTo>
                  <a:pt x="713538" y="55662"/>
                </a:lnTo>
                <a:lnTo>
                  <a:pt x="756408" y="66128"/>
                </a:lnTo>
                <a:lnTo>
                  <a:pt x="803564" y="80401"/>
                </a:lnTo>
                <a:lnTo>
                  <a:pt x="855484" y="99430"/>
                </a:lnTo>
                <a:lnTo>
                  <a:pt x="905974" y="122266"/>
                </a:lnTo>
                <a:lnTo>
                  <a:pt x="955036" y="147481"/>
                </a:lnTo>
                <a:lnTo>
                  <a:pt x="1003145" y="175550"/>
                </a:lnTo>
                <a:lnTo>
                  <a:pt x="1049825" y="205522"/>
                </a:lnTo>
                <a:lnTo>
                  <a:pt x="1095076" y="237397"/>
                </a:lnTo>
                <a:lnTo>
                  <a:pt x="1138898" y="270223"/>
                </a:lnTo>
                <a:lnTo>
                  <a:pt x="1190818" y="311613"/>
                </a:lnTo>
                <a:lnTo>
                  <a:pt x="1220350" y="336352"/>
                </a:lnTo>
                <a:lnTo>
                  <a:pt x="1249406" y="362042"/>
                </a:lnTo>
                <a:lnTo>
                  <a:pt x="1305613" y="413898"/>
                </a:lnTo>
                <a:lnTo>
                  <a:pt x="1333240" y="440540"/>
                </a:lnTo>
                <a:lnTo>
                  <a:pt x="1360391" y="467658"/>
                </a:lnTo>
                <a:lnTo>
                  <a:pt x="1387541" y="495251"/>
                </a:lnTo>
                <a:lnTo>
                  <a:pt x="1414216" y="523796"/>
                </a:lnTo>
                <a:lnTo>
                  <a:pt x="1441366" y="552816"/>
                </a:lnTo>
                <a:lnTo>
                  <a:pt x="1468041" y="582312"/>
                </a:lnTo>
                <a:lnTo>
                  <a:pt x="1494715" y="612760"/>
                </a:lnTo>
                <a:lnTo>
                  <a:pt x="1521389" y="643684"/>
                </a:lnTo>
                <a:lnTo>
                  <a:pt x="1548064" y="675083"/>
                </a:lnTo>
                <a:lnTo>
                  <a:pt x="1575214" y="707909"/>
                </a:lnTo>
                <a:lnTo>
                  <a:pt x="1602841" y="741211"/>
                </a:lnTo>
              </a:path>
            </a:pathLst>
          </a:custGeom>
          <a:ln w="1237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15277" y="3725179"/>
            <a:ext cx="526415" cy="597535"/>
          </a:xfrm>
          <a:custGeom>
            <a:avLst/>
            <a:gdLst/>
            <a:ahLst/>
            <a:cxnLst/>
            <a:rect l="l" t="t" r="r" b="b"/>
            <a:pathLst>
              <a:path w="526414" h="597535">
                <a:moveTo>
                  <a:pt x="0" y="0"/>
                </a:moveTo>
                <a:lnTo>
                  <a:pt x="38106" y="31399"/>
                </a:lnTo>
                <a:lnTo>
                  <a:pt x="74307" y="61371"/>
                </a:lnTo>
                <a:lnTo>
                  <a:pt x="143374" y="119412"/>
                </a:lnTo>
                <a:lnTo>
                  <a:pt x="171477" y="142723"/>
                </a:lnTo>
                <a:lnTo>
                  <a:pt x="199581" y="166986"/>
                </a:lnTo>
                <a:lnTo>
                  <a:pt x="227684" y="191249"/>
                </a:lnTo>
                <a:lnTo>
                  <a:pt x="255787" y="216464"/>
                </a:lnTo>
                <a:lnTo>
                  <a:pt x="296275" y="254999"/>
                </a:lnTo>
                <a:lnTo>
                  <a:pt x="334858" y="294962"/>
                </a:lnTo>
                <a:lnTo>
                  <a:pt x="371059" y="337779"/>
                </a:lnTo>
                <a:lnTo>
                  <a:pt x="394875" y="368703"/>
                </a:lnTo>
                <a:lnTo>
                  <a:pt x="405831" y="384878"/>
                </a:lnTo>
                <a:lnTo>
                  <a:pt x="416786" y="401053"/>
                </a:lnTo>
                <a:lnTo>
                  <a:pt x="427265" y="417229"/>
                </a:lnTo>
                <a:lnTo>
                  <a:pt x="437268" y="433880"/>
                </a:lnTo>
                <a:lnTo>
                  <a:pt x="447271" y="451007"/>
                </a:lnTo>
                <a:lnTo>
                  <a:pt x="457274" y="468133"/>
                </a:lnTo>
                <a:lnTo>
                  <a:pt x="467277" y="485736"/>
                </a:lnTo>
                <a:lnTo>
                  <a:pt x="486806" y="521417"/>
                </a:lnTo>
                <a:lnTo>
                  <a:pt x="506336" y="559001"/>
                </a:lnTo>
                <a:lnTo>
                  <a:pt x="526341" y="597536"/>
                </a:lnTo>
              </a:path>
            </a:pathLst>
          </a:custGeom>
          <a:ln w="1237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0293" y="4035842"/>
            <a:ext cx="72390" cy="287020"/>
          </a:xfrm>
          <a:custGeom>
            <a:avLst/>
            <a:gdLst/>
            <a:ahLst/>
            <a:cxnLst/>
            <a:rect l="l" t="t" r="r" b="b"/>
            <a:pathLst>
              <a:path w="72389" h="287020">
                <a:moveTo>
                  <a:pt x="0" y="286874"/>
                </a:moveTo>
                <a:lnTo>
                  <a:pt x="71925" y="0"/>
                </a:lnTo>
              </a:path>
            </a:pathLst>
          </a:custGeom>
          <a:ln w="12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33045" y="4035842"/>
            <a:ext cx="236220" cy="287020"/>
          </a:xfrm>
          <a:custGeom>
            <a:avLst/>
            <a:gdLst/>
            <a:ahLst/>
            <a:cxnLst/>
            <a:rect l="l" t="t" r="r" b="b"/>
            <a:pathLst>
              <a:path w="236219" h="287020">
                <a:moveTo>
                  <a:pt x="235782" y="286874"/>
                </a:moveTo>
                <a:lnTo>
                  <a:pt x="0" y="0"/>
                </a:lnTo>
              </a:path>
            </a:pathLst>
          </a:custGeom>
          <a:ln w="1237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68827" y="4035842"/>
            <a:ext cx="72390" cy="287020"/>
          </a:xfrm>
          <a:custGeom>
            <a:avLst/>
            <a:gdLst/>
            <a:ahLst/>
            <a:cxnLst/>
            <a:rect l="l" t="t" r="r" b="b"/>
            <a:pathLst>
              <a:path w="72389" h="287020">
                <a:moveTo>
                  <a:pt x="0" y="286874"/>
                </a:moveTo>
                <a:lnTo>
                  <a:pt x="71925" y="0"/>
                </a:lnTo>
              </a:path>
            </a:pathLst>
          </a:custGeom>
          <a:ln w="1238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41618" y="4035842"/>
            <a:ext cx="203835" cy="287020"/>
          </a:xfrm>
          <a:custGeom>
            <a:avLst/>
            <a:gdLst/>
            <a:ahLst/>
            <a:cxnLst/>
            <a:rect l="l" t="t" r="r" b="b"/>
            <a:pathLst>
              <a:path w="203835" h="287020">
                <a:moveTo>
                  <a:pt x="0" y="286874"/>
                </a:moveTo>
                <a:lnTo>
                  <a:pt x="203391" y="0"/>
                </a:lnTo>
              </a:path>
            </a:pathLst>
          </a:custGeom>
          <a:ln w="1237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84993" y="4035842"/>
            <a:ext cx="60325" cy="0"/>
          </a:xfrm>
          <a:custGeom>
            <a:avLst/>
            <a:gdLst/>
            <a:ahLst/>
            <a:cxnLst/>
            <a:rect l="l" t="t" r="r" b="b"/>
            <a:pathLst>
              <a:path w="60325">
                <a:moveTo>
                  <a:pt x="60017" y="0"/>
                </a:moveTo>
                <a:lnTo>
                  <a:pt x="0" y="0"/>
                </a:lnTo>
              </a:path>
            </a:pathLst>
          </a:custGeom>
          <a:ln w="1236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30605" y="4179041"/>
            <a:ext cx="202565" cy="144145"/>
          </a:xfrm>
          <a:custGeom>
            <a:avLst/>
            <a:gdLst/>
            <a:ahLst/>
            <a:cxnLst/>
            <a:rect l="l" t="t" r="r" b="b"/>
            <a:pathLst>
              <a:path w="202564" h="144145">
                <a:moveTo>
                  <a:pt x="202439" y="143675"/>
                </a:moveTo>
                <a:lnTo>
                  <a:pt x="0" y="0"/>
                </a:lnTo>
              </a:path>
            </a:pathLst>
          </a:custGeom>
          <a:ln w="1237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45269" y="4973537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65733" y="32826"/>
                </a:moveTo>
                <a:lnTo>
                  <a:pt x="40011" y="65177"/>
                </a:lnTo>
                <a:lnTo>
                  <a:pt x="34295" y="65652"/>
                </a:lnTo>
                <a:lnTo>
                  <a:pt x="28579" y="65652"/>
                </a:lnTo>
                <a:lnTo>
                  <a:pt x="0" y="35680"/>
                </a:lnTo>
                <a:lnTo>
                  <a:pt x="0" y="30447"/>
                </a:lnTo>
                <a:lnTo>
                  <a:pt x="28579" y="475"/>
                </a:lnTo>
                <a:lnTo>
                  <a:pt x="34295" y="0"/>
                </a:lnTo>
                <a:lnTo>
                  <a:pt x="40011" y="951"/>
                </a:lnTo>
                <a:lnTo>
                  <a:pt x="65733" y="32826"/>
                </a:lnTo>
              </a:path>
            </a:pathLst>
          </a:custGeom>
          <a:ln w="1237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46135" y="5278490"/>
            <a:ext cx="60325" cy="59690"/>
          </a:xfrm>
          <a:custGeom>
            <a:avLst/>
            <a:gdLst/>
            <a:ahLst/>
            <a:cxnLst/>
            <a:rect l="l" t="t" r="r" b="b"/>
            <a:pathLst>
              <a:path w="60325" h="59689">
                <a:moveTo>
                  <a:pt x="60017" y="29971"/>
                </a:moveTo>
                <a:lnTo>
                  <a:pt x="33819" y="59468"/>
                </a:lnTo>
                <a:lnTo>
                  <a:pt x="28579" y="59468"/>
                </a:lnTo>
                <a:lnTo>
                  <a:pt x="0" y="32350"/>
                </a:lnTo>
                <a:lnTo>
                  <a:pt x="0" y="27117"/>
                </a:lnTo>
                <a:lnTo>
                  <a:pt x="28579" y="0"/>
                </a:lnTo>
                <a:lnTo>
                  <a:pt x="33819" y="0"/>
                </a:lnTo>
                <a:lnTo>
                  <a:pt x="60017" y="29971"/>
                </a:lnTo>
              </a:path>
            </a:pathLst>
          </a:custGeom>
          <a:ln w="1237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33390" y="533938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5">
                <a:moveTo>
                  <a:pt x="50967" y="25690"/>
                </a:moveTo>
                <a:lnTo>
                  <a:pt x="26674" y="50904"/>
                </a:lnTo>
                <a:lnTo>
                  <a:pt x="21911" y="50904"/>
                </a:lnTo>
                <a:lnTo>
                  <a:pt x="0" y="28069"/>
                </a:lnTo>
                <a:lnTo>
                  <a:pt x="0" y="23311"/>
                </a:lnTo>
                <a:lnTo>
                  <a:pt x="26674" y="0"/>
                </a:lnTo>
                <a:lnTo>
                  <a:pt x="31437" y="951"/>
                </a:lnTo>
                <a:lnTo>
                  <a:pt x="50967" y="25690"/>
                </a:lnTo>
              </a:path>
            </a:pathLst>
          </a:custGeom>
          <a:ln w="1237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29854" y="4950701"/>
            <a:ext cx="64769" cy="64769"/>
          </a:xfrm>
          <a:custGeom>
            <a:avLst/>
            <a:gdLst/>
            <a:ahLst/>
            <a:cxnLst/>
            <a:rect l="l" t="t" r="r" b="b"/>
            <a:pathLst>
              <a:path w="64770" h="64770">
                <a:moveTo>
                  <a:pt x="64304" y="31874"/>
                </a:moveTo>
                <a:lnTo>
                  <a:pt x="39058" y="63274"/>
                </a:lnTo>
                <a:lnTo>
                  <a:pt x="33342" y="64225"/>
                </a:lnTo>
                <a:lnTo>
                  <a:pt x="28103" y="63749"/>
                </a:lnTo>
                <a:lnTo>
                  <a:pt x="0" y="34729"/>
                </a:lnTo>
                <a:lnTo>
                  <a:pt x="0" y="29020"/>
                </a:lnTo>
                <a:lnTo>
                  <a:pt x="28103" y="0"/>
                </a:lnTo>
                <a:lnTo>
                  <a:pt x="33342" y="0"/>
                </a:lnTo>
                <a:lnTo>
                  <a:pt x="63827" y="26641"/>
                </a:lnTo>
                <a:lnTo>
                  <a:pt x="64304" y="31874"/>
                </a:lnTo>
              </a:path>
            </a:pathLst>
          </a:custGeom>
          <a:ln w="1237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063875" y="4434992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563" y="69934"/>
                </a:moveTo>
                <a:lnTo>
                  <a:pt x="128132" y="107994"/>
                </a:lnTo>
                <a:lnTo>
                  <a:pt x="97170" y="133684"/>
                </a:lnTo>
                <a:lnTo>
                  <a:pt x="73830" y="139393"/>
                </a:lnTo>
                <a:lnTo>
                  <a:pt x="65733" y="139393"/>
                </a:lnTo>
                <a:lnTo>
                  <a:pt x="28103" y="125596"/>
                </a:lnTo>
                <a:lnTo>
                  <a:pt x="4286" y="93721"/>
                </a:lnTo>
                <a:lnTo>
                  <a:pt x="0" y="69934"/>
                </a:lnTo>
                <a:lnTo>
                  <a:pt x="476" y="61846"/>
                </a:lnTo>
                <a:lnTo>
                  <a:pt x="16195" y="24738"/>
                </a:lnTo>
                <a:lnTo>
                  <a:pt x="49538" y="2854"/>
                </a:lnTo>
                <a:lnTo>
                  <a:pt x="65733" y="0"/>
                </a:lnTo>
                <a:lnTo>
                  <a:pt x="73830" y="0"/>
                </a:lnTo>
                <a:lnTo>
                  <a:pt x="111460" y="13796"/>
                </a:lnTo>
                <a:lnTo>
                  <a:pt x="135277" y="46147"/>
                </a:lnTo>
                <a:lnTo>
                  <a:pt x="139563" y="69934"/>
                </a:lnTo>
              </a:path>
            </a:pathLst>
          </a:custGeom>
          <a:ln w="1237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73906" y="529181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5">
                <a:moveTo>
                  <a:pt x="50967" y="25214"/>
                </a:moveTo>
                <a:lnTo>
                  <a:pt x="26674" y="50904"/>
                </a:lnTo>
                <a:lnTo>
                  <a:pt x="21911" y="50904"/>
                </a:lnTo>
                <a:lnTo>
                  <a:pt x="0" y="28069"/>
                </a:lnTo>
                <a:lnTo>
                  <a:pt x="0" y="22835"/>
                </a:lnTo>
                <a:lnTo>
                  <a:pt x="21911" y="0"/>
                </a:lnTo>
                <a:lnTo>
                  <a:pt x="26674" y="0"/>
                </a:lnTo>
                <a:lnTo>
                  <a:pt x="50967" y="25214"/>
                </a:lnTo>
              </a:path>
            </a:pathLst>
          </a:custGeom>
          <a:ln w="1237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006051" y="4596270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563" y="69934"/>
                </a:moveTo>
                <a:lnTo>
                  <a:pt x="128132" y="107994"/>
                </a:lnTo>
                <a:lnTo>
                  <a:pt x="97170" y="133684"/>
                </a:lnTo>
                <a:lnTo>
                  <a:pt x="73830" y="139393"/>
                </a:lnTo>
                <a:lnTo>
                  <a:pt x="65733" y="139393"/>
                </a:lnTo>
                <a:lnTo>
                  <a:pt x="28103" y="125596"/>
                </a:lnTo>
                <a:lnTo>
                  <a:pt x="4286" y="93721"/>
                </a:lnTo>
                <a:lnTo>
                  <a:pt x="0" y="69934"/>
                </a:lnTo>
                <a:lnTo>
                  <a:pt x="476" y="61846"/>
                </a:lnTo>
                <a:lnTo>
                  <a:pt x="16195" y="25214"/>
                </a:lnTo>
                <a:lnTo>
                  <a:pt x="49538" y="2854"/>
                </a:lnTo>
                <a:lnTo>
                  <a:pt x="65733" y="0"/>
                </a:lnTo>
                <a:lnTo>
                  <a:pt x="73830" y="0"/>
                </a:lnTo>
                <a:lnTo>
                  <a:pt x="111460" y="13796"/>
                </a:lnTo>
                <a:lnTo>
                  <a:pt x="122892" y="25214"/>
                </a:lnTo>
                <a:lnTo>
                  <a:pt x="128132" y="31399"/>
                </a:lnTo>
                <a:lnTo>
                  <a:pt x="131942" y="38535"/>
                </a:lnTo>
                <a:lnTo>
                  <a:pt x="135277" y="46147"/>
                </a:lnTo>
                <a:lnTo>
                  <a:pt x="137658" y="53759"/>
                </a:lnTo>
                <a:lnTo>
                  <a:pt x="139087" y="61846"/>
                </a:lnTo>
                <a:lnTo>
                  <a:pt x="139563" y="69934"/>
                </a:lnTo>
              </a:path>
            </a:pathLst>
          </a:custGeom>
          <a:ln w="1237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93391" y="589791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5">
                <a:moveTo>
                  <a:pt x="50967" y="25690"/>
                </a:moveTo>
                <a:lnTo>
                  <a:pt x="26674" y="51380"/>
                </a:lnTo>
                <a:lnTo>
                  <a:pt x="21911" y="50904"/>
                </a:lnTo>
                <a:lnTo>
                  <a:pt x="0" y="28069"/>
                </a:lnTo>
                <a:lnTo>
                  <a:pt x="0" y="23311"/>
                </a:lnTo>
                <a:lnTo>
                  <a:pt x="26674" y="0"/>
                </a:lnTo>
                <a:lnTo>
                  <a:pt x="31437" y="951"/>
                </a:lnTo>
                <a:lnTo>
                  <a:pt x="50967" y="25690"/>
                </a:lnTo>
              </a:path>
            </a:pathLst>
          </a:custGeom>
          <a:ln w="1237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68999" y="4357446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563" y="69458"/>
                </a:moveTo>
                <a:lnTo>
                  <a:pt x="128132" y="107994"/>
                </a:lnTo>
                <a:lnTo>
                  <a:pt x="97647" y="133684"/>
                </a:lnTo>
                <a:lnTo>
                  <a:pt x="73830" y="139393"/>
                </a:lnTo>
                <a:lnTo>
                  <a:pt x="65733" y="139393"/>
                </a:lnTo>
                <a:lnTo>
                  <a:pt x="28103" y="125596"/>
                </a:lnTo>
                <a:lnTo>
                  <a:pt x="4286" y="93246"/>
                </a:lnTo>
                <a:lnTo>
                  <a:pt x="0" y="69458"/>
                </a:lnTo>
                <a:lnTo>
                  <a:pt x="476" y="61371"/>
                </a:lnTo>
                <a:lnTo>
                  <a:pt x="16195" y="24738"/>
                </a:lnTo>
                <a:lnTo>
                  <a:pt x="50014" y="2854"/>
                </a:lnTo>
                <a:lnTo>
                  <a:pt x="65733" y="0"/>
                </a:lnTo>
                <a:lnTo>
                  <a:pt x="73830" y="0"/>
                </a:lnTo>
                <a:lnTo>
                  <a:pt x="111460" y="13796"/>
                </a:lnTo>
                <a:lnTo>
                  <a:pt x="135277" y="45671"/>
                </a:lnTo>
                <a:lnTo>
                  <a:pt x="139563" y="69458"/>
                </a:lnTo>
              </a:path>
            </a:pathLst>
          </a:custGeom>
          <a:ln w="1237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32319" y="5362221"/>
            <a:ext cx="1197610" cy="0"/>
          </a:xfrm>
          <a:custGeom>
            <a:avLst/>
            <a:gdLst/>
            <a:ahLst/>
            <a:cxnLst/>
            <a:rect l="l" t="t" r="r" b="b"/>
            <a:pathLst>
              <a:path w="1197609">
                <a:moveTo>
                  <a:pt x="0" y="0"/>
                </a:moveTo>
                <a:lnTo>
                  <a:pt x="1197010" y="0"/>
                </a:lnTo>
              </a:path>
            </a:pathLst>
          </a:custGeom>
          <a:ln w="1236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70454" y="5589152"/>
            <a:ext cx="819785" cy="0"/>
          </a:xfrm>
          <a:custGeom>
            <a:avLst/>
            <a:gdLst/>
            <a:ahLst/>
            <a:cxnLst/>
            <a:rect l="l" t="t" r="r" b="b"/>
            <a:pathLst>
              <a:path w="819784">
                <a:moveTo>
                  <a:pt x="0" y="0"/>
                </a:moveTo>
                <a:lnTo>
                  <a:pt x="819759" y="0"/>
                </a:lnTo>
              </a:path>
            </a:pathLst>
          </a:custGeom>
          <a:ln w="1236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97937" y="5696194"/>
            <a:ext cx="0" cy="120014"/>
          </a:xfrm>
          <a:custGeom>
            <a:avLst/>
            <a:gdLst/>
            <a:ahLst/>
            <a:cxnLst/>
            <a:rect l="l" t="t" r="r" b="b"/>
            <a:pathLst>
              <a:path h="120014">
                <a:moveTo>
                  <a:pt x="0" y="119887"/>
                </a:moveTo>
                <a:lnTo>
                  <a:pt x="0" y="0"/>
                </a:lnTo>
              </a:path>
            </a:pathLst>
          </a:custGeom>
          <a:ln w="1238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30746" y="5947388"/>
            <a:ext cx="616585" cy="0"/>
          </a:xfrm>
          <a:custGeom>
            <a:avLst/>
            <a:gdLst/>
            <a:ahLst/>
            <a:cxnLst/>
            <a:rect l="l" t="t" r="r" b="b"/>
            <a:pathLst>
              <a:path w="616584">
                <a:moveTo>
                  <a:pt x="0" y="0"/>
                </a:moveTo>
                <a:lnTo>
                  <a:pt x="616367" y="0"/>
                </a:lnTo>
              </a:path>
            </a:pathLst>
          </a:custGeom>
          <a:ln w="1236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597937" y="5362221"/>
            <a:ext cx="334645" cy="334010"/>
          </a:xfrm>
          <a:custGeom>
            <a:avLst/>
            <a:gdLst/>
            <a:ahLst/>
            <a:cxnLst/>
            <a:rect l="l" t="t" r="r" b="b"/>
            <a:pathLst>
              <a:path w="334645" h="334010">
                <a:moveTo>
                  <a:pt x="0" y="333973"/>
                </a:moveTo>
                <a:lnTo>
                  <a:pt x="4286" y="279738"/>
                </a:lnTo>
                <a:lnTo>
                  <a:pt x="17624" y="227406"/>
                </a:lnTo>
                <a:lnTo>
                  <a:pt x="39058" y="177453"/>
                </a:lnTo>
                <a:lnTo>
                  <a:pt x="68114" y="131781"/>
                </a:lnTo>
                <a:lnTo>
                  <a:pt x="104315" y="91343"/>
                </a:lnTo>
                <a:lnTo>
                  <a:pt x="146708" y="57565"/>
                </a:lnTo>
                <a:lnTo>
                  <a:pt x="193865" y="30923"/>
                </a:lnTo>
                <a:lnTo>
                  <a:pt x="244832" y="11893"/>
                </a:lnTo>
                <a:lnTo>
                  <a:pt x="298180" y="1902"/>
                </a:lnTo>
                <a:lnTo>
                  <a:pt x="316281" y="475"/>
                </a:lnTo>
                <a:lnTo>
                  <a:pt x="334381" y="0"/>
                </a:lnTo>
              </a:path>
            </a:pathLst>
          </a:custGeom>
          <a:ln w="1237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66471" y="5816082"/>
            <a:ext cx="132080" cy="131445"/>
          </a:xfrm>
          <a:custGeom>
            <a:avLst/>
            <a:gdLst/>
            <a:ahLst/>
            <a:cxnLst/>
            <a:rect l="l" t="t" r="r" b="b"/>
            <a:pathLst>
              <a:path w="132079" h="131445">
                <a:moveTo>
                  <a:pt x="0" y="131305"/>
                </a:moveTo>
                <a:lnTo>
                  <a:pt x="44774" y="123693"/>
                </a:lnTo>
                <a:lnTo>
                  <a:pt x="84309" y="100858"/>
                </a:lnTo>
                <a:lnTo>
                  <a:pt x="113842" y="65652"/>
                </a:lnTo>
                <a:lnTo>
                  <a:pt x="129561" y="22835"/>
                </a:lnTo>
                <a:lnTo>
                  <a:pt x="130990" y="11417"/>
                </a:lnTo>
                <a:lnTo>
                  <a:pt x="131466" y="0"/>
                </a:lnTo>
              </a:path>
            </a:pathLst>
          </a:custGeom>
          <a:ln w="1237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47114" y="5947388"/>
            <a:ext cx="11430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1431" y="0"/>
                </a:lnTo>
              </a:path>
            </a:pathLst>
          </a:custGeom>
          <a:ln w="1236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32319" y="5727118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615"/>
                </a:lnTo>
              </a:path>
            </a:pathLst>
          </a:custGeom>
          <a:ln w="1238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32319" y="5589152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29">
                <a:moveTo>
                  <a:pt x="0" y="137966"/>
                </a:moveTo>
                <a:lnTo>
                  <a:pt x="7621" y="93246"/>
                </a:lnTo>
                <a:lnTo>
                  <a:pt x="29055" y="53283"/>
                </a:lnTo>
                <a:lnTo>
                  <a:pt x="62875" y="22360"/>
                </a:lnTo>
                <a:lnTo>
                  <a:pt x="104315" y="4281"/>
                </a:lnTo>
                <a:lnTo>
                  <a:pt x="126703" y="475"/>
                </a:lnTo>
                <a:lnTo>
                  <a:pt x="138134" y="0"/>
                </a:lnTo>
              </a:path>
            </a:pathLst>
          </a:custGeom>
          <a:ln w="1237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32319" y="5832733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5">
                <a:moveTo>
                  <a:pt x="0" y="0"/>
                </a:moveTo>
                <a:lnTo>
                  <a:pt x="8097" y="41389"/>
                </a:lnTo>
                <a:lnTo>
                  <a:pt x="30008" y="77546"/>
                </a:lnTo>
                <a:lnTo>
                  <a:pt x="63827" y="102761"/>
                </a:lnTo>
                <a:lnTo>
                  <a:pt x="104315" y="114178"/>
                </a:lnTo>
                <a:lnTo>
                  <a:pt x="114794" y="114654"/>
                </a:lnTo>
              </a:path>
            </a:pathLst>
          </a:custGeom>
          <a:ln w="1237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93407" y="556679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5">
                <a:moveTo>
                  <a:pt x="50967" y="25214"/>
                </a:moveTo>
                <a:lnTo>
                  <a:pt x="26674" y="50904"/>
                </a:lnTo>
                <a:lnTo>
                  <a:pt x="21434" y="50429"/>
                </a:lnTo>
                <a:lnTo>
                  <a:pt x="0" y="27593"/>
                </a:lnTo>
                <a:lnTo>
                  <a:pt x="0" y="22835"/>
                </a:lnTo>
                <a:lnTo>
                  <a:pt x="21434" y="0"/>
                </a:lnTo>
                <a:lnTo>
                  <a:pt x="26674" y="0"/>
                </a:lnTo>
                <a:lnTo>
                  <a:pt x="50967" y="25214"/>
                </a:lnTo>
              </a:path>
            </a:pathLst>
          </a:custGeom>
          <a:ln w="1237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07898" y="587697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5">
                <a:moveTo>
                  <a:pt x="50967" y="25690"/>
                </a:moveTo>
                <a:lnTo>
                  <a:pt x="26674" y="51380"/>
                </a:lnTo>
                <a:lnTo>
                  <a:pt x="21911" y="50904"/>
                </a:lnTo>
                <a:lnTo>
                  <a:pt x="0" y="28069"/>
                </a:lnTo>
                <a:lnTo>
                  <a:pt x="0" y="23311"/>
                </a:lnTo>
                <a:lnTo>
                  <a:pt x="26674" y="0"/>
                </a:lnTo>
                <a:lnTo>
                  <a:pt x="31437" y="951"/>
                </a:lnTo>
                <a:lnTo>
                  <a:pt x="50967" y="25690"/>
                </a:lnTo>
              </a:path>
            </a:pathLst>
          </a:custGeom>
          <a:ln w="1237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298516" y="5874124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5">
                <a:moveTo>
                  <a:pt x="50967" y="25690"/>
                </a:moveTo>
                <a:lnTo>
                  <a:pt x="26674" y="50904"/>
                </a:lnTo>
                <a:lnTo>
                  <a:pt x="21911" y="50904"/>
                </a:lnTo>
                <a:lnTo>
                  <a:pt x="0" y="28069"/>
                </a:lnTo>
                <a:lnTo>
                  <a:pt x="0" y="23311"/>
                </a:lnTo>
                <a:lnTo>
                  <a:pt x="26674" y="0"/>
                </a:lnTo>
                <a:lnTo>
                  <a:pt x="31437" y="951"/>
                </a:lnTo>
                <a:lnTo>
                  <a:pt x="50967" y="25690"/>
                </a:lnTo>
              </a:path>
            </a:pathLst>
          </a:custGeom>
          <a:ln w="1237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33390" y="533938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5">
                <a:moveTo>
                  <a:pt x="50967" y="25690"/>
                </a:moveTo>
                <a:lnTo>
                  <a:pt x="26674" y="50904"/>
                </a:lnTo>
                <a:lnTo>
                  <a:pt x="21911" y="50904"/>
                </a:lnTo>
                <a:lnTo>
                  <a:pt x="0" y="28069"/>
                </a:lnTo>
                <a:lnTo>
                  <a:pt x="0" y="23311"/>
                </a:lnTo>
                <a:lnTo>
                  <a:pt x="26674" y="0"/>
                </a:lnTo>
                <a:lnTo>
                  <a:pt x="31437" y="951"/>
                </a:lnTo>
                <a:lnTo>
                  <a:pt x="50967" y="25690"/>
                </a:lnTo>
              </a:path>
            </a:pathLst>
          </a:custGeom>
          <a:ln w="1237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73906" y="5291811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5">
                <a:moveTo>
                  <a:pt x="50967" y="25214"/>
                </a:moveTo>
                <a:lnTo>
                  <a:pt x="26674" y="50904"/>
                </a:lnTo>
                <a:lnTo>
                  <a:pt x="21911" y="50904"/>
                </a:lnTo>
                <a:lnTo>
                  <a:pt x="0" y="28069"/>
                </a:lnTo>
                <a:lnTo>
                  <a:pt x="0" y="22835"/>
                </a:lnTo>
                <a:lnTo>
                  <a:pt x="21911" y="0"/>
                </a:lnTo>
                <a:lnTo>
                  <a:pt x="26674" y="0"/>
                </a:lnTo>
                <a:lnTo>
                  <a:pt x="50967" y="25214"/>
                </a:lnTo>
              </a:path>
            </a:pathLst>
          </a:custGeom>
          <a:ln w="1237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77298" y="576660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5">
                <a:moveTo>
                  <a:pt x="50967" y="25690"/>
                </a:moveTo>
                <a:lnTo>
                  <a:pt x="26674" y="50904"/>
                </a:lnTo>
                <a:lnTo>
                  <a:pt x="21911" y="50904"/>
                </a:lnTo>
                <a:lnTo>
                  <a:pt x="0" y="28069"/>
                </a:lnTo>
                <a:lnTo>
                  <a:pt x="0" y="23311"/>
                </a:lnTo>
                <a:lnTo>
                  <a:pt x="26674" y="0"/>
                </a:lnTo>
                <a:lnTo>
                  <a:pt x="31437" y="951"/>
                </a:lnTo>
                <a:lnTo>
                  <a:pt x="50967" y="25690"/>
                </a:lnTo>
              </a:path>
            </a:pathLst>
          </a:custGeom>
          <a:ln w="1237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026533" y="5841297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5">
                <a:moveTo>
                  <a:pt x="50967" y="25690"/>
                </a:moveTo>
                <a:lnTo>
                  <a:pt x="26674" y="50904"/>
                </a:lnTo>
                <a:lnTo>
                  <a:pt x="21434" y="50904"/>
                </a:lnTo>
                <a:lnTo>
                  <a:pt x="0" y="28069"/>
                </a:lnTo>
                <a:lnTo>
                  <a:pt x="0" y="23311"/>
                </a:lnTo>
                <a:lnTo>
                  <a:pt x="26674" y="0"/>
                </a:lnTo>
                <a:lnTo>
                  <a:pt x="31437" y="951"/>
                </a:lnTo>
                <a:lnTo>
                  <a:pt x="50967" y="25690"/>
                </a:lnTo>
              </a:path>
            </a:pathLst>
          </a:custGeom>
          <a:ln w="1237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68232" y="5948815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5">
                <a:moveTo>
                  <a:pt x="51443" y="25690"/>
                </a:moveTo>
                <a:lnTo>
                  <a:pt x="26674" y="50904"/>
                </a:lnTo>
                <a:lnTo>
                  <a:pt x="21911" y="50904"/>
                </a:lnTo>
                <a:lnTo>
                  <a:pt x="0" y="28069"/>
                </a:lnTo>
                <a:lnTo>
                  <a:pt x="0" y="23311"/>
                </a:lnTo>
                <a:lnTo>
                  <a:pt x="26674" y="0"/>
                </a:lnTo>
                <a:lnTo>
                  <a:pt x="31913" y="951"/>
                </a:lnTo>
                <a:lnTo>
                  <a:pt x="51443" y="25690"/>
                </a:lnTo>
              </a:path>
            </a:pathLst>
          </a:custGeom>
          <a:ln w="1237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39291" y="6017798"/>
            <a:ext cx="51435" cy="51435"/>
          </a:xfrm>
          <a:custGeom>
            <a:avLst/>
            <a:gdLst/>
            <a:ahLst/>
            <a:cxnLst/>
            <a:rect l="l" t="t" r="r" b="b"/>
            <a:pathLst>
              <a:path w="51435" h="51435">
                <a:moveTo>
                  <a:pt x="50967" y="25214"/>
                </a:moveTo>
                <a:lnTo>
                  <a:pt x="26674" y="50904"/>
                </a:lnTo>
                <a:lnTo>
                  <a:pt x="21911" y="50429"/>
                </a:lnTo>
                <a:lnTo>
                  <a:pt x="0" y="27593"/>
                </a:lnTo>
                <a:lnTo>
                  <a:pt x="0" y="22835"/>
                </a:lnTo>
                <a:lnTo>
                  <a:pt x="21911" y="0"/>
                </a:lnTo>
                <a:lnTo>
                  <a:pt x="26674" y="0"/>
                </a:lnTo>
                <a:lnTo>
                  <a:pt x="50967" y="25214"/>
                </a:lnTo>
              </a:path>
            </a:pathLst>
          </a:custGeom>
          <a:ln w="1237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59067" y="4396457"/>
            <a:ext cx="139700" cy="139065"/>
          </a:xfrm>
          <a:custGeom>
            <a:avLst/>
            <a:gdLst/>
            <a:ahLst/>
            <a:cxnLst/>
            <a:rect l="l" t="t" r="r" b="b"/>
            <a:pathLst>
              <a:path w="139700" h="139064">
                <a:moveTo>
                  <a:pt x="139563" y="69458"/>
                </a:moveTo>
                <a:lnTo>
                  <a:pt x="128132" y="107518"/>
                </a:lnTo>
                <a:lnTo>
                  <a:pt x="97647" y="133208"/>
                </a:lnTo>
                <a:lnTo>
                  <a:pt x="73830" y="138917"/>
                </a:lnTo>
                <a:lnTo>
                  <a:pt x="65733" y="138917"/>
                </a:lnTo>
                <a:lnTo>
                  <a:pt x="28103" y="125121"/>
                </a:lnTo>
                <a:lnTo>
                  <a:pt x="4286" y="93246"/>
                </a:lnTo>
                <a:lnTo>
                  <a:pt x="0" y="69458"/>
                </a:lnTo>
                <a:lnTo>
                  <a:pt x="476" y="61371"/>
                </a:lnTo>
                <a:lnTo>
                  <a:pt x="16671" y="24738"/>
                </a:lnTo>
                <a:lnTo>
                  <a:pt x="50014" y="2854"/>
                </a:lnTo>
                <a:lnTo>
                  <a:pt x="65733" y="0"/>
                </a:lnTo>
                <a:lnTo>
                  <a:pt x="73830" y="0"/>
                </a:lnTo>
                <a:lnTo>
                  <a:pt x="111460" y="13796"/>
                </a:lnTo>
                <a:lnTo>
                  <a:pt x="135277" y="45671"/>
                </a:lnTo>
                <a:lnTo>
                  <a:pt x="139563" y="69458"/>
                </a:lnTo>
              </a:path>
            </a:pathLst>
          </a:custGeom>
          <a:ln w="1237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625941" y="4434992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563" y="69934"/>
                </a:moveTo>
                <a:lnTo>
                  <a:pt x="128132" y="107994"/>
                </a:lnTo>
                <a:lnTo>
                  <a:pt x="97647" y="133684"/>
                </a:lnTo>
                <a:lnTo>
                  <a:pt x="73830" y="139393"/>
                </a:lnTo>
                <a:lnTo>
                  <a:pt x="65733" y="139393"/>
                </a:lnTo>
                <a:lnTo>
                  <a:pt x="28103" y="125596"/>
                </a:lnTo>
                <a:lnTo>
                  <a:pt x="4286" y="93721"/>
                </a:lnTo>
                <a:lnTo>
                  <a:pt x="0" y="69934"/>
                </a:lnTo>
                <a:lnTo>
                  <a:pt x="476" y="61846"/>
                </a:lnTo>
                <a:lnTo>
                  <a:pt x="16671" y="24738"/>
                </a:lnTo>
                <a:lnTo>
                  <a:pt x="50014" y="2854"/>
                </a:lnTo>
                <a:lnTo>
                  <a:pt x="65733" y="0"/>
                </a:lnTo>
                <a:lnTo>
                  <a:pt x="73830" y="0"/>
                </a:lnTo>
                <a:lnTo>
                  <a:pt x="111460" y="13796"/>
                </a:lnTo>
                <a:lnTo>
                  <a:pt x="135277" y="46147"/>
                </a:lnTo>
                <a:lnTo>
                  <a:pt x="139563" y="69934"/>
                </a:lnTo>
              </a:path>
            </a:pathLst>
          </a:custGeom>
          <a:ln w="1237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63875" y="4434992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563" y="69934"/>
                </a:moveTo>
                <a:lnTo>
                  <a:pt x="128132" y="107994"/>
                </a:lnTo>
                <a:lnTo>
                  <a:pt x="97170" y="133684"/>
                </a:lnTo>
                <a:lnTo>
                  <a:pt x="73830" y="139393"/>
                </a:lnTo>
                <a:lnTo>
                  <a:pt x="65733" y="139393"/>
                </a:lnTo>
                <a:lnTo>
                  <a:pt x="28103" y="125596"/>
                </a:lnTo>
                <a:lnTo>
                  <a:pt x="4286" y="93721"/>
                </a:lnTo>
                <a:lnTo>
                  <a:pt x="0" y="69934"/>
                </a:lnTo>
                <a:lnTo>
                  <a:pt x="476" y="61846"/>
                </a:lnTo>
                <a:lnTo>
                  <a:pt x="16195" y="24738"/>
                </a:lnTo>
                <a:lnTo>
                  <a:pt x="49538" y="2854"/>
                </a:lnTo>
                <a:lnTo>
                  <a:pt x="65733" y="0"/>
                </a:lnTo>
                <a:lnTo>
                  <a:pt x="73830" y="0"/>
                </a:lnTo>
                <a:lnTo>
                  <a:pt x="111460" y="13796"/>
                </a:lnTo>
                <a:lnTo>
                  <a:pt x="135277" y="46147"/>
                </a:lnTo>
                <a:lnTo>
                  <a:pt x="139563" y="69934"/>
                </a:lnTo>
              </a:path>
            </a:pathLst>
          </a:custGeom>
          <a:ln w="1237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095025" y="4492082"/>
            <a:ext cx="139700" cy="139065"/>
          </a:xfrm>
          <a:custGeom>
            <a:avLst/>
            <a:gdLst/>
            <a:ahLst/>
            <a:cxnLst/>
            <a:rect l="l" t="t" r="r" b="b"/>
            <a:pathLst>
              <a:path w="139700" h="139064">
                <a:moveTo>
                  <a:pt x="139563" y="69458"/>
                </a:moveTo>
                <a:lnTo>
                  <a:pt x="128132" y="107518"/>
                </a:lnTo>
                <a:lnTo>
                  <a:pt x="97170" y="133208"/>
                </a:lnTo>
                <a:lnTo>
                  <a:pt x="73830" y="138917"/>
                </a:lnTo>
                <a:lnTo>
                  <a:pt x="65733" y="138917"/>
                </a:lnTo>
                <a:lnTo>
                  <a:pt x="28103" y="125121"/>
                </a:lnTo>
                <a:lnTo>
                  <a:pt x="4286" y="93246"/>
                </a:lnTo>
                <a:lnTo>
                  <a:pt x="0" y="69458"/>
                </a:lnTo>
                <a:lnTo>
                  <a:pt x="476" y="61371"/>
                </a:lnTo>
                <a:lnTo>
                  <a:pt x="16195" y="24738"/>
                </a:lnTo>
                <a:lnTo>
                  <a:pt x="49538" y="2854"/>
                </a:lnTo>
                <a:lnTo>
                  <a:pt x="65733" y="0"/>
                </a:lnTo>
                <a:lnTo>
                  <a:pt x="73830" y="0"/>
                </a:lnTo>
                <a:lnTo>
                  <a:pt x="111460" y="13320"/>
                </a:lnTo>
                <a:lnTo>
                  <a:pt x="122892" y="24738"/>
                </a:lnTo>
                <a:lnTo>
                  <a:pt x="128132" y="30923"/>
                </a:lnTo>
                <a:lnTo>
                  <a:pt x="131942" y="38059"/>
                </a:lnTo>
                <a:lnTo>
                  <a:pt x="135277" y="45671"/>
                </a:lnTo>
                <a:lnTo>
                  <a:pt x="137658" y="53283"/>
                </a:lnTo>
                <a:lnTo>
                  <a:pt x="139087" y="61371"/>
                </a:lnTo>
                <a:lnTo>
                  <a:pt x="139563" y="69458"/>
                </a:lnTo>
              </a:path>
            </a:pathLst>
          </a:custGeom>
          <a:ln w="1237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29400" y="5442599"/>
            <a:ext cx="1180465" cy="577215"/>
          </a:xfrm>
          <a:custGeom>
            <a:avLst/>
            <a:gdLst/>
            <a:ahLst/>
            <a:cxnLst/>
            <a:rect l="l" t="t" r="r" b="b"/>
            <a:pathLst>
              <a:path w="1180465" h="577214">
                <a:moveTo>
                  <a:pt x="0" y="577199"/>
                </a:moveTo>
                <a:lnTo>
                  <a:pt x="8475" y="525738"/>
                </a:lnTo>
                <a:lnTo>
                  <a:pt x="23703" y="476560"/>
                </a:lnTo>
                <a:lnTo>
                  <a:pt x="43867" y="429500"/>
                </a:lnTo>
                <a:lnTo>
                  <a:pt x="67148" y="384393"/>
                </a:lnTo>
                <a:lnTo>
                  <a:pt x="91725" y="341073"/>
                </a:lnTo>
                <a:lnTo>
                  <a:pt x="99892" y="327002"/>
                </a:lnTo>
                <a:lnTo>
                  <a:pt x="107933" y="313106"/>
                </a:lnTo>
                <a:lnTo>
                  <a:pt x="130632" y="272399"/>
                </a:lnTo>
                <a:lnTo>
                  <a:pt x="144087" y="232210"/>
                </a:lnTo>
                <a:lnTo>
                  <a:pt x="147660" y="192388"/>
                </a:lnTo>
                <a:lnTo>
                  <a:pt x="148122" y="179386"/>
                </a:lnTo>
                <a:lnTo>
                  <a:pt x="148743" y="166589"/>
                </a:lnTo>
                <a:lnTo>
                  <a:pt x="159106" y="118255"/>
                </a:lnTo>
                <a:lnTo>
                  <a:pt x="183953" y="86149"/>
                </a:lnTo>
                <a:lnTo>
                  <a:pt x="232864" y="58820"/>
                </a:lnTo>
                <a:lnTo>
                  <a:pt x="283032" y="43799"/>
                </a:lnTo>
                <a:lnTo>
                  <a:pt x="340931" y="32575"/>
                </a:lnTo>
                <a:lnTo>
                  <a:pt x="408458" y="23424"/>
                </a:lnTo>
                <a:lnTo>
                  <a:pt x="484655" y="16138"/>
                </a:lnTo>
                <a:lnTo>
                  <a:pt x="525705" y="13131"/>
                </a:lnTo>
                <a:lnTo>
                  <a:pt x="568563" y="10512"/>
                </a:lnTo>
                <a:lnTo>
                  <a:pt x="613108" y="8257"/>
                </a:lnTo>
                <a:lnTo>
                  <a:pt x="659222" y="6339"/>
                </a:lnTo>
                <a:lnTo>
                  <a:pt x="706783" y="4733"/>
                </a:lnTo>
                <a:lnTo>
                  <a:pt x="755672" y="3412"/>
                </a:lnTo>
                <a:lnTo>
                  <a:pt x="805770" y="2351"/>
                </a:lnTo>
                <a:lnTo>
                  <a:pt x="856956" y="1525"/>
                </a:lnTo>
                <a:lnTo>
                  <a:pt x="909110" y="907"/>
                </a:lnTo>
                <a:lnTo>
                  <a:pt x="962113" y="471"/>
                </a:lnTo>
                <a:lnTo>
                  <a:pt x="1015844" y="191"/>
                </a:lnTo>
                <a:lnTo>
                  <a:pt x="1070184" y="43"/>
                </a:lnTo>
                <a:lnTo>
                  <a:pt x="1125013" y="0"/>
                </a:lnTo>
                <a:lnTo>
                  <a:pt x="1180211" y="35"/>
                </a:lnTo>
              </a:path>
            </a:pathLst>
          </a:custGeom>
          <a:ln w="38100">
            <a:solidFill>
              <a:srgbClr val="AF34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34109" y="5347233"/>
            <a:ext cx="191135" cy="190500"/>
          </a:xfrm>
          <a:custGeom>
            <a:avLst/>
            <a:gdLst/>
            <a:ahLst/>
            <a:cxnLst/>
            <a:rect l="l" t="t" r="r" b="b"/>
            <a:pathLst>
              <a:path w="191134" h="190500">
                <a:moveTo>
                  <a:pt x="380" y="0"/>
                </a:moveTo>
                <a:lnTo>
                  <a:pt x="76390" y="95402"/>
                </a:lnTo>
                <a:lnTo>
                  <a:pt x="0" y="190499"/>
                </a:lnTo>
                <a:lnTo>
                  <a:pt x="190690" y="95618"/>
                </a:lnTo>
                <a:lnTo>
                  <a:pt x="380" y="0"/>
                </a:lnTo>
                <a:close/>
              </a:path>
            </a:pathLst>
          </a:custGeom>
          <a:solidFill>
            <a:srgbClr val="AF34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760030" y="5715000"/>
            <a:ext cx="174625" cy="304800"/>
          </a:xfrm>
          <a:custGeom>
            <a:avLst/>
            <a:gdLst/>
            <a:ahLst/>
            <a:cxnLst/>
            <a:rect l="l" t="t" r="r" b="b"/>
            <a:pathLst>
              <a:path w="174625" h="304800">
                <a:moveTo>
                  <a:pt x="0" y="0"/>
                </a:moveTo>
                <a:lnTo>
                  <a:pt x="174167" y="304800"/>
                </a:lnTo>
              </a:path>
            </a:pathLst>
          </a:custGeom>
          <a:ln w="28575">
            <a:solidFill>
              <a:srgbClr val="AF34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Content Placeholder 6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Bubble rise rate ≤ 1 </a:t>
            </a:r>
            <a:r>
              <a:rPr lang="en-US" dirty="0" err="1" smtClean="0"/>
              <a:t>ft</a:t>
            </a:r>
            <a:r>
              <a:rPr lang="en-US" dirty="0" smtClean="0"/>
              <a:t>/second</a:t>
            </a:r>
          </a:p>
          <a:p>
            <a:r>
              <a:rPr lang="en-US" dirty="0" smtClean="0"/>
              <a:t>Pump inlet velocity ≥ 4 </a:t>
            </a:r>
            <a:r>
              <a:rPr lang="en-US" dirty="0" err="1" smtClean="0"/>
              <a:t>ft</a:t>
            </a:r>
            <a:r>
              <a:rPr lang="en-US" dirty="0"/>
              <a:t>/</a:t>
            </a:r>
            <a:r>
              <a:rPr lang="en-US" dirty="0" smtClean="0"/>
              <a:t>second</a:t>
            </a:r>
          </a:p>
          <a:p>
            <a:endParaRPr lang="en-US" dirty="0"/>
          </a:p>
        </p:txBody>
      </p:sp>
      <p:sp>
        <p:nvSpPr>
          <p:cNvPr id="63" name="Title 6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Air Trivia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227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20723" y="1345692"/>
            <a:ext cx="1802891" cy="579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83179" y="1345692"/>
            <a:ext cx="606551" cy="5791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Vibration</a:t>
            </a:r>
          </a:p>
          <a:p>
            <a:r>
              <a:rPr lang="en-US" dirty="0" smtClean="0"/>
              <a:t>Loss of Pump Capacity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Effect of Air in Pumped Fluid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276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902" y="1295400"/>
            <a:ext cx="8381898" cy="4859325"/>
            <a:chOff x="381000" y="1819274"/>
            <a:chExt cx="8381898" cy="4859325"/>
          </a:xfrm>
        </p:grpSpPr>
        <p:sp>
          <p:nvSpPr>
            <p:cNvPr id="3" name="object 3"/>
            <p:cNvSpPr/>
            <p:nvPr/>
          </p:nvSpPr>
          <p:spPr>
            <a:xfrm>
              <a:off x="381000" y="1819274"/>
              <a:ext cx="8381898" cy="48593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2000">
                <a:latin typeface="Univers Extended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2896069" y="2133600"/>
              <a:ext cx="1295400" cy="647700"/>
            </a:xfrm>
            <a:custGeom>
              <a:avLst/>
              <a:gdLst/>
              <a:ahLst/>
              <a:cxnLst/>
              <a:rect l="l" t="t" r="r" b="b"/>
              <a:pathLst>
                <a:path w="1295400" h="647700">
                  <a:moveTo>
                    <a:pt x="1294930" y="0"/>
                  </a:moveTo>
                  <a:lnTo>
                    <a:pt x="0" y="647458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Univers Extended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819402" y="2691599"/>
              <a:ext cx="160020" cy="128270"/>
            </a:xfrm>
            <a:custGeom>
              <a:avLst/>
              <a:gdLst/>
              <a:ahLst/>
              <a:cxnLst/>
              <a:rect l="l" t="t" r="r" b="b"/>
              <a:pathLst>
                <a:path w="160019" h="128269">
                  <a:moveTo>
                    <a:pt x="95834" y="0"/>
                  </a:moveTo>
                  <a:lnTo>
                    <a:pt x="0" y="127800"/>
                  </a:lnTo>
                  <a:lnTo>
                    <a:pt x="159740" y="127787"/>
                  </a:lnTo>
                  <a:lnTo>
                    <a:pt x="76669" y="89458"/>
                  </a:lnTo>
                  <a:lnTo>
                    <a:pt x="958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>
                <a:latin typeface="Univers Extended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4164599" y="1947131"/>
              <a:ext cx="3646170" cy="107157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1800860" indent="30480">
                <a:lnSpc>
                  <a:spcPct val="110000"/>
                </a:lnSpc>
              </a:pPr>
              <a:r>
                <a:rPr sz="1400" b="1" spc="-10" dirty="0">
                  <a:latin typeface="Univers Extended"/>
                  <a:cs typeface="Times New Roman"/>
                </a:rPr>
                <a:t>Selec</a:t>
              </a:r>
              <a:r>
                <a:rPr sz="1400" b="1" spc="-15" dirty="0">
                  <a:latin typeface="Univers Extended"/>
                  <a:cs typeface="Times New Roman"/>
                </a:rPr>
                <a:t>t</a:t>
              </a:r>
              <a:r>
                <a:rPr sz="1400" b="1" spc="-5" dirty="0">
                  <a:latin typeface="Univers Extended"/>
                  <a:cs typeface="Times New Roman"/>
                </a:rPr>
                <a:t>io</a:t>
              </a:r>
              <a:r>
                <a:rPr sz="1400" b="1" spc="-10" dirty="0">
                  <a:latin typeface="Univers Extended"/>
                  <a:cs typeface="Times New Roman"/>
                </a:rPr>
                <a:t>n</a:t>
              </a:r>
              <a:r>
                <a:rPr sz="1400" b="1" spc="15" dirty="0">
                  <a:latin typeface="Univers Extended"/>
                  <a:cs typeface="Times New Roman"/>
                </a:rPr>
                <a:t> </a:t>
              </a:r>
              <a:r>
                <a:rPr sz="1400" b="1" spc="-10" dirty="0">
                  <a:latin typeface="Univers Extended"/>
                  <a:cs typeface="Times New Roman"/>
                </a:rPr>
                <a:t>p</a:t>
              </a:r>
              <a:r>
                <a:rPr sz="1400" b="1" spc="-5" dirty="0">
                  <a:latin typeface="Univers Extended"/>
                  <a:cs typeface="Times New Roman"/>
                </a:rPr>
                <a:t>o</a:t>
              </a:r>
              <a:r>
                <a:rPr sz="1400" b="1" spc="-10" dirty="0">
                  <a:latin typeface="Univers Extended"/>
                  <a:cs typeface="Times New Roman"/>
                </a:rPr>
                <a:t>int</a:t>
              </a:r>
              <a:r>
                <a:rPr sz="1400" b="1" spc="5" dirty="0">
                  <a:latin typeface="Univers Extended"/>
                  <a:cs typeface="Times New Roman"/>
                </a:rPr>
                <a:t> </a:t>
              </a:r>
              <a:r>
                <a:rPr sz="1400" b="1" spc="-15" dirty="0">
                  <a:latin typeface="Univers Extended"/>
                  <a:cs typeface="Times New Roman"/>
                </a:rPr>
                <a:t>f</a:t>
              </a:r>
              <a:r>
                <a:rPr sz="1400" b="1" spc="-40" dirty="0">
                  <a:latin typeface="Univers Extended"/>
                  <a:cs typeface="Times New Roman"/>
                </a:rPr>
                <a:t>r</a:t>
              </a:r>
              <a:r>
                <a:rPr sz="1400" b="1" spc="-5" dirty="0">
                  <a:latin typeface="Univers Extended"/>
                  <a:cs typeface="Times New Roman"/>
                </a:rPr>
                <a:t>o</a:t>
              </a:r>
              <a:r>
                <a:rPr sz="1400" b="1" spc="-15" dirty="0">
                  <a:latin typeface="Univers Extended"/>
                  <a:cs typeface="Times New Roman"/>
                </a:rPr>
                <a:t>m</a:t>
              </a:r>
              <a:r>
                <a:rPr sz="1400" b="1" spc="-10" dirty="0">
                  <a:latin typeface="Univers Extended"/>
                  <a:cs typeface="Times New Roman"/>
                </a:rPr>
                <a:t> pu</a:t>
              </a:r>
              <a:r>
                <a:rPr sz="1400" b="1" spc="-40" dirty="0">
                  <a:latin typeface="Univers Extended"/>
                  <a:cs typeface="Times New Roman"/>
                </a:rPr>
                <a:t>m</a:t>
              </a:r>
              <a:r>
                <a:rPr sz="1400" b="1" spc="-10" dirty="0">
                  <a:latin typeface="Univers Extended"/>
                  <a:cs typeface="Times New Roman"/>
                </a:rPr>
                <a:t>p</a:t>
              </a:r>
              <a:r>
                <a:rPr sz="1400" b="1" spc="15" dirty="0">
                  <a:latin typeface="Univers Extended"/>
                  <a:cs typeface="Times New Roman"/>
                </a:rPr>
                <a:t> </a:t>
              </a:r>
              <a:r>
                <a:rPr sz="1400" b="1" spc="-40" dirty="0">
                  <a:latin typeface="Univers Extended"/>
                  <a:cs typeface="Times New Roman"/>
                </a:rPr>
                <a:t>m</a:t>
              </a:r>
              <a:r>
                <a:rPr sz="1400" b="1" spc="-15" dirty="0">
                  <a:latin typeface="Univers Extended"/>
                  <a:cs typeface="Times New Roman"/>
                </a:rPr>
                <a:t>f</a:t>
              </a:r>
              <a:r>
                <a:rPr sz="1400" b="1" spc="25" dirty="0">
                  <a:latin typeface="Univers Extended"/>
                  <a:cs typeface="Times New Roman"/>
                </a:rPr>
                <a:t>r</a:t>
              </a:r>
              <a:r>
                <a:rPr sz="1400" b="1" spc="-75" dirty="0">
                  <a:latin typeface="Univers Extended"/>
                  <a:cs typeface="Times New Roman"/>
                </a:rPr>
                <a:t>’</a:t>
              </a:r>
              <a:r>
                <a:rPr sz="1400" b="1" spc="-10" dirty="0">
                  <a:latin typeface="Univers Extended"/>
                  <a:cs typeface="Times New Roman"/>
                </a:rPr>
                <a:t>s</a:t>
              </a:r>
              <a:r>
                <a:rPr sz="1400" b="1" spc="45" dirty="0">
                  <a:latin typeface="Univers Extended"/>
                  <a:cs typeface="Times New Roman"/>
                </a:rPr>
                <a:t> </a:t>
              </a:r>
              <a:r>
                <a:rPr sz="1400" b="1" spc="-10" dirty="0">
                  <a:latin typeface="Univers Extended"/>
                  <a:cs typeface="Times New Roman"/>
                </a:rPr>
                <a:t>s</a:t>
              </a:r>
              <a:r>
                <a:rPr sz="1400" b="1" spc="-5" dirty="0">
                  <a:latin typeface="Univers Extended"/>
                  <a:cs typeface="Times New Roman"/>
                </a:rPr>
                <a:t>o</a:t>
              </a:r>
              <a:r>
                <a:rPr sz="1400" b="1" spc="-15" dirty="0">
                  <a:latin typeface="Univers Extended"/>
                  <a:cs typeface="Times New Roman"/>
                </a:rPr>
                <a:t>ft</a:t>
              </a:r>
              <a:r>
                <a:rPr sz="1400" b="1" spc="0" dirty="0">
                  <a:latin typeface="Univers Extended"/>
                  <a:cs typeface="Times New Roman"/>
                </a:rPr>
                <a:t>w</a:t>
              </a:r>
              <a:r>
                <a:rPr sz="1400" b="1" spc="-5" dirty="0">
                  <a:latin typeface="Univers Extended"/>
                  <a:cs typeface="Times New Roman"/>
                </a:rPr>
                <a:t>a</a:t>
              </a:r>
              <a:r>
                <a:rPr sz="1400" b="1" spc="-35" dirty="0">
                  <a:latin typeface="Univers Extended"/>
                  <a:cs typeface="Times New Roman"/>
                </a:rPr>
                <a:t>r</a:t>
              </a:r>
              <a:r>
                <a:rPr sz="1400" b="1" spc="-10" dirty="0">
                  <a:latin typeface="Univers Extended"/>
                  <a:cs typeface="Times New Roman"/>
                </a:rPr>
                <a:t>e</a:t>
              </a:r>
              <a:endParaRPr sz="1400" dirty="0">
                <a:latin typeface="Univers Extended"/>
                <a:cs typeface="Times New Roman"/>
              </a:endParaRPr>
            </a:p>
            <a:p>
              <a:pPr>
                <a:lnSpc>
                  <a:spcPct val="100000"/>
                </a:lnSpc>
              </a:pPr>
              <a:endParaRPr sz="1400" dirty="0">
                <a:latin typeface="Univers Extended"/>
                <a:cs typeface="Times New Roman"/>
              </a:endParaRPr>
            </a:p>
            <a:p>
              <a:pPr marL="2145030">
                <a:lnSpc>
                  <a:spcPct val="100000"/>
                </a:lnSpc>
                <a:spcBef>
                  <a:spcPts val="1325"/>
                </a:spcBef>
              </a:pPr>
              <a:r>
                <a:rPr sz="1400" b="1" spc="-20" dirty="0">
                  <a:solidFill>
                    <a:srgbClr val="C00000"/>
                  </a:solidFill>
                  <a:latin typeface="Univers Extended"/>
                  <a:cs typeface="Times New Roman"/>
                </a:rPr>
                <a:t>M</a:t>
              </a:r>
              <a:r>
                <a:rPr sz="1400" b="1" spc="-5" dirty="0">
                  <a:solidFill>
                    <a:srgbClr val="C00000"/>
                  </a:solidFill>
                  <a:latin typeface="Univers Extended"/>
                  <a:cs typeface="Times New Roman"/>
                </a:rPr>
                <a:t>a</a:t>
              </a:r>
              <a:r>
                <a:rPr sz="1400" b="1" spc="-10" dirty="0">
                  <a:solidFill>
                    <a:srgbClr val="C00000"/>
                  </a:solidFill>
                  <a:latin typeface="Univers Extended"/>
                  <a:cs typeface="Times New Roman"/>
                </a:rPr>
                <a:t>x </a:t>
              </a:r>
              <a:r>
                <a:rPr sz="1400" b="1" spc="-5" dirty="0">
                  <a:solidFill>
                    <a:srgbClr val="C00000"/>
                  </a:solidFill>
                  <a:latin typeface="Univers Extended"/>
                  <a:cs typeface="Times New Roman"/>
                </a:rPr>
                <a:t>i</a:t>
              </a:r>
              <a:r>
                <a:rPr sz="1400" b="1" spc="-40" dirty="0">
                  <a:solidFill>
                    <a:srgbClr val="C00000"/>
                  </a:solidFill>
                  <a:latin typeface="Univers Extended"/>
                  <a:cs typeface="Times New Roman"/>
                </a:rPr>
                <a:t>m</a:t>
              </a:r>
              <a:r>
                <a:rPr sz="1400" b="1" spc="-10" dirty="0">
                  <a:solidFill>
                    <a:srgbClr val="C00000"/>
                  </a:solidFill>
                  <a:latin typeface="Univers Extended"/>
                  <a:cs typeface="Times New Roman"/>
                </a:rPr>
                <a:t>peller</a:t>
              </a:r>
              <a:r>
                <a:rPr sz="1400" b="1" spc="30" dirty="0">
                  <a:solidFill>
                    <a:srgbClr val="C00000"/>
                  </a:solidFill>
                  <a:latin typeface="Univers Extended"/>
                  <a:cs typeface="Times New Roman"/>
                </a:rPr>
                <a:t> </a:t>
              </a:r>
              <a:r>
                <a:rPr sz="1400" b="1" spc="-10" dirty="0">
                  <a:solidFill>
                    <a:srgbClr val="C00000"/>
                  </a:solidFill>
                  <a:latin typeface="Univers Extended"/>
                  <a:cs typeface="Times New Roman"/>
                </a:rPr>
                <a:t>cut</a:t>
              </a:r>
              <a:endParaRPr sz="1400" dirty="0">
                <a:latin typeface="Univers Extended"/>
                <a:cs typeface="Times New Roman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2284666" y="3775874"/>
              <a:ext cx="5981065" cy="179292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6034">
                <a:lnSpc>
                  <a:spcPct val="100000"/>
                </a:lnSpc>
              </a:pPr>
              <a:r>
                <a:rPr sz="1400" b="1" spc="-10" dirty="0">
                  <a:solidFill>
                    <a:srgbClr val="C00000"/>
                  </a:solidFill>
                  <a:latin typeface="Univers Extended"/>
                  <a:cs typeface="Times New Roman"/>
                </a:rPr>
                <a:t>Min</a:t>
              </a:r>
              <a:r>
                <a:rPr sz="1400" b="1" spc="-5" dirty="0">
                  <a:solidFill>
                    <a:srgbClr val="C00000"/>
                  </a:solidFill>
                  <a:latin typeface="Univers Extended"/>
                  <a:cs typeface="Times New Roman"/>
                </a:rPr>
                <a:t> i</a:t>
              </a:r>
              <a:r>
                <a:rPr sz="1400" b="1" spc="-40" dirty="0">
                  <a:solidFill>
                    <a:srgbClr val="C00000"/>
                  </a:solidFill>
                  <a:latin typeface="Univers Extended"/>
                  <a:cs typeface="Times New Roman"/>
                </a:rPr>
                <a:t>m</a:t>
              </a:r>
              <a:r>
                <a:rPr sz="1400" b="1" spc="-10" dirty="0">
                  <a:solidFill>
                    <a:srgbClr val="C00000"/>
                  </a:solidFill>
                  <a:latin typeface="Univers Extended"/>
                  <a:cs typeface="Times New Roman"/>
                </a:rPr>
                <a:t>peller</a:t>
              </a:r>
              <a:r>
                <a:rPr sz="1400" b="1" spc="30" dirty="0">
                  <a:solidFill>
                    <a:srgbClr val="C00000"/>
                  </a:solidFill>
                  <a:latin typeface="Univers Extended"/>
                  <a:cs typeface="Times New Roman"/>
                </a:rPr>
                <a:t> </a:t>
              </a:r>
              <a:r>
                <a:rPr sz="1400" b="1" spc="-10" dirty="0">
                  <a:solidFill>
                    <a:srgbClr val="C00000"/>
                  </a:solidFill>
                  <a:latin typeface="Univers Extended"/>
                  <a:cs typeface="Times New Roman"/>
                </a:rPr>
                <a:t>cut</a:t>
              </a:r>
              <a:endParaRPr sz="1400" dirty="0">
                <a:latin typeface="Univers Extended"/>
                <a:cs typeface="Times New Roman"/>
              </a:endParaRPr>
            </a:p>
            <a:p>
              <a:pPr marL="227329" indent="1941830">
                <a:lnSpc>
                  <a:spcPct val="100000"/>
                </a:lnSpc>
                <a:spcBef>
                  <a:spcPts val="1075"/>
                </a:spcBef>
              </a:pPr>
              <a:r>
                <a:rPr sz="1400" b="1" spc="-15" dirty="0">
                  <a:latin typeface="Univers Extended"/>
                  <a:cs typeface="Times New Roman"/>
                </a:rPr>
                <a:t>P</a:t>
              </a:r>
              <a:r>
                <a:rPr sz="1400" b="1" spc="-10" dirty="0">
                  <a:latin typeface="Univers Extended"/>
                  <a:cs typeface="Times New Roman"/>
                </a:rPr>
                <a:t>er</a:t>
              </a:r>
              <a:r>
                <a:rPr sz="1400" b="1" spc="-15" dirty="0">
                  <a:latin typeface="Univers Extended"/>
                  <a:cs typeface="Times New Roman"/>
                </a:rPr>
                <a:t>f</a:t>
              </a:r>
              <a:r>
                <a:rPr sz="1400" b="1" spc="-5" dirty="0">
                  <a:latin typeface="Univers Extended"/>
                  <a:cs typeface="Times New Roman"/>
                </a:rPr>
                <a:t>o</a:t>
              </a:r>
              <a:r>
                <a:rPr sz="1400" b="1" spc="-10" dirty="0">
                  <a:latin typeface="Univers Extended"/>
                  <a:cs typeface="Times New Roman"/>
                </a:rPr>
                <a:t>r</a:t>
              </a:r>
              <a:r>
                <a:rPr sz="1400" b="1" spc="-40" dirty="0">
                  <a:latin typeface="Univers Extended"/>
                  <a:cs typeface="Times New Roman"/>
                </a:rPr>
                <a:t>m</a:t>
              </a:r>
              <a:r>
                <a:rPr sz="1400" b="1" spc="-5" dirty="0">
                  <a:latin typeface="Univers Extended"/>
                  <a:cs typeface="Times New Roman"/>
                </a:rPr>
                <a:t>a</a:t>
              </a:r>
              <a:r>
                <a:rPr sz="1400" b="1" spc="-10" dirty="0">
                  <a:latin typeface="Univers Extended"/>
                  <a:cs typeface="Times New Roman"/>
                </a:rPr>
                <a:t>nce</a:t>
              </a:r>
              <a:r>
                <a:rPr sz="1400" b="1" spc="40" dirty="0">
                  <a:latin typeface="Univers Extended"/>
                  <a:cs typeface="Times New Roman"/>
                </a:rPr>
                <a:t> </a:t>
              </a:r>
              <a:r>
                <a:rPr sz="1400" b="1" spc="-10" dirty="0">
                  <a:latin typeface="Univers Extended"/>
                  <a:cs typeface="Times New Roman"/>
                </a:rPr>
                <a:t>cur</a:t>
              </a:r>
              <a:r>
                <a:rPr sz="1400" b="1" spc="-5" dirty="0">
                  <a:latin typeface="Univers Extended"/>
                  <a:cs typeface="Times New Roman"/>
                </a:rPr>
                <a:t>v</a:t>
              </a:r>
              <a:r>
                <a:rPr sz="1400" b="1" spc="-10" dirty="0">
                  <a:latin typeface="Univers Extended"/>
                  <a:cs typeface="Times New Roman"/>
                </a:rPr>
                <a:t>e</a:t>
              </a:r>
              <a:r>
                <a:rPr sz="1400" b="1" spc="5" dirty="0">
                  <a:latin typeface="Univers Extended"/>
                  <a:cs typeface="Times New Roman"/>
                </a:rPr>
                <a:t> </a:t>
              </a:r>
              <a:r>
                <a:rPr sz="1400" b="1" spc="-15" dirty="0">
                  <a:latin typeface="Univers Extended"/>
                  <a:cs typeface="Times New Roman"/>
                </a:rPr>
                <a:t>f</a:t>
              </a:r>
              <a:r>
                <a:rPr sz="1400" b="1" spc="-5" dirty="0">
                  <a:latin typeface="Univers Extended"/>
                  <a:cs typeface="Times New Roman"/>
                </a:rPr>
                <a:t>o</a:t>
              </a:r>
              <a:r>
                <a:rPr sz="1400" b="1" spc="-10" dirty="0">
                  <a:latin typeface="Univers Extended"/>
                  <a:cs typeface="Times New Roman"/>
                </a:rPr>
                <a:t>r</a:t>
              </a:r>
              <a:r>
                <a:rPr sz="1400" b="1" spc="-20" dirty="0">
                  <a:latin typeface="Univers Extended"/>
                  <a:cs typeface="Times New Roman"/>
                </a:rPr>
                <a:t> </a:t>
              </a:r>
              <a:r>
                <a:rPr sz="1400" b="1" spc="-10" dirty="0">
                  <a:latin typeface="Univers Extended"/>
                  <a:cs typeface="Times New Roman"/>
                </a:rPr>
                <a:t>selec</a:t>
              </a:r>
              <a:r>
                <a:rPr sz="1400" b="1" spc="-15" dirty="0">
                  <a:latin typeface="Univers Extended"/>
                  <a:cs typeface="Times New Roman"/>
                </a:rPr>
                <a:t>t</a:t>
              </a:r>
              <a:r>
                <a:rPr sz="1400" b="1" spc="-10" dirty="0">
                  <a:latin typeface="Univers Extended"/>
                  <a:cs typeface="Times New Roman"/>
                </a:rPr>
                <a:t>ed</a:t>
              </a:r>
              <a:r>
                <a:rPr sz="1400" b="1" spc="30" dirty="0">
                  <a:latin typeface="Univers Extended"/>
                  <a:cs typeface="Times New Roman"/>
                </a:rPr>
                <a:t> </a:t>
              </a:r>
              <a:r>
                <a:rPr sz="1400" b="1" spc="-5" dirty="0">
                  <a:latin typeface="Univers Extended"/>
                  <a:cs typeface="Times New Roman"/>
                </a:rPr>
                <a:t>i</a:t>
              </a:r>
              <a:r>
                <a:rPr sz="1400" b="1" spc="-40" dirty="0">
                  <a:latin typeface="Univers Extended"/>
                  <a:cs typeface="Times New Roman"/>
                </a:rPr>
                <a:t>m</a:t>
              </a:r>
              <a:r>
                <a:rPr sz="1400" b="1" spc="-10" dirty="0">
                  <a:latin typeface="Univers Extended"/>
                  <a:cs typeface="Times New Roman"/>
                </a:rPr>
                <a:t>pel</a:t>
              </a:r>
              <a:r>
                <a:rPr sz="1400" b="1" spc="0" dirty="0">
                  <a:latin typeface="Univers Extended"/>
                  <a:cs typeface="Times New Roman"/>
                </a:rPr>
                <a:t>l</a:t>
              </a:r>
              <a:r>
                <a:rPr sz="1400" b="1" spc="-10" dirty="0">
                  <a:latin typeface="Univers Extended"/>
                  <a:cs typeface="Times New Roman"/>
                </a:rPr>
                <a:t>er</a:t>
              </a:r>
              <a:r>
                <a:rPr sz="1400" b="1" spc="15" dirty="0">
                  <a:latin typeface="Univers Extended"/>
                  <a:cs typeface="Times New Roman"/>
                </a:rPr>
                <a:t> </a:t>
              </a:r>
              <a:r>
                <a:rPr sz="1400" b="1" spc="-10" dirty="0">
                  <a:latin typeface="Univers Extended"/>
                  <a:cs typeface="Times New Roman"/>
                </a:rPr>
                <a:t>cut</a:t>
              </a:r>
              <a:endParaRPr sz="1400" dirty="0">
                <a:latin typeface="Univers Extended"/>
                <a:cs typeface="Times New Roman"/>
              </a:endParaRPr>
            </a:p>
            <a:p>
              <a:pPr marL="12700" marR="2435225" indent="215265">
                <a:lnSpc>
                  <a:spcPct val="312500"/>
                </a:lnSpc>
              </a:pPr>
              <a:r>
                <a:rPr sz="1400" b="1" spc="-15" dirty="0">
                  <a:latin typeface="Univers Extended"/>
                  <a:cs typeface="Times New Roman"/>
                </a:rPr>
                <a:t>NP</a:t>
              </a:r>
              <a:r>
                <a:rPr sz="1400" b="1" spc="-10" dirty="0">
                  <a:latin typeface="Univers Extended"/>
                  <a:cs typeface="Times New Roman"/>
                </a:rPr>
                <a:t>S</a:t>
              </a:r>
              <a:r>
                <a:rPr sz="1400" b="1" spc="-25" dirty="0">
                  <a:latin typeface="Univers Extended"/>
                  <a:cs typeface="Times New Roman"/>
                </a:rPr>
                <a:t>H</a:t>
              </a:r>
              <a:r>
                <a:rPr sz="1400" b="1" spc="-10" dirty="0">
                  <a:latin typeface="Univers Extended"/>
                  <a:cs typeface="Times New Roman"/>
                </a:rPr>
                <a:t>3</a:t>
              </a:r>
              <a:r>
                <a:rPr sz="1400" b="1" dirty="0">
                  <a:latin typeface="Univers Extended"/>
                  <a:cs typeface="Times New Roman"/>
                </a:rPr>
                <a:t> </a:t>
              </a:r>
              <a:r>
                <a:rPr sz="1400" b="1" spc="-10" dirty="0">
                  <a:latin typeface="Univers Extended"/>
                  <a:cs typeface="Times New Roman"/>
                </a:rPr>
                <a:t>cur</a:t>
              </a:r>
              <a:r>
                <a:rPr sz="1400" b="1" spc="-5" dirty="0">
                  <a:latin typeface="Univers Extended"/>
                  <a:cs typeface="Times New Roman"/>
                </a:rPr>
                <a:t>v</a:t>
              </a:r>
              <a:r>
                <a:rPr sz="1400" b="1" spc="-10" dirty="0">
                  <a:latin typeface="Univers Extended"/>
                  <a:cs typeface="Times New Roman"/>
                </a:rPr>
                <a:t>e</a:t>
              </a:r>
              <a:r>
                <a:rPr sz="1400" b="1" spc="5" dirty="0">
                  <a:latin typeface="Univers Extended"/>
                  <a:cs typeface="Times New Roman"/>
                </a:rPr>
                <a:t> </a:t>
              </a:r>
              <a:r>
                <a:rPr sz="1400" b="1" spc="-15" dirty="0">
                  <a:latin typeface="Univers Extended"/>
                  <a:cs typeface="Times New Roman"/>
                </a:rPr>
                <a:t>f</a:t>
              </a:r>
              <a:r>
                <a:rPr sz="1400" b="1" spc="-5" dirty="0">
                  <a:latin typeface="Univers Extended"/>
                  <a:cs typeface="Times New Roman"/>
                </a:rPr>
                <a:t>o</a:t>
              </a:r>
              <a:r>
                <a:rPr sz="1400" b="1" spc="-10" dirty="0">
                  <a:latin typeface="Univers Extended"/>
                  <a:cs typeface="Times New Roman"/>
                </a:rPr>
                <a:t>r</a:t>
              </a:r>
              <a:r>
                <a:rPr sz="1400" b="1" spc="-20" dirty="0">
                  <a:latin typeface="Univers Extended"/>
                  <a:cs typeface="Times New Roman"/>
                </a:rPr>
                <a:t> </a:t>
              </a:r>
              <a:r>
                <a:rPr sz="1400" b="1" spc="-10" dirty="0">
                  <a:latin typeface="Univers Extended"/>
                  <a:cs typeface="Times New Roman"/>
                </a:rPr>
                <a:t>selec</a:t>
              </a:r>
              <a:r>
                <a:rPr sz="1400" b="1" spc="-15" dirty="0">
                  <a:latin typeface="Univers Extended"/>
                  <a:cs typeface="Times New Roman"/>
                </a:rPr>
                <a:t>t</a:t>
              </a:r>
              <a:r>
                <a:rPr sz="1400" b="1" spc="-10" dirty="0">
                  <a:latin typeface="Univers Extended"/>
                  <a:cs typeface="Times New Roman"/>
                </a:rPr>
                <a:t>ed</a:t>
              </a:r>
              <a:r>
                <a:rPr sz="1400" b="1" spc="30" dirty="0">
                  <a:latin typeface="Univers Extended"/>
                  <a:cs typeface="Times New Roman"/>
                </a:rPr>
                <a:t> </a:t>
              </a:r>
              <a:r>
                <a:rPr sz="1400" b="1" spc="-5" dirty="0">
                  <a:latin typeface="Univers Extended"/>
                  <a:cs typeface="Times New Roman"/>
                </a:rPr>
                <a:t>i</a:t>
              </a:r>
              <a:r>
                <a:rPr sz="1400" b="1" spc="-40" dirty="0">
                  <a:latin typeface="Univers Extended"/>
                  <a:cs typeface="Times New Roman"/>
                </a:rPr>
                <a:t>m</a:t>
              </a:r>
              <a:r>
                <a:rPr sz="1400" b="1" spc="-10" dirty="0">
                  <a:latin typeface="Univers Extended"/>
                  <a:cs typeface="Times New Roman"/>
                </a:rPr>
                <a:t>pe</a:t>
              </a:r>
              <a:r>
                <a:rPr sz="1400" b="1" spc="0" dirty="0">
                  <a:latin typeface="Univers Extended"/>
                  <a:cs typeface="Times New Roman"/>
                </a:rPr>
                <a:t>l</a:t>
              </a:r>
              <a:r>
                <a:rPr sz="1400" b="1" spc="-10" dirty="0">
                  <a:latin typeface="Univers Extended"/>
                  <a:cs typeface="Times New Roman"/>
                </a:rPr>
                <a:t>ler</a:t>
              </a:r>
              <a:r>
                <a:rPr sz="1400" b="1" spc="15" dirty="0">
                  <a:latin typeface="Univers Extended"/>
                  <a:cs typeface="Times New Roman"/>
                </a:rPr>
                <a:t> </a:t>
              </a:r>
              <a:r>
                <a:rPr sz="1400" b="1" spc="-10" dirty="0">
                  <a:latin typeface="Univers Extended"/>
                  <a:cs typeface="Times New Roman"/>
                </a:rPr>
                <a:t>cut</a:t>
              </a:r>
              <a:r>
                <a:rPr sz="1400" b="1" spc="-5" dirty="0">
                  <a:latin typeface="Univers Extended"/>
                  <a:cs typeface="Times New Roman"/>
                </a:rPr>
                <a:t> </a:t>
              </a:r>
              <a:r>
                <a:rPr sz="1400" b="1" spc="-15" dirty="0">
                  <a:latin typeface="Univers Extended"/>
                  <a:cs typeface="Times New Roman"/>
                </a:rPr>
                <a:t>P</a:t>
              </a:r>
              <a:r>
                <a:rPr sz="1400" b="1" spc="-5" dirty="0">
                  <a:latin typeface="Univers Extended"/>
                  <a:cs typeface="Times New Roman"/>
                </a:rPr>
                <a:t>o</a:t>
              </a:r>
              <a:r>
                <a:rPr sz="1400" b="1" spc="0" dirty="0">
                  <a:latin typeface="Univers Extended"/>
                  <a:cs typeface="Times New Roman"/>
                </a:rPr>
                <a:t>w</a:t>
              </a:r>
              <a:r>
                <a:rPr sz="1400" b="1" spc="-10" dirty="0">
                  <a:latin typeface="Univers Extended"/>
                  <a:cs typeface="Times New Roman"/>
                </a:rPr>
                <a:t>er</a:t>
              </a:r>
              <a:r>
                <a:rPr sz="1400" b="1" spc="-65" dirty="0">
                  <a:latin typeface="Univers Extended"/>
                  <a:cs typeface="Times New Roman"/>
                </a:rPr>
                <a:t> </a:t>
              </a:r>
              <a:r>
                <a:rPr sz="1400" b="1" spc="-10" dirty="0">
                  <a:latin typeface="Univers Extended"/>
                  <a:cs typeface="Times New Roman"/>
                </a:rPr>
                <a:t>cur</a:t>
              </a:r>
              <a:r>
                <a:rPr sz="1400" b="1" spc="-5" dirty="0">
                  <a:latin typeface="Univers Extended"/>
                  <a:cs typeface="Times New Roman"/>
                </a:rPr>
                <a:t>v</a:t>
              </a:r>
              <a:r>
                <a:rPr sz="1400" b="1" spc="-10" dirty="0">
                  <a:latin typeface="Univers Extended"/>
                  <a:cs typeface="Times New Roman"/>
                </a:rPr>
                <a:t>e</a:t>
              </a:r>
              <a:r>
                <a:rPr sz="1400" b="1" spc="5" dirty="0">
                  <a:latin typeface="Univers Extended"/>
                  <a:cs typeface="Times New Roman"/>
                </a:rPr>
                <a:t> </a:t>
              </a:r>
              <a:r>
                <a:rPr sz="1400" b="1" spc="-15" dirty="0">
                  <a:latin typeface="Univers Extended"/>
                  <a:cs typeface="Times New Roman"/>
                </a:rPr>
                <a:t>f</a:t>
              </a:r>
              <a:r>
                <a:rPr sz="1400" b="1" spc="-5" dirty="0">
                  <a:latin typeface="Univers Extended"/>
                  <a:cs typeface="Times New Roman"/>
                </a:rPr>
                <a:t>o</a:t>
              </a:r>
              <a:r>
                <a:rPr sz="1400" b="1" spc="-10" dirty="0">
                  <a:latin typeface="Univers Extended"/>
                  <a:cs typeface="Times New Roman"/>
                </a:rPr>
                <a:t>r</a:t>
              </a:r>
              <a:r>
                <a:rPr sz="1400" b="1" spc="-20" dirty="0">
                  <a:latin typeface="Univers Extended"/>
                  <a:cs typeface="Times New Roman"/>
                </a:rPr>
                <a:t> </a:t>
              </a:r>
              <a:r>
                <a:rPr sz="1400" b="1" spc="-10" dirty="0">
                  <a:latin typeface="Univers Extended"/>
                  <a:cs typeface="Times New Roman"/>
                </a:rPr>
                <a:t>selec</a:t>
              </a:r>
              <a:r>
                <a:rPr sz="1400" b="1" spc="-15" dirty="0">
                  <a:latin typeface="Univers Extended"/>
                  <a:cs typeface="Times New Roman"/>
                </a:rPr>
                <a:t>t</a:t>
              </a:r>
              <a:r>
                <a:rPr sz="1400" b="1" spc="-10" dirty="0">
                  <a:latin typeface="Univers Extended"/>
                  <a:cs typeface="Times New Roman"/>
                </a:rPr>
                <a:t>ed</a:t>
              </a:r>
              <a:r>
                <a:rPr sz="1400" b="1" spc="30" dirty="0">
                  <a:latin typeface="Univers Extended"/>
                  <a:cs typeface="Times New Roman"/>
                </a:rPr>
                <a:t> </a:t>
              </a:r>
              <a:r>
                <a:rPr sz="1400" b="1" spc="-5" dirty="0">
                  <a:latin typeface="Univers Extended"/>
                  <a:cs typeface="Times New Roman"/>
                </a:rPr>
                <a:t>i</a:t>
              </a:r>
              <a:r>
                <a:rPr sz="1400" b="1" spc="-40" dirty="0">
                  <a:latin typeface="Univers Extended"/>
                  <a:cs typeface="Times New Roman"/>
                </a:rPr>
                <a:t>m</a:t>
              </a:r>
              <a:r>
                <a:rPr sz="1400" b="1" spc="-10" dirty="0">
                  <a:latin typeface="Univers Extended"/>
                  <a:cs typeface="Times New Roman"/>
                </a:rPr>
                <a:t>pe</a:t>
              </a:r>
              <a:r>
                <a:rPr sz="1400" b="1" spc="0" dirty="0">
                  <a:latin typeface="Univers Extended"/>
                  <a:cs typeface="Times New Roman"/>
                </a:rPr>
                <a:t>l</a:t>
              </a:r>
              <a:r>
                <a:rPr sz="1400" b="1" spc="-10" dirty="0">
                  <a:latin typeface="Univers Extended"/>
                  <a:cs typeface="Times New Roman"/>
                </a:rPr>
                <a:t>ler</a:t>
              </a:r>
              <a:r>
                <a:rPr sz="1400" b="1" spc="15" dirty="0">
                  <a:latin typeface="Univers Extended"/>
                  <a:cs typeface="Times New Roman"/>
                </a:rPr>
                <a:t> </a:t>
              </a:r>
              <a:r>
                <a:rPr sz="1400" b="1" spc="-10" dirty="0">
                  <a:latin typeface="Univers Extended"/>
                  <a:cs typeface="Times New Roman"/>
                </a:rPr>
                <a:t>cut</a:t>
              </a:r>
              <a:endParaRPr sz="1400" dirty="0">
                <a:latin typeface="Univers Extended"/>
                <a:cs typeface="Times New Roman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5360034" y="3348215"/>
              <a:ext cx="278765" cy="767080"/>
            </a:xfrm>
            <a:custGeom>
              <a:avLst/>
              <a:gdLst/>
              <a:ahLst/>
              <a:cxnLst/>
              <a:rect l="l" t="t" r="r" b="b"/>
              <a:pathLst>
                <a:path w="278764" h="767079">
                  <a:moveTo>
                    <a:pt x="278764" y="766584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latin typeface="Univers Extended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317728" y="3276596"/>
              <a:ext cx="119380" cy="141605"/>
            </a:xfrm>
            <a:custGeom>
              <a:avLst/>
              <a:gdLst/>
              <a:ahLst/>
              <a:cxnLst/>
              <a:rect l="l" t="t" r="r" b="b"/>
              <a:pathLst>
                <a:path w="119379" h="141604">
                  <a:moveTo>
                    <a:pt x="16268" y="0"/>
                  </a:moveTo>
                  <a:lnTo>
                    <a:pt x="0" y="141058"/>
                  </a:lnTo>
                  <a:lnTo>
                    <a:pt x="42316" y="71615"/>
                  </a:lnTo>
                  <a:lnTo>
                    <a:pt x="91870" y="71615"/>
                  </a:lnTo>
                  <a:lnTo>
                    <a:pt x="16268" y="0"/>
                  </a:lnTo>
                  <a:close/>
                </a:path>
                <a:path w="119379" h="141604">
                  <a:moveTo>
                    <a:pt x="91870" y="71615"/>
                  </a:moveTo>
                  <a:lnTo>
                    <a:pt x="42316" y="71615"/>
                  </a:lnTo>
                  <a:lnTo>
                    <a:pt x="119354" y="97650"/>
                  </a:lnTo>
                  <a:lnTo>
                    <a:pt x="91870" y="71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>
                <a:latin typeface="Univers Extended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Typical Manufacturer’s Performance Curve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715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Floor Currents</a:t>
            </a:r>
          </a:p>
          <a:p>
            <a:r>
              <a:rPr lang="en-US" dirty="0" smtClean="0"/>
              <a:t>Rotating Flow</a:t>
            </a:r>
          </a:p>
          <a:p>
            <a:r>
              <a:rPr lang="en-US" dirty="0" smtClean="0"/>
              <a:t>Cascades</a:t>
            </a:r>
          </a:p>
          <a:p>
            <a:r>
              <a:rPr lang="en-US" dirty="0" smtClean="0"/>
              <a:t>High Energy Currents</a:t>
            </a:r>
          </a:p>
          <a:p>
            <a:r>
              <a:rPr lang="en-US" dirty="0" smtClean="0"/>
              <a:t>Unconfined Inlets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Features of a Bad Pump Intake</a:t>
            </a:r>
            <a:endParaRPr lang="en-US" dirty="0"/>
          </a:p>
        </p:txBody>
      </p:sp>
      <p:sp>
        <p:nvSpPr>
          <p:cNvPr id="3" name="object 3"/>
          <p:cNvSpPr/>
          <p:nvPr/>
        </p:nvSpPr>
        <p:spPr>
          <a:xfrm>
            <a:off x="1072895" y="3747515"/>
            <a:ext cx="515111" cy="541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717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77695" y="5067300"/>
            <a:ext cx="524255" cy="539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pumped fluid must approach symmetrically; no changes in direction</a:t>
            </a:r>
          </a:p>
          <a:p>
            <a:r>
              <a:rPr lang="en-US" dirty="0" smtClean="0"/>
              <a:t>No high energy currents</a:t>
            </a:r>
          </a:p>
          <a:p>
            <a:r>
              <a:rPr lang="en-US" dirty="0" smtClean="0"/>
              <a:t>Minimal entrained air</a:t>
            </a:r>
          </a:p>
          <a:p>
            <a:r>
              <a:rPr lang="en-US" dirty="0" smtClean="0"/>
              <a:t>Sufficient </a:t>
            </a:r>
            <a:r>
              <a:rPr lang="en-US" dirty="0" err="1" smtClean="0"/>
              <a:t>NPSH</a:t>
            </a:r>
            <a:r>
              <a:rPr lang="en-US" dirty="0" smtClean="0"/>
              <a:t> margin</a:t>
            </a:r>
          </a:p>
          <a:p>
            <a:r>
              <a:rPr lang="en-US" dirty="0" smtClean="0"/>
              <a:t>Intake level must be high enough to prime the pump</a:t>
            </a:r>
          </a:p>
          <a:p>
            <a:r>
              <a:rPr lang="en-US" dirty="0" smtClean="0"/>
              <a:t>Sufficient submergence to avoid vortex development</a:t>
            </a:r>
          </a:p>
          <a:p>
            <a:r>
              <a:rPr lang="en-US" dirty="0" smtClean="0"/>
              <a:t>Confined to prevent rotation</a:t>
            </a:r>
          </a:p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Features of a Good Pump Intake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164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06541" y="1752638"/>
            <a:ext cx="3374859" cy="51053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0" y="1747570"/>
            <a:ext cx="4190923" cy="51103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3706" y="1381688"/>
            <a:ext cx="729729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90"/>
              </a:lnSpc>
              <a:tabLst>
                <a:tab pos="5233670" algn="l"/>
              </a:tabLst>
            </a:pPr>
            <a:r>
              <a:rPr sz="2000" b="1" spc="-5" dirty="0">
                <a:solidFill>
                  <a:srgbClr val="009F32"/>
                </a:solidFill>
                <a:latin typeface="Univers Extended"/>
                <a:cs typeface="Times New Roman"/>
              </a:rPr>
              <a:t>Be</a:t>
            </a:r>
            <a:r>
              <a:rPr sz="2000" b="1" dirty="0">
                <a:solidFill>
                  <a:srgbClr val="009F32"/>
                </a:solidFill>
                <a:latin typeface="Univers Extended"/>
                <a:cs typeface="Times New Roman"/>
              </a:rPr>
              <a:t>f</a:t>
            </a:r>
            <a:r>
              <a:rPr sz="2000" b="1" spc="5" dirty="0">
                <a:solidFill>
                  <a:srgbClr val="009F32"/>
                </a:solidFill>
                <a:latin typeface="Univers Extended"/>
                <a:cs typeface="Times New Roman"/>
              </a:rPr>
              <a:t>o</a:t>
            </a:r>
            <a:r>
              <a:rPr sz="2000" b="1" spc="-40" dirty="0">
                <a:solidFill>
                  <a:srgbClr val="009F32"/>
                </a:solidFill>
                <a:latin typeface="Univers Extended"/>
                <a:cs typeface="Times New Roman"/>
              </a:rPr>
              <a:t>r</a:t>
            </a:r>
            <a:r>
              <a:rPr sz="2000" b="1" dirty="0">
                <a:solidFill>
                  <a:srgbClr val="009F32"/>
                </a:solidFill>
                <a:latin typeface="Univers Extended"/>
                <a:cs typeface="Times New Roman"/>
              </a:rPr>
              <a:t>e</a:t>
            </a:r>
            <a:r>
              <a:rPr sz="2000" b="1" spc="-25" dirty="0">
                <a:solidFill>
                  <a:srgbClr val="009F32"/>
                </a:solidFill>
                <a:latin typeface="Univers Extended"/>
                <a:cs typeface="Times New Roman"/>
              </a:rPr>
              <a:t> </a:t>
            </a:r>
            <a:r>
              <a:rPr sz="2000" b="1" dirty="0">
                <a:solidFill>
                  <a:srgbClr val="009F32"/>
                </a:solidFill>
                <a:latin typeface="Univers Extended"/>
                <a:cs typeface="Times New Roman"/>
              </a:rPr>
              <a:t>M</a:t>
            </a:r>
            <a:r>
              <a:rPr sz="2000" b="1" spc="5" dirty="0">
                <a:solidFill>
                  <a:srgbClr val="009F32"/>
                </a:solidFill>
                <a:latin typeface="Univers Extended"/>
                <a:cs typeface="Times New Roman"/>
              </a:rPr>
              <a:t>o</a:t>
            </a:r>
            <a:r>
              <a:rPr sz="2000" b="1" dirty="0">
                <a:solidFill>
                  <a:srgbClr val="009F32"/>
                </a:solidFill>
                <a:latin typeface="Univers Extended"/>
                <a:cs typeface="Times New Roman"/>
              </a:rPr>
              <a:t>d</a:t>
            </a:r>
            <a:r>
              <a:rPr sz="2000" b="1" spc="-10" dirty="0">
                <a:solidFill>
                  <a:srgbClr val="009F32"/>
                </a:solidFill>
                <a:latin typeface="Univers Extended"/>
                <a:cs typeface="Times New Roman"/>
              </a:rPr>
              <a:t>i</a:t>
            </a:r>
            <a:r>
              <a:rPr sz="2000" b="1" dirty="0">
                <a:solidFill>
                  <a:srgbClr val="009F32"/>
                </a:solidFill>
                <a:latin typeface="Univers Extended"/>
                <a:cs typeface="Times New Roman"/>
              </a:rPr>
              <a:t>f</a:t>
            </a:r>
            <a:r>
              <a:rPr sz="2000" b="1" spc="-10" dirty="0">
                <a:solidFill>
                  <a:srgbClr val="009F32"/>
                </a:solidFill>
                <a:latin typeface="Univers Extended"/>
                <a:cs typeface="Times New Roman"/>
              </a:rPr>
              <a:t>i</a:t>
            </a:r>
            <a:r>
              <a:rPr sz="2000" b="1" spc="-5" dirty="0">
                <a:solidFill>
                  <a:srgbClr val="009F32"/>
                </a:solidFill>
                <a:latin typeface="Univers Extended"/>
                <a:cs typeface="Times New Roman"/>
              </a:rPr>
              <a:t>c</a:t>
            </a:r>
            <a:r>
              <a:rPr sz="2000" b="1" spc="5" dirty="0">
                <a:solidFill>
                  <a:srgbClr val="009F32"/>
                </a:solidFill>
                <a:latin typeface="Univers Extended"/>
                <a:cs typeface="Times New Roman"/>
              </a:rPr>
              <a:t>a</a:t>
            </a:r>
            <a:r>
              <a:rPr sz="2000" b="1" spc="-10" dirty="0">
                <a:solidFill>
                  <a:srgbClr val="009F32"/>
                </a:solidFill>
                <a:latin typeface="Univers Extended"/>
                <a:cs typeface="Times New Roman"/>
              </a:rPr>
              <a:t>tio</a:t>
            </a:r>
            <a:r>
              <a:rPr sz="2000" b="1" dirty="0">
                <a:solidFill>
                  <a:srgbClr val="009F32"/>
                </a:solidFill>
                <a:latin typeface="Univers Extended"/>
                <a:cs typeface="Times New Roman"/>
              </a:rPr>
              <a:t>n	M</a:t>
            </a:r>
            <a:r>
              <a:rPr sz="2000" b="1" spc="5" dirty="0">
                <a:solidFill>
                  <a:srgbClr val="009F32"/>
                </a:solidFill>
                <a:latin typeface="Univers Extended"/>
                <a:cs typeface="Times New Roman"/>
              </a:rPr>
              <a:t>o</a:t>
            </a:r>
            <a:r>
              <a:rPr sz="2000" b="1" dirty="0">
                <a:solidFill>
                  <a:srgbClr val="009F32"/>
                </a:solidFill>
                <a:latin typeface="Univers Extended"/>
                <a:cs typeface="Times New Roman"/>
              </a:rPr>
              <a:t>d</a:t>
            </a:r>
            <a:r>
              <a:rPr sz="2000" b="1" spc="-10" dirty="0">
                <a:solidFill>
                  <a:srgbClr val="009F32"/>
                </a:solidFill>
                <a:latin typeface="Univers Extended"/>
                <a:cs typeface="Times New Roman"/>
              </a:rPr>
              <a:t>i</a:t>
            </a:r>
            <a:r>
              <a:rPr sz="2000" b="1" dirty="0">
                <a:solidFill>
                  <a:srgbClr val="009F32"/>
                </a:solidFill>
                <a:latin typeface="Univers Extended"/>
                <a:cs typeface="Times New Roman"/>
              </a:rPr>
              <a:t>f</a:t>
            </a:r>
            <a:r>
              <a:rPr sz="2000" b="1" spc="-10" dirty="0">
                <a:solidFill>
                  <a:srgbClr val="009F32"/>
                </a:solidFill>
                <a:latin typeface="Univers Extended"/>
                <a:cs typeface="Times New Roman"/>
              </a:rPr>
              <a:t>i</a:t>
            </a:r>
            <a:r>
              <a:rPr sz="2000" b="1" spc="-5" dirty="0">
                <a:solidFill>
                  <a:srgbClr val="009F32"/>
                </a:solidFill>
                <a:latin typeface="Univers Extended"/>
                <a:cs typeface="Times New Roman"/>
              </a:rPr>
              <a:t>e</a:t>
            </a:r>
            <a:r>
              <a:rPr sz="2000" b="1" dirty="0">
                <a:solidFill>
                  <a:srgbClr val="009F32"/>
                </a:solidFill>
                <a:latin typeface="Univers Extended"/>
                <a:cs typeface="Times New Roman"/>
              </a:rPr>
              <a:t>d</a:t>
            </a:r>
            <a:r>
              <a:rPr sz="2000" b="1" spc="-45" dirty="0">
                <a:solidFill>
                  <a:srgbClr val="009F32"/>
                </a:solidFill>
                <a:latin typeface="Univers Extended"/>
                <a:cs typeface="Times New Roman"/>
              </a:rPr>
              <a:t> </a:t>
            </a:r>
            <a:r>
              <a:rPr sz="2000" b="1" dirty="0">
                <a:solidFill>
                  <a:srgbClr val="009F32"/>
                </a:solidFill>
                <a:latin typeface="Univers Extended"/>
                <a:cs typeface="Times New Roman"/>
              </a:rPr>
              <a:t>Int</a:t>
            </a:r>
            <a:r>
              <a:rPr sz="2000" b="1" spc="5" dirty="0">
                <a:solidFill>
                  <a:srgbClr val="009F32"/>
                </a:solidFill>
                <a:latin typeface="Univers Extended"/>
                <a:cs typeface="Times New Roman"/>
              </a:rPr>
              <a:t>a</a:t>
            </a:r>
            <a:r>
              <a:rPr sz="2000" b="1" dirty="0">
                <a:solidFill>
                  <a:srgbClr val="009F32"/>
                </a:solidFill>
                <a:latin typeface="Univers Extended"/>
                <a:cs typeface="Times New Roman"/>
              </a:rPr>
              <a:t>ke</a:t>
            </a:r>
            <a:endParaRPr sz="2000" dirty="0">
              <a:solidFill>
                <a:srgbClr val="009F32"/>
              </a:solidFill>
              <a:latin typeface="Univers Extended"/>
              <a:cs typeface="Times New Roman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Elimination of Air Core Surface Vortex</a:t>
            </a:r>
            <a:br>
              <a:rPr lang="en-US" dirty="0" smtClean="0"/>
            </a:br>
            <a:r>
              <a:rPr lang="en-US" dirty="0" smtClean="0"/>
              <a:t>Before and After Confined Inlet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07592" y="4287011"/>
            <a:ext cx="493775" cy="455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0095" y="4213859"/>
            <a:ext cx="2493263" cy="531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82924" y="4177284"/>
            <a:ext cx="623315" cy="5699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64280" y="4213859"/>
            <a:ext cx="516635" cy="531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38955" y="4213859"/>
            <a:ext cx="1339595" cy="5318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36591" y="4213859"/>
            <a:ext cx="516635" cy="531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30095" y="4677156"/>
            <a:ext cx="515111" cy="5410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sudden reductions or expansions</a:t>
            </a:r>
          </a:p>
          <a:p>
            <a:r>
              <a:rPr lang="en-US" dirty="0" smtClean="0"/>
              <a:t>Uniform approach conditions 5 diameters upstream from pump connection</a:t>
            </a:r>
          </a:p>
          <a:p>
            <a:r>
              <a:rPr lang="en-US" dirty="0"/>
              <a:t>N</a:t>
            </a:r>
            <a:r>
              <a:rPr lang="en-US" dirty="0" smtClean="0"/>
              <a:t>o flow disturbing fittings upstream</a:t>
            </a:r>
          </a:p>
          <a:p>
            <a:r>
              <a:rPr lang="en-US" dirty="0" smtClean="0"/>
              <a:t>Uniform velocity distribution at pump connection</a:t>
            </a:r>
          </a:p>
          <a:p>
            <a:r>
              <a:rPr lang="en-US" dirty="0" smtClean="0"/>
              <a:t>Max velocity </a:t>
            </a:r>
            <a:r>
              <a:rPr lang="en-US" dirty="0" err="1" smtClean="0"/>
              <a:t>8</a:t>
            </a:r>
            <a:r>
              <a:rPr lang="en-US" u="sng" dirty="0" err="1" smtClean="0"/>
              <a:t>+</a:t>
            </a:r>
            <a:r>
              <a:rPr lang="en-US" dirty="0" err="1" smtClean="0"/>
              <a:t>ft</a:t>
            </a:r>
            <a:r>
              <a:rPr lang="en-US" dirty="0" smtClean="0"/>
              <a:t>/sec</a:t>
            </a:r>
          </a:p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Rules for Design of Pump Intakes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38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Non-uniform velocities</a:t>
            </a:r>
          </a:p>
          <a:p>
            <a:r>
              <a:rPr lang="en-US" dirty="0" smtClean="0"/>
              <a:t>Swirling</a:t>
            </a:r>
          </a:p>
          <a:p>
            <a:r>
              <a:rPr lang="en-US" dirty="0" smtClean="0"/>
              <a:t>Subsurface and surface vortices</a:t>
            </a:r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Traditional Wet Well Configuration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718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/>
          <p:cNvGrpSpPr/>
          <p:nvPr/>
        </p:nvGrpSpPr>
        <p:grpSpPr>
          <a:xfrm>
            <a:off x="457200" y="1524000"/>
            <a:ext cx="3664094" cy="4146912"/>
            <a:chOff x="3508080" y="2251727"/>
            <a:chExt cx="3348267" cy="3841079"/>
          </a:xfrm>
        </p:grpSpPr>
        <p:sp>
          <p:nvSpPr>
            <p:cNvPr id="5" name="object 5"/>
            <p:cNvSpPr/>
            <p:nvPr/>
          </p:nvSpPr>
          <p:spPr>
            <a:xfrm>
              <a:off x="4972750" y="4248241"/>
              <a:ext cx="276225" cy="0"/>
            </a:xfrm>
            <a:custGeom>
              <a:avLst/>
              <a:gdLst/>
              <a:ahLst/>
              <a:cxnLst/>
              <a:rect l="l" t="t" r="r" b="b"/>
              <a:pathLst>
                <a:path w="276225">
                  <a:moveTo>
                    <a:pt x="0" y="0"/>
                  </a:moveTo>
                  <a:lnTo>
                    <a:pt x="275814" y="0"/>
                  </a:lnTo>
                </a:path>
              </a:pathLst>
            </a:custGeom>
            <a:ln w="20284">
              <a:solidFill>
                <a:srgbClr val="007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96667" y="4181687"/>
              <a:ext cx="152400" cy="133350"/>
            </a:xfrm>
            <a:custGeom>
              <a:avLst/>
              <a:gdLst/>
              <a:ahLst/>
              <a:cxnLst/>
              <a:rect l="l" t="t" r="r" b="b"/>
              <a:pathLst>
                <a:path w="152400" h="133350">
                  <a:moveTo>
                    <a:pt x="152164" y="133100"/>
                  </a:moveTo>
                  <a:lnTo>
                    <a:pt x="0" y="66550"/>
                  </a:lnTo>
                  <a:lnTo>
                    <a:pt x="152164" y="0"/>
                  </a:lnTo>
                  <a:lnTo>
                    <a:pt x="142653" y="9507"/>
                  </a:lnTo>
                  <a:lnTo>
                    <a:pt x="142653" y="38028"/>
                  </a:lnTo>
                  <a:lnTo>
                    <a:pt x="133142" y="47535"/>
                  </a:lnTo>
                  <a:lnTo>
                    <a:pt x="133142" y="95071"/>
                  </a:lnTo>
                  <a:lnTo>
                    <a:pt x="142653" y="104578"/>
                  </a:lnTo>
                  <a:lnTo>
                    <a:pt x="142653" y="123593"/>
                  </a:lnTo>
                  <a:lnTo>
                    <a:pt x="152164" y="133100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09977" y="4248241"/>
              <a:ext cx="276225" cy="0"/>
            </a:xfrm>
            <a:custGeom>
              <a:avLst/>
              <a:gdLst/>
              <a:ahLst/>
              <a:cxnLst/>
              <a:rect l="l" t="t" r="r" b="b"/>
              <a:pathLst>
                <a:path w="276225">
                  <a:moveTo>
                    <a:pt x="0" y="0"/>
                  </a:moveTo>
                  <a:lnTo>
                    <a:pt x="275814" y="0"/>
                  </a:lnTo>
                </a:path>
              </a:pathLst>
            </a:custGeom>
            <a:ln w="20284">
              <a:solidFill>
                <a:srgbClr val="007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33890" y="4181687"/>
              <a:ext cx="152400" cy="123825"/>
            </a:xfrm>
            <a:custGeom>
              <a:avLst/>
              <a:gdLst/>
              <a:ahLst/>
              <a:cxnLst/>
              <a:rect l="l" t="t" r="r" b="b"/>
              <a:pathLst>
                <a:path w="152400" h="123825">
                  <a:moveTo>
                    <a:pt x="152173" y="123593"/>
                  </a:moveTo>
                  <a:lnTo>
                    <a:pt x="0" y="66550"/>
                  </a:lnTo>
                  <a:lnTo>
                    <a:pt x="152173" y="0"/>
                  </a:lnTo>
                  <a:lnTo>
                    <a:pt x="152173" y="9507"/>
                  </a:lnTo>
                  <a:lnTo>
                    <a:pt x="142662" y="19014"/>
                  </a:lnTo>
                  <a:lnTo>
                    <a:pt x="142662" y="28521"/>
                  </a:lnTo>
                  <a:lnTo>
                    <a:pt x="133151" y="38028"/>
                  </a:lnTo>
                  <a:lnTo>
                    <a:pt x="133151" y="85564"/>
                  </a:lnTo>
                  <a:lnTo>
                    <a:pt x="142662" y="95071"/>
                  </a:lnTo>
                  <a:lnTo>
                    <a:pt x="142662" y="114086"/>
                  </a:lnTo>
                  <a:lnTo>
                    <a:pt x="152173" y="123593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29503" y="4343309"/>
              <a:ext cx="15240" cy="9525"/>
            </a:xfrm>
            <a:custGeom>
              <a:avLst/>
              <a:gdLst/>
              <a:ahLst/>
              <a:cxnLst/>
              <a:rect l="l" t="t" r="r" b="b"/>
              <a:pathLst>
                <a:path w="15240" h="9525">
                  <a:moveTo>
                    <a:pt x="7348" y="9507"/>
                  </a:moveTo>
                  <a:lnTo>
                    <a:pt x="4969" y="8553"/>
                  </a:lnTo>
                  <a:lnTo>
                    <a:pt x="1320" y="3438"/>
                  </a:lnTo>
                  <a:lnTo>
                    <a:pt x="0" y="0"/>
                  </a:lnTo>
                  <a:lnTo>
                    <a:pt x="14833" y="0"/>
                  </a:lnTo>
                  <a:lnTo>
                    <a:pt x="14642" y="583"/>
                  </a:lnTo>
                  <a:lnTo>
                    <a:pt x="11054" y="7174"/>
                  </a:lnTo>
                  <a:lnTo>
                    <a:pt x="7348" y="9507"/>
                  </a:lnTo>
                  <a:close/>
                </a:path>
              </a:pathLst>
            </a:custGeom>
            <a:solidFill>
              <a:srgbClr val="727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26367" y="4333802"/>
              <a:ext cx="21590" cy="19050"/>
            </a:xfrm>
            <a:custGeom>
              <a:avLst/>
              <a:gdLst/>
              <a:ahLst/>
              <a:cxnLst/>
              <a:rect l="l" t="t" r="r" b="b"/>
              <a:pathLst>
                <a:path w="21590" h="19050">
                  <a:moveTo>
                    <a:pt x="10485" y="19014"/>
                  </a:moveTo>
                  <a:lnTo>
                    <a:pt x="8105" y="18060"/>
                  </a:lnTo>
                  <a:lnTo>
                    <a:pt x="4456" y="12945"/>
                  </a:lnTo>
                  <a:lnTo>
                    <a:pt x="1016" y="3985"/>
                  </a:lnTo>
                  <a:lnTo>
                    <a:pt x="0" y="0"/>
                  </a:lnTo>
                  <a:lnTo>
                    <a:pt x="21073" y="0"/>
                  </a:lnTo>
                  <a:lnTo>
                    <a:pt x="17778" y="10090"/>
                  </a:lnTo>
                  <a:lnTo>
                    <a:pt x="14190" y="16681"/>
                  </a:lnTo>
                  <a:lnTo>
                    <a:pt x="10485" y="19014"/>
                  </a:lnTo>
                  <a:close/>
                </a:path>
              </a:pathLst>
            </a:custGeom>
            <a:solidFill>
              <a:srgbClr val="727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24043" y="4324293"/>
              <a:ext cx="26034" cy="19050"/>
            </a:xfrm>
            <a:custGeom>
              <a:avLst/>
              <a:gdLst/>
              <a:ahLst/>
              <a:cxnLst/>
              <a:rect l="l" t="t" r="r" b="b"/>
              <a:pathLst>
                <a:path w="26034" h="19050">
                  <a:moveTo>
                    <a:pt x="20293" y="19014"/>
                  </a:moveTo>
                  <a:lnTo>
                    <a:pt x="5459" y="19014"/>
                  </a:lnTo>
                  <a:lnTo>
                    <a:pt x="3339" y="13494"/>
                  </a:lnTo>
                  <a:lnTo>
                    <a:pt x="238" y="1330"/>
                  </a:lnTo>
                  <a:lnTo>
                    <a:pt x="0" y="0"/>
                  </a:lnTo>
                  <a:lnTo>
                    <a:pt x="25535" y="0"/>
                  </a:lnTo>
                  <a:lnTo>
                    <a:pt x="23433" y="9396"/>
                  </a:lnTo>
                  <a:lnTo>
                    <a:pt x="20293" y="19014"/>
                  </a:lnTo>
                  <a:close/>
                </a:path>
              </a:pathLst>
            </a:custGeom>
            <a:solidFill>
              <a:srgbClr val="7573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22341" y="4314785"/>
              <a:ext cx="29209" cy="19050"/>
            </a:xfrm>
            <a:custGeom>
              <a:avLst/>
              <a:gdLst/>
              <a:ahLst/>
              <a:cxnLst/>
              <a:rect l="l" t="t" r="r" b="b"/>
              <a:pathLst>
                <a:path w="29209" h="19050">
                  <a:moveTo>
                    <a:pt x="25099" y="19014"/>
                  </a:moveTo>
                  <a:lnTo>
                    <a:pt x="4024" y="19014"/>
                  </a:lnTo>
                  <a:lnTo>
                    <a:pt x="1939" y="10838"/>
                  </a:lnTo>
                  <a:lnTo>
                    <a:pt x="0" y="0"/>
                  </a:lnTo>
                  <a:lnTo>
                    <a:pt x="28982" y="0"/>
                  </a:lnTo>
                  <a:lnTo>
                    <a:pt x="28082" y="5731"/>
                  </a:lnTo>
                  <a:lnTo>
                    <a:pt x="25135" y="18904"/>
                  </a:lnTo>
                  <a:close/>
                </a:path>
              </a:pathLst>
            </a:custGeom>
            <a:solidFill>
              <a:srgbClr val="7B7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20956" y="4305277"/>
              <a:ext cx="32384" cy="19050"/>
            </a:xfrm>
            <a:custGeom>
              <a:avLst/>
              <a:gdLst/>
              <a:ahLst/>
              <a:cxnLst/>
              <a:rect l="l" t="t" r="r" b="b"/>
              <a:pathLst>
                <a:path w="32384" h="19050">
                  <a:moveTo>
                    <a:pt x="28622" y="19014"/>
                  </a:moveTo>
                  <a:lnTo>
                    <a:pt x="3086" y="19014"/>
                  </a:lnTo>
                  <a:lnTo>
                    <a:pt x="688" y="5618"/>
                  </a:lnTo>
                  <a:lnTo>
                    <a:pt x="0" y="0"/>
                  </a:lnTo>
                  <a:lnTo>
                    <a:pt x="31859" y="0"/>
                  </a:lnTo>
                  <a:lnTo>
                    <a:pt x="29467" y="15239"/>
                  </a:lnTo>
                  <a:lnTo>
                    <a:pt x="28622" y="19014"/>
                  </a:lnTo>
                  <a:close/>
                </a:path>
              </a:pathLst>
            </a:custGeom>
            <a:solidFill>
              <a:srgbClr val="7E7D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19790" y="4295769"/>
              <a:ext cx="34290" cy="19050"/>
            </a:xfrm>
            <a:custGeom>
              <a:avLst/>
              <a:gdLst/>
              <a:ahLst/>
              <a:cxnLst/>
              <a:rect l="l" t="t" r="r" b="b"/>
              <a:pathLst>
                <a:path w="34290" h="19050">
                  <a:moveTo>
                    <a:pt x="31533" y="19014"/>
                  </a:moveTo>
                  <a:lnTo>
                    <a:pt x="2550" y="19014"/>
                  </a:lnTo>
                  <a:lnTo>
                    <a:pt x="1854" y="15126"/>
                  </a:lnTo>
                  <a:lnTo>
                    <a:pt x="0" y="0"/>
                  </a:lnTo>
                  <a:lnTo>
                    <a:pt x="34030" y="0"/>
                  </a:lnTo>
                  <a:lnTo>
                    <a:pt x="33066" y="9244"/>
                  </a:lnTo>
                  <a:lnTo>
                    <a:pt x="31533" y="19014"/>
                  </a:lnTo>
                  <a:close/>
                </a:path>
              </a:pathLst>
            </a:custGeom>
            <a:solidFill>
              <a:srgbClr val="83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19017" y="4286262"/>
              <a:ext cx="36195" cy="19050"/>
            </a:xfrm>
            <a:custGeom>
              <a:avLst/>
              <a:gdLst/>
              <a:ahLst/>
              <a:cxnLst/>
              <a:rect l="l" t="t" r="r" b="b"/>
              <a:pathLst>
                <a:path w="36195" h="19050">
                  <a:moveTo>
                    <a:pt x="33799" y="19014"/>
                  </a:moveTo>
                  <a:lnTo>
                    <a:pt x="1939" y="19014"/>
                  </a:lnTo>
                  <a:lnTo>
                    <a:pt x="587" y="7984"/>
                  </a:lnTo>
                  <a:lnTo>
                    <a:pt x="0" y="0"/>
                  </a:lnTo>
                  <a:lnTo>
                    <a:pt x="35721" y="0"/>
                  </a:lnTo>
                  <a:lnTo>
                    <a:pt x="35633" y="1560"/>
                  </a:lnTo>
                  <a:lnTo>
                    <a:pt x="33840" y="18752"/>
                  </a:lnTo>
                  <a:lnTo>
                    <a:pt x="33799" y="19014"/>
                  </a:lnTo>
                  <a:close/>
                </a:path>
              </a:pathLst>
            </a:custGeom>
            <a:solidFill>
              <a:srgbClr val="888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18317" y="4276754"/>
              <a:ext cx="37465" cy="19050"/>
            </a:xfrm>
            <a:custGeom>
              <a:avLst/>
              <a:gdLst/>
              <a:ahLst/>
              <a:cxnLst/>
              <a:rect l="l" t="t" r="r" b="b"/>
              <a:pathLst>
                <a:path w="37465" h="19050">
                  <a:moveTo>
                    <a:pt x="35504" y="19014"/>
                  </a:moveTo>
                  <a:lnTo>
                    <a:pt x="1473" y="19014"/>
                  </a:lnTo>
                  <a:lnTo>
                    <a:pt x="1286" y="17492"/>
                  </a:lnTo>
                  <a:lnTo>
                    <a:pt x="0" y="0"/>
                  </a:lnTo>
                  <a:lnTo>
                    <a:pt x="36954" y="0"/>
                  </a:lnTo>
                  <a:lnTo>
                    <a:pt x="36332" y="11068"/>
                  </a:lnTo>
                  <a:lnTo>
                    <a:pt x="35504" y="19014"/>
                  </a:lnTo>
                  <a:close/>
                </a:path>
              </a:pathLst>
            </a:custGeom>
            <a:solidFill>
              <a:srgbClr val="8B8A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18056" y="4267246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6681" y="19014"/>
                  </a:moveTo>
                  <a:lnTo>
                    <a:pt x="960" y="19014"/>
                  </a:lnTo>
                  <a:lnTo>
                    <a:pt x="228" y="9067"/>
                  </a:lnTo>
                  <a:lnTo>
                    <a:pt x="0" y="0"/>
                  </a:lnTo>
                  <a:lnTo>
                    <a:pt x="37655" y="0"/>
                  </a:lnTo>
                  <a:lnTo>
                    <a:pt x="37617" y="2335"/>
                  </a:lnTo>
                  <a:lnTo>
                    <a:pt x="36681" y="19014"/>
                  </a:lnTo>
                  <a:close/>
                </a:path>
              </a:pathLst>
            </a:custGeom>
            <a:solidFill>
              <a:srgbClr val="9190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17858" y="4257738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413" y="19014"/>
                  </a:moveTo>
                  <a:lnTo>
                    <a:pt x="459" y="19014"/>
                  </a:lnTo>
                  <a:lnTo>
                    <a:pt x="426" y="18575"/>
                  </a:lnTo>
                  <a:lnTo>
                    <a:pt x="0" y="1636"/>
                  </a:lnTo>
                  <a:lnTo>
                    <a:pt x="0" y="0"/>
                  </a:lnTo>
                  <a:lnTo>
                    <a:pt x="38007" y="0"/>
                  </a:lnTo>
                  <a:lnTo>
                    <a:pt x="37815" y="11843"/>
                  </a:lnTo>
                  <a:lnTo>
                    <a:pt x="37413" y="19014"/>
                  </a:lnTo>
                  <a:close/>
                </a:path>
              </a:pathLst>
            </a:custGeom>
            <a:solidFill>
              <a:srgbClr val="989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817859" y="4248230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853" y="19014"/>
                  </a:moveTo>
                  <a:lnTo>
                    <a:pt x="198" y="19014"/>
                  </a:lnTo>
                  <a:lnTo>
                    <a:pt x="0" y="11152"/>
                  </a:lnTo>
                  <a:lnTo>
                    <a:pt x="90" y="0"/>
                  </a:lnTo>
                  <a:lnTo>
                    <a:pt x="37799" y="0"/>
                  </a:lnTo>
                  <a:lnTo>
                    <a:pt x="38007" y="9508"/>
                  </a:lnTo>
                  <a:lnTo>
                    <a:pt x="37853" y="19014"/>
                  </a:lnTo>
                  <a:close/>
                </a:path>
              </a:pathLst>
            </a:custGeom>
            <a:solidFill>
              <a:srgbClr val="9C9B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817859" y="4238722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8007" y="19014"/>
                  </a:moveTo>
                  <a:lnTo>
                    <a:pt x="0" y="19014"/>
                  </a:lnTo>
                  <a:lnTo>
                    <a:pt x="0" y="16014"/>
                  </a:lnTo>
                  <a:lnTo>
                    <a:pt x="149" y="5201"/>
                  </a:lnTo>
                  <a:lnTo>
                    <a:pt x="415" y="0"/>
                  </a:lnTo>
                  <a:lnTo>
                    <a:pt x="37591" y="0"/>
                  </a:lnTo>
                  <a:lnTo>
                    <a:pt x="38007" y="19014"/>
                  </a:lnTo>
                  <a:close/>
                </a:path>
              </a:pathLst>
            </a:custGeom>
            <a:solidFill>
              <a:srgbClr val="A1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17948" y="4229214"/>
              <a:ext cx="38100" cy="19050"/>
            </a:xfrm>
            <a:custGeom>
              <a:avLst/>
              <a:gdLst/>
              <a:ahLst/>
              <a:cxnLst/>
              <a:rect l="l" t="t" r="r" b="b"/>
              <a:pathLst>
                <a:path w="38100" h="19050">
                  <a:moveTo>
                    <a:pt x="37709" y="19014"/>
                  </a:moveTo>
                  <a:lnTo>
                    <a:pt x="0" y="19014"/>
                  </a:lnTo>
                  <a:lnTo>
                    <a:pt x="59" y="14709"/>
                  </a:lnTo>
                  <a:lnTo>
                    <a:pt x="811" y="0"/>
                  </a:lnTo>
                  <a:lnTo>
                    <a:pt x="36958" y="0"/>
                  </a:lnTo>
                  <a:lnTo>
                    <a:pt x="37449" y="7132"/>
                  </a:lnTo>
                  <a:lnTo>
                    <a:pt x="37709" y="19014"/>
                  </a:lnTo>
                  <a:close/>
                </a:path>
              </a:pathLst>
            </a:custGeom>
            <a:solidFill>
              <a:srgbClr val="A5A4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18274" y="4219706"/>
              <a:ext cx="37465" cy="19050"/>
            </a:xfrm>
            <a:custGeom>
              <a:avLst/>
              <a:gdLst/>
              <a:ahLst/>
              <a:cxnLst/>
              <a:rect l="l" t="t" r="r" b="b"/>
              <a:pathLst>
                <a:path w="37465" h="19050">
                  <a:moveTo>
                    <a:pt x="37175" y="19014"/>
                  </a:moveTo>
                  <a:lnTo>
                    <a:pt x="0" y="19014"/>
                  </a:lnTo>
                  <a:lnTo>
                    <a:pt x="757" y="4199"/>
                  </a:lnTo>
                  <a:lnTo>
                    <a:pt x="1183" y="0"/>
                  </a:lnTo>
                  <a:lnTo>
                    <a:pt x="35978" y="0"/>
                  </a:lnTo>
                  <a:lnTo>
                    <a:pt x="37123" y="16640"/>
                  </a:lnTo>
                  <a:lnTo>
                    <a:pt x="37175" y="19014"/>
                  </a:lnTo>
                  <a:close/>
                </a:path>
              </a:pathLst>
            </a:custGeom>
            <a:solidFill>
              <a:srgbClr val="ABAA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818760" y="4210198"/>
              <a:ext cx="36195" cy="19050"/>
            </a:xfrm>
            <a:custGeom>
              <a:avLst/>
              <a:gdLst/>
              <a:ahLst/>
              <a:cxnLst/>
              <a:rect l="l" t="t" r="r" b="b"/>
              <a:pathLst>
                <a:path w="36195" h="19050">
                  <a:moveTo>
                    <a:pt x="36146" y="19014"/>
                  </a:moveTo>
                  <a:lnTo>
                    <a:pt x="0" y="19014"/>
                  </a:lnTo>
                  <a:lnTo>
                    <a:pt x="271" y="13707"/>
                  </a:lnTo>
                  <a:lnTo>
                    <a:pt x="1663" y="0"/>
                  </a:lnTo>
                  <a:lnTo>
                    <a:pt x="34466" y="0"/>
                  </a:lnTo>
                  <a:lnTo>
                    <a:pt x="35318" y="6968"/>
                  </a:lnTo>
                  <a:lnTo>
                    <a:pt x="36146" y="19014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19458" y="4200690"/>
              <a:ext cx="34925" cy="19050"/>
            </a:xfrm>
            <a:custGeom>
              <a:avLst/>
              <a:gdLst/>
              <a:ahLst/>
              <a:cxnLst/>
              <a:rect l="l" t="t" r="r" b="b"/>
              <a:pathLst>
                <a:path w="34925" h="19050">
                  <a:moveTo>
                    <a:pt x="34794" y="19014"/>
                  </a:moveTo>
                  <a:lnTo>
                    <a:pt x="0" y="19014"/>
                  </a:lnTo>
                  <a:lnTo>
                    <a:pt x="1365" y="5572"/>
                  </a:lnTo>
                  <a:lnTo>
                    <a:pt x="2269" y="0"/>
                  </a:lnTo>
                  <a:lnTo>
                    <a:pt x="32606" y="0"/>
                  </a:lnTo>
                  <a:lnTo>
                    <a:pt x="34620" y="16476"/>
                  </a:lnTo>
                  <a:lnTo>
                    <a:pt x="34794" y="19014"/>
                  </a:lnTo>
                  <a:close/>
                </a:path>
              </a:pathLst>
            </a:custGeom>
            <a:solidFill>
              <a:srgbClr val="B8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20424" y="4191182"/>
              <a:ext cx="33020" cy="19050"/>
            </a:xfrm>
            <a:custGeom>
              <a:avLst/>
              <a:gdLst/>
              <a:ahLst/>
              <a:cxnLst/>
              <a:rect l="l" t="t" r="r" b="b"/>
              <a:pathLst>
                <a:path w="33020" h="19050">
                  <a:moveTo>
                    <a:pt x="32802" y="19014"/>
                  </a:moveTo>
                  <a:lnTo>
                    <a:pt x="0" y="19014"/>
                  </a:lnTo>
                  <a:lnTo>
                    <a:pt x="399" y="15080"/>
                  </a:lnTo>
                  <a:lnTo>
                    <a:pt x="2833" y="70"/>
                  </a:lnTo>
                  <a:lnTo>
                    <a:pt x="29863" y="0"/>
                  </a:lnTo>
                  <a:lnTo>
                    <a:pt x="31612" y="9274"/>
                  </a:lnTo>
                  <a:lnTo>
                    <a:pt x="32802" y="19014"/>
                  </a:lnTo>
                  <a:close/>
                </a:path>
              </a:pathLst>
            </a:custGeom>
            <a:solidFill>
              <a:srgbClr val="BF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21728" y="4181674"/>
              <a:ext cx="30480" cy="19050"/>
            </a:xfrm>
            <a:custGeom>
              <a:avLst/>
              <a:gdLst/>
              <a:ahLst/>
              <a:cxnLst/>
              <a:rect l="l" t="t" r="r" b="b"/>
              <a:pathLst>
                <a:path w="30479" h="19050">
                  <a:moveTo>
                    <a:pt x="30337" y="19014"/>
                  </a:moveTo>
                  <a:lnTo>
                    <a:pt x="0" y="19014"/>
                  </a:lnTo>
                  <a:lnTo>
                    <a:pt x="1530" y="9578"/>
                  </a:lnTo>
                  <a:lnTo>
                    <a:pt x="3858" y="0"/>
                  </a:lnTo>
                  <a:lnTo>
                    <a:pt x="26319" y="0"/>
                  </a:lnTo>
                  <a:lnTo>
                    <a:pt x="27672" y="4798"/>
                  </a:lnTo>
                  <a:lnTo>
                    <a:pt x="30308" y="18782"/>
                  </a:lnTo>
                  <a:lnTo>
                    <a:pt x="30337" y="19014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23275" y="4172166"/>
              <a:ext cx="27305" cy="19050"/>
            </a:xfrm>
            <a:custGeom>
              <a:avLst/>
              <a:gdLst/>
              <a:ahLst/>
              <a:cxnLst/>
              <a:rect l="l" t="t" r="r" b="b"/>
              <a:pathLst>
                <a:path w="27304" h="19050">
                  <a:moveTo>
                    <a:pt x="27012" y="19014"/>
                  </a:moveTo>
                  <a:lnTo>
                    <a:pt x="0" y="19014"/>
                  </a:lnTo>
                  <a:lnTo>
                    <a:pt x="2929" y="6964"/>
                  </a:lnTo>
                  <a:lnTo>
                    <a:pt x="5514" y="0"/>
                  </a:lnTo>
                  <a:lnTo>
                    <a:pt x="21557" y="0"/>
                  </a:lnTo>
                  <a:lnTo>
                    <a:pt x="23022" y="3304"/>
                  </a:lnTo>
                  <a:lnTo>
                    <a:pt x="26124" y="14306"/>
                  </a:lnTo>
                  <a:lnTo>
                    <a:pt x="27012" y="19014"/>
                  </a:lnTo>
                  <a:close/>
                </a:path>
              </a:pathLst>
            </a:custGeom>
            <a:solidFill>
              <a:srgbClr val="CBCB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825587" y="4162666"/>
              <a:ext cx="22860" cy="19050"/>
            </a:xfrm>
            <a:custGeom>
              <a:avLst/>
              <a:gdLst/>
              <a:ahLst/>
              <a:cxnLst/>
              <a:rect l="l" t="t" r="r" b="b"/>
              <a:pathLst>
                <a:path w="22859" h="19050">
                  <a:moveTo>
                    <a:pt x="22459" y="19006"/>
                  </a:moveTo>
                  <a:lnTo>
                    <a:pt x="0" y="19006"/>
                  </a:lnTo>
                  <a:lnTo>
                    <a:pt x="617" y="16465"/>
                  </a:lnTo>
                  <a:lnTo>
                    <a:pt x="3949" y="7488"/>
                  </a:lnTo>
                  <a:lnTo>
                    <a:pt x="7537" y="1915"/>
                  </a:lnTo>
                  <a:lnTo>
                    <a:pt x="11254" y="0"/>
                  </a:lnTo>
                  <a:lnTo>
                    <a:pt x="13620" y="777"/>
                  </a:lnTo>
                  <a:lnTo>
                    <a:pt x="17270" y="5043"/>
                  </a:lnTo>
                  <a:lnTo>
                    <a:pt x="20710" y="12805"/>
                  </a:lnTo>
                  <a:lnTo>
                    <a:pt x="22459" y="19006"/>
                  </a:lnTo>
                  <a:close/>
                </a:path>
              </a:pathLst>
            </a:custGeom>
            <a:solidFill>
              <a:srgbClr val="D4D4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828790" y="4162666"/>
              <a:ext cx="16510" cy="9525"/>
            </a:xfrm>
            <a:custGeom>
              <a:avLst/>
              <a:gdLst/>
              <a:ahLst/>
              <a:cxnLst/>
              <a:rect l="l" t="t" r="r" b="b"/>
              <a:pathLst>
                <a:path w="16509" h="9525">
                  <a:moveTo>
                    <a:pt x="16041" y="9498"/>
                  </a:moveTo>
                  <a:lnTo>
                    <a:pt x="0" y="9498"/>
                  </a:lnTo>
                  <a:lnTo>
                    <a:pt x="746" y="7488"/>
                  </a:lnTo>
                  <a:lnTo>
                    <a:pt x="4334" y="1915"/>
                  </a:lnTo>
                  <a:lnTo>
                    <a:pt x="8050" y="0"/>
                  </a:lnTo>
                  <a:lnTo>
                    <a:pt x="10416" y="777"/>
                  </a:lnTo>
                  <a:lnTo>
                    <a:pt x="14066" y="5043"/>
                  </a:lnTo>
                  <a:lnTo>
                    <a:pt x="16041" y="9498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818116" y="4163402"/>
              <a:ext cx="38100" cy="188595"/>
            </a:xfrm>
            <a:custGeom>
              <a:avLst/>
              <a:gdLst/>
              <a:ahLst/>
              <a:cxnLst/>
              <a:rect l="l" t="t" r="r" b="b"/>
              <a:pathLst>
                <a:path w="38100" h="188595">
                  <a:moveTo>
                    <a:pt x="37784" y="94339"/>
                  </a:moveTo>
                  <a:lnTo>
                    <a:pt x="33955" y="147494"/>
                  </a:lnTo>
                  <a:lnTo>
                    <a:pt x="21128" y="188453"/>
                  </a:lnTo>
                  <a:lnTo>
                    <a:pt x="16662" y="186504"/>
                  </a:lnTo>
                  <a:lnTo>
                    <a:pt x="3009" y="142740"/>
                  </a:lnTo>
                  <a:lnTo>
                    <a:pt x="0" y="108039"/>
                  </a:lnTo>
                  <a:lnTo>
                    <a:pt x="283" y="84945"/>
                  </a:lnTo>
                  <a:lnTo>
                    <a:pt x="2817" y="46734"/>
                  </a:lnTo>
                  <a:lnTo>
                    <a:pt x="13265" y="3576"/>
                  </a:lnTo>
                  <a:lnTo>
                    <a:pt x="16477" y="0"/>
                  </a:lnTo>
                  <a:lnTo>
                    <a:pt x="20926" y="1619"/>
                  </a:lnTo>
                  <a:lnTo>
                    <a:pt x="34547" y="41907"/>
                  </a:lnTo>
                  <a:lnTo>
                    <a:pt x="37537" y="78742"/>
                  </a:lnTo>
                </a:path>
              </a:pathLst>
            </a:custGeom>
            <a:ln w="3175">
              <a:solidFill>
                <a:srgbClr val="252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04542" y="3977282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10777">
              <a:solidFill>
                <a:srgbClr val="7270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104542" y="3982036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7270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04543" y="3991542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7573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104543" y="4001048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7B79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104543" y="4010554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7E7D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104544" y="4020061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83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04544" y="4029567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878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04544" y="4039074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8B8A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104544" y="4048580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8E8D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104544" y="4058086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9594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04544" y="4067593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9998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104545" y="4077099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A09F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104545" y="4086605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A3A2A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04545" y="4096112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A9A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104545" y="4105618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AEAD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104545" y="4115125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B5B4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04545" y="4124631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BAB9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104546" y="4134137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C2C1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104546" y="4143644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104546" y="4153150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CEC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104546" y="4162657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D4D4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104547" y="4172163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DFDF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104547" y="4181669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D7D7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104547" y="4191176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CECD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104547" y="4200682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C9C9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104547" y="4210189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C2C1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104547" y="4219695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BDB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104548" y="4229201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B5B4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104548" y="4238708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B0AF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104548" y="4248214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A9A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104548" y="4257721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A5A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104549" y="4267227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A09F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104549" y="4276733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9C9B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104549" y="4286240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9594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104549" y="4295746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9190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04549" y="4305253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8B8A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6104549" y="4314759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8887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104550" y="4324265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83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104550" y="4333772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807E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104550" y="4343278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20284">
              <a:solidFill>
                <a:srgbClr val="7B79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104550" y="4348050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291" y="0"/>
                  </a:lnTo>
                </a:path>
              </a:pathLst>
            </a:custGeom>
            <a:ln w="10815">
              <a:solidFill>
                <a:srgbClr val="7270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104551" y="4352780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0" y="0"/>
                  </a:moveTo>
                  <a:lnTo>
                    <a:pt x="732335" y="0"/>
                  </a:lnTo>
                </a:path>
              </a:pathLst>
            </a:custGeom>
            <a:ln w="3175">
              <a:solidFill>
                <a:srgbClr val="7270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821345" y="3972534"/>
              <a:ext cx="21590" cy="45085"/>
            </a:xfrm>
            <a:custGeom>
              <a:avLst/>
              <a:gdLst/>
              <a:ahLst/>
              <a:cxnLst/>
              <a:rect l="l" t="t" r="r" b="b"/>
              <a:pathLst>
                <a:path w="21590" h="45085">
                  <a:moveTo>
                    <a:pt x="0" y="44497"/>
                  </a:moveTo>
                  <a:lnTo>
                    <a:pt x="11779" y="2340"/>
                  </a:lnTo>
                  <a:lnTo>
                    <a:pt x="15496" y="0"/>
                  </a:lnTo>
                  <a:lnTo>
                    <a:pt x="17859" y="954"/>
                  </a:lnTo>
                  <a:lnTo>
                    <a:pt x="21510" y="6064"/>
                  </a:lnTo>
                  <a:lnTo>
                    <a:pt x="0" y="44497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819789" y="3972534"/>
              <a:ext cx="26670" cy="57785"/>
            </a:xfrm>
            <a:custGeom>
              <a:avLst/>
              <a:gdLst/>
              <a:ahLst/>
              <a:cxnLst/>
              <a:rect l="l" t="t" r="r" b="b"/>
              <a:pathLst>
                <a:path w="26670" h="57785">
                  <a:moveTo>
                    <a:pt x="0" y="57747"/>
                  </a:moveTo>
                  <a:lnTo>
                    <a:pt x="6415" y="19140"/>
                  </a:lnTo>
                  <a:lnTo>
                    <a:pt x="17053" y="0"/>
                  </a:lnTo>
                  <a:lnTo>
                    <a:pt x="19415" y="954"/>
                  </a:lnTo>
                  <a:lnTo>
                    <a:pt x="23066" y="6064"/>
                  </a:lnTo>
                  <a:lnTo>
                    <a:pt x="26507" y="15020"/>
                  </a:lnTo>
                  <a:lnTo>
                    <a:pt x="26567" y="15255"/>
                  </a:lnTo>
                  <a:lnTo>
                    <a:pt x="0" y="57747"/>
                  </a:lnTo>
                  <a:close/>
                </a:path>
              </a:pathLst>
            </a:custGeom>
            <a:solidFill>
              <a:srgbClr val="3935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817974" y="3978721"/>
              <a:ext cx="33020" cy="79375"/>
            </a:xfrm>
            <a:custGeom>
              <a:avLst/>
              <a:gdLst/>
              <a:ahLst/>
              <a:cxnLst/>
              <a:rect l="l" t="t" r="r" b="b"/>
              <a:pathLst>
                <a:path w="33020" h="79375">
                  <a:moveTo>
                    <a:pt x="0" y="79179"/>
                  </a:moveTo>
                  <a:lnTo>
                    <a:pt x="3371" y="38309"/>
                  </a:lnTo>
                  <a:lnTo>
                    <a:pt x="24928" y="0"/>
                  </a:lnTo>
                  <a:lnTo>
                    <a:pt x="28321" y="8833"/>
                  </a:lnTo>
                  <a:lnTo>
                    <a:pt x="31425" y="20995"/>
                  </a:lnTo>
                  <a:lnTo>
                    <a:pt x="32528" y="27155"/>
                  </a:lnTo>
                  <a:lnTo>
                    <a:pt x="0" y="79179"/>
                  </a:lnTo>
                  <a:close/>
                </a:path>
              </a:pathLst>
            </a:custGeom>
            <a:solidFill>
              <a:srgbClr val="4944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817833" y="3987789"/>
              <a:ext cx="33020" cy="79375"/>
            </a:xfrm>
            <a:custGeom>
              <a:avLst/>
              <a:gdLst/>
              <a:ahLst/>
              <a:cxnLst/>
              <a:rect l="l" t="t" r="r" b="b"/>
              <a:pathLst>
                <a:path w="33020" h="79375">
                  <a:moveTo>
                    <a:pt x="0" y="78792"/>
                  </a:moveTo>
                  <a:lnTo>
                    <a:pt x="174" y="68000"/>
                  </a:lnTo>
                  <a:lnTo>
                    <a:pt x="1197" y="49760"/>
                  </a:lnTo>
                  <a:lnTo>
                    <a:pt x="1954" y="42491"/>
                  </a:lnTo>
                  <a:lnTo>
                    <a:pt x="28522" y="0"/>
                  </a:lnTo>
                  <a:lnTo>
                    <a:pt x="31565" y="11927"/>
                  </a:lnTo>
                  <a:lnTo>
                    <a:pt x="33028" y="20097"/>
                  </a:lnTo>
                  <a:lnTo>
                    <a:pt x="0" y="78792"/>
                  </a:lnTo>
                  <a:close/>
                </a:path>
              </a:pathLst>
            </a:custGeom>
            <a:solidFill>
              <a:srgbClr val="595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817817" y="4005876"/>
              <a:ext cx="36195" cy="86360"/>
            </a:xfrm>
            <a:custGeom>
              <a:avLst/>
              <a:gdLst/>
              <a:ahLst/>
              <a:cxnLst/>
              <a:rect l="l" t="t" r="r" b="b"/>
              <a:pathLst>
                <a:path w="36195" h="86360">
                  <a:moveTo>
                    <a:pt x="664" y="85962"/>
                  </a:moveTo>
                  <a:lnTo>
                    <a:pt x="468" y="83112"/>
                  </a:lnTo>
                  <a:lnTo>
                    <a:pt x="0" y="61717"/>
                  </a:lnTo>
                  <a:lnTo>
                    <a:pt x="156" y="52024"/>
                  </a:lnTo>
                  <a:lnTo>
                    <a:pt x="32685" y="0"/>
                  </a:lnTo>
                  <a:lnTo>
                    <a:pt x="34218" y="8566"/>
                  </a:lnTo>
                  <a:lnTo>
                    <a:pt x="36008" y="23152"/>
                  </a:lnTo>
                  <a:lnTo>
                    <a:pt x="664" y="85962"/>
                  </a:lnTo>
                  <a:close/>
                </a:path>
              </a:pathLst>
            </a:custGeom>
            <a:solidFill>
              <a:srgbClr val="6764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817817" y="4007886"/>
              <a:ext cx="37465" cy="99060"/>
            </a:xfrm>
            <a:custGeom>
              <a:avLst/>
              <a:gdLst/>
              <a:ahLst/>
              <a:cxnLst/>
              <a:rect l="l" t="t" r="r" b="b"/>
              <a:pathLst>
                <a:path w="37465" h="99060">
                  <a:moveTo>
                    <a:pt x="1700" y="99013"/>
                  </a:moveTo>
                  <a:lnTo>
                    <a:pt x="468" y="81103"/>
                  </a:lnTo>
                  <a:lnTo>
                    <a:pt x="0" y="59707"/>
                  </a:lnTo>
                  <a:lnTo>
                    <a:pt x="16" y="58694"/>
                  </a:lnTo>
                  <a:lnTo>
                    <a:pt x="33044" y="0"/>
                  </a:lnTo>
                  <a:lnTo>
                    <a:pt x="34218" y="6556"/>
                  </a:lnTo>
                  <a:lnTo>
                    <a:pt x="36261" y="23205"/>
                  </a:lnTo>
                  <a:lnTo>
                    <a:pt x="37197" y="35930"/>
                  </a:lnTo>
                  <a:lnTo>
                    <a:pt x="1700" y="99013"/>
                  </a:lnTo>
                  <a:close/>
                </a:path>
              </a:pathLst>
            </a:custGeom>
            <a:solidFill>
              <a:srgbClr val="7472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818481" y="4029028"/>
              <a:ext cx="37465" cy="99695"/>
            </a:xfrm>
            <a:custGeom>
              <a:avLst/>
              <a:gdLst/>
              <a:ahLst/>
              <a:cxnLst/>
              <a:rect l="l" t="t" r="r" b="b"/>
              <a:pathLst>
                <a:path w="37465" h="99695">
                  <a:moveTo>
                    <a:pt x="3820" y="99329"/>
                  </a:moveTo>
                  <a:lnTo>
                    <a:pt x="3165" y="95852"/>
                  </a:lnTo>
                  <a:lnTo>
                    <a:pt x="1123" y="79141"/>
                  </a:lnTo>
                  <a:lnTo>
                    <a:pt x="0" y="62809"/>
                  </a:lnTo>
                  <a:lnTo>
                    <a:pt x="35344" y="0"/>
                  </a:lnTo>
                  <a:lnTo>
                    <a:pt x="35597" y="2063"/>
                  </a:lnTo>
                  <a:lnTo>
                    <a:pt x="36916" y="19994"/>
                  </a:lnTo>
                  <a:lnTo>
                    <a:pt x="37385" y="38565"/>
                  </a:lnTo>
                  <a:lnTo>
                    <a:pt x="37369" y="39711"/>
                  </a:lnTo>
                  <a:lnTo>
                    <a:pt x="3820" y="99329"/>
                  </a:lnTo>
                  <a:close/>
                </a:path>
              </a:pathLst>
            </a:custGeom>
            <a:solidFill>
              <a:srgbClr val="83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819517" y="4043816"/>
              <a:ext cx="36830" cy="97155"/>
            </a:xfrm>
            <a:custGeom>
              <a:avLst/>
              <a:gdLst/>
              <a:ahLst/>
              <a:cxnLst/>
              <a:rect l="l" t="t" r="r" b="b"/>
              <a:pathLst>
                <a:path w="36829" h="97154">
                  <a:moveTo>
                    <a:pt x="5306" y="96963"/>
                  </a:moveTo>
                  <a:lnTo>
                    <a:pt x="4765" y="95047"/>
                  </a:lnTo>
                  <a:lnTo>
                    <a:pt x="2129" y="81064"/>
                  </a:lnTo>
                  <a:lnTo>
                    <a:pt x="87" y="64354"/>
                  </a:lnTo>
                  <a:lnTo>
                    <a:pt x="0" y="63082"/>
                  </a:lnTo>
                  <a:lnTo>
                    <a:pt x="35497" y="0"/>
                  </a:lnTo>
                  <a:lnTo>
                    <a:pt x="35880" y="5206"/>
                  </a:lnTo>
                  <a:lnTo>
                    <a:pt x="36349" y="23777"/>
                  </a:lnTo>
                  <a:lnTo>
                    <a:pt x="36157" y="37594"/>
                  </a:lnTo>
                  <a:lnTo>
                    <a:pt x="35902" y="42591"/>
                  </a:lnTo>
                  <a:lnTo>
                    <a:pt x="5306" y="96963"/>
                  </a:lnTo>
                  <a:close/>
                </a:path>
              </a:pathLst>
            </a:custGeom>
            <a:solidFill>
              <a:srgbClr val="9190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822302" y="4068739"/>
              <a:ext cx="33655" cy="88265"/>
            </a:xfrm>
            <a:custGeom>
              <a:avLst/>
              <a:gdLst/>
              <a:ahLst/>
              <a:cxnLst/>
              <a:rect l="l" t="t" r="r" b="b"/>
              <a:pathLst>
                <a:path w="33654" h="88264">
                  <a:moveTo>
                    <a:pt x="8250" y="88267"/>
                  </a:moveTo>
                  <a:lnTo>
                    <a:pt x="5083" y="81124"/>
                  </a:lnTo>
                  <a:lnTo>
                    <a:pt x="1980" y="70124"/>
                  </a:lnTo>
                  <a:lnTo>
                    <a:pt x="0" y="59618"/>
                  </a:lnTo>
                  <a:lnTo>
                    <a:pt x="33548" y="0"/>
                  </a:lnTo>
                  <a:lnTo>
                    <a:pt x="33372" y="12671"/>
                  </a:lnTo>
                  <a:lnTo>
                    <a:pt x="32349" y="32691"/>
                  </a:lnTo>
                  <a:lnTo>
                    <a:pt x="30768" y="48249"/>
                  </a:lnTo>
                  <a:lnTo>
                    <a:pt x="8250" y="88267"/>
                  </a:lnTo>
                  <a:close/>
                </a:path>
              </a:pathLst>
            </a:custGeom>
            <a:solidFill>
              <a:srgbClr val="A1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824822" y="4086406"/>
              <a:ext cx="31115" cy="76835"/>
            </a:xfrm>
            <a:custGeom>
              <a:avLst/>
              <a:gdLst/>
              <a:ahLst/>
              <a:cxnLst/>
              <a:rect l="l" t="t" r="r" b="b"/>
              <a:pathLst>
                <a:path w="31115" h="76835">
                  <a:moveTo>
                    <a:pt x="12043" y="76246"/>
                  </a:moveTo>
                  <a:lnTo>
                    <a:pt x="9008" y="74729"/>
                  </a:lnTo>
                  <a:lnTo>
                    <a:pt x="6002" y="71217"/>
                  </a:lnTo>
                  <a:lnTo>
                    <a:pt x="2562" y="63457"/>
                  </a:lnTo>
                  <a:lnTo>
                    <a:pt x="0" y="54372"/>
                  </a:lnTo>
                  <a:lnTo>
                    <a:pt x="30596" y="0"/>
                  </a:lnTo>
                  <a:lnTo>
                    <a:pt x="25602" y="47677"/>
                  </a:lnTo>
                  <a:lnTo>
                    <a:pt x="12043" y="76246"/>
                  </a:lnTo>
                  <a:close/>
                </a:path>
              </a:pathLst>
            </a:custGeom>
            <a:solidFill>
              <a:srgbClr val="B5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830552" y="4116988"/>
              <a:ext cx="22860" cy="45720"/>
            </a:xfrm>
            <a:custGeom>
              <a:avLst/>
              <a:gdLst/>
              <a:ahLst/>
              <a:cxnLst/>
              <a:rect l="l" t="t" r="r" b="b"/>
              <a:pathLst>
                <a:path w="22859" h="45720">
                  <a:moveTo>
                    <a:pt x="6289" y="45677"/>
                  </a:moveTo>
                  <a:lnTo>
                    <a:pt x="3923" y="44901"/>
                  </a:lnTo>
                  <a:lnTo>
                    <a:pt x="273" y="40636"/>
                  </a:lnTo>
                  <a:lnTo>
                    <a:pt x="0" y="40018"/>
                  </a:lnTo>
                  <a:lnTo>
                    <a:pt x="22519" y="0"/>
                  </a:lnTo>
                  <a:lnTo>
                    <a:pt x="13594" y="38190"/>
                  </a:lnTo>
                  <a:lnTo>
                    <a:pt x="6289" y="45677"/>
                  </a:lnTo>
                  <a:close/>
                </a:path>
              </a:pathLst>
            </a:custGeom>
            <a:solidFill>
              <a:srgbClr val="C9C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836893" y="4144188"/>
              <a:ext cx="11430" cy="19050"/>
            </a:xfrm>
            <a:custGeom>
              <a:avLst/>
              <a:gdLst/>
              <a:ahLst/>
              <a:cxnLst/>
              <a:rect l="l" t="t" r="r" b="b"/>
              <a:pathLst>
                <a:path w="11429" h="19050">
                  <a:moveTo>
                    <a:pt x="0" y="18450"/>
                  </a:moveTo>
                  <a:lnTo>
                    <a:pt x="11074" y="0"/>
                  </a:lnTo>
                  <a:lnTo>
                    <a:pt x="10584" y="2015"/>
                  </a:lnTo>
                  <a:lnTo>
                    <a:pt x="7252" y="10990"/>
                  </a:lnTo>
                  <a:lnTo>
                    <a:pt x="3664" y="16563"/>
                  </a:lnTo>
                  <a:lnTo>
                    <a:pt x="0" y="1845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818107" y="3973818"/>
              <a:ext cx="38100" cy="188595"/>
            </a:xfrm>
            <a:custGeom>
              <a:avLst/>
              <a:gdLst/>
              <a:ahLst/>
              <a:cxnLst/>
              <a:rect l="l" t="t" r="r" b="b"/>
              <a:pathLst>
                <a:path w="38100" h="188595">
                  <a:moveTo>
                    <a:pt x="37793" y="93778"/>
                  </a:moveTo>
                  <a:lnTo>
                    <a:pt x="36006" y="134353"/>
                  </a:lnTo>
                  <a:lnTo>
                    <a:pt x="28226" y="176047"/>
                  </a:lnTo>
                  <a:lnTo>
                    <a:pt x="21136" y="188073"/>
                  </a:lnTo>
                  <a:lnTo>
                    <a:pt x="16663" y="186470"/>
                  </a:lnTo>
                  <a:lnTo>
                    <a:pt x="2997" y="146257"/>
                  </a:lnTo>
                  <a:lnTo>
                    <a:pt x="0" y="109465"/>
                  </a:lnTo>
                  <a:lnTo>
                    <a:pt x="274" y="88685"/>
                  </a:lnTo>
                  <a:lnTo>
                    <a:pt x="4739" y="36308"/>
                  </a:lnTo>
                  <a:lnTo>
                    <a:pt x="16033" y="0"/>
                  </a:lnTo>
                  <a:lnTo>
                    <a:pt x="20607" y="1818"/>
                  </a:lnTo>
                  <a:lnTo>
                    <a:pt x="34460" y="45061"/>
                  </a:lnTo>
                  <a:lnTo>
                    <a:pt x="37514" y="79549"/>
                  </a:lnTo>
                </a:path>
              </a:pathLst>
            </a:custGeom>
            <a:ln w="3175">
              <a:solidFill>
                <a:srgbClr val="252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104543" y="3972524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73233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52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104544" y="4352810"/>
              <a:ext cx="732790" cy="0"/>
            </a:xfrm>
            <a:custGeom>
              <a:avLst/>
              <a:gdLst/>
              <a:ahLst/>
              <a:cxnLst/>
              <a:rect l="l" t="t" r="r" b="b"/>
              <a:pathLst>
                <a:path w="732790">
                  <a:moveTo>
                    <a:pt x="732335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52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517591" y="2265987"/>
              <a:ext cx="2596515" cy="0"/>
            </a:xfrm>
            <a:custGeom>
              <a:avLst/>
              <a:gdLst/>
              <a:ahLst/>
              <a:cxnLst/>
              <a:rect l="l" t="t" r="r" b="b"/>
              <a:pathLst>
                <a:path w="2596515">
                  <a:moveTo>
                    <a:pt x="0" y="0"/>
                  </a:moveTo>
                  <a:lnTo>
                    <a:pt x="2596463" y="0"/>
                  </a:lnTo>
                </a:path>
              </a:pathLst>
            </a:custGeom>
            <a:ln w="29791">
              <a:solidFill>
                <a:srgbClr val="252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099788" y="2270741"/>
              <a:ext cx="0" cy="3822065"/>
            </a:xfrm>
            <a:custGeom>
              <a:avLst/>
              <a:gdLst/>
              <a:ahLst/>
              <a:cxnLst/>
              <a:rect l="l" t="t" r="r" b="b"/>
              <a:pathLst>
                <a:path h="3822065">
                  <a:moveTo>
                    <a:pt x="0" y="0"/>
                  </a:moveTo>
                  <a:lnTo>
                    <a:pt x="0" y="3821882"/>
                  </a:lnTo>
                </a:path>
              </a:pathLst>
            </a:custGeom>
            <a:ln w="29802">
              <a:solidFill>
                <a:srgbClr val="252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508080" y="6083117"/>
              <a:ext cx="2596515" cy="0"/>
            </a:xfrm>
            <a:custGeom>
              <a:avLst/>
              <a:gdLst/>
              <a:ahLst/>
              <a:cxnLst/>
              <a:rect l="l" t="t" r="r" b="b"/>
              <a:pathLst>
                <a:path w="2596515">
                  <a:moveTo>
                    <a:pt x="0" y="0"/>
                  </a:moveTo>
                  <a:lnTo>
                    <a:pt x="2596463" y="0"/>
                  </a:lnTo>
                </a:path>
              </a:pathLst>
            </a:custGeom>
            <a:ln w="20284">
              <a:solidFill>
                <a:srgbClr val="252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517591" y="2251727"/>
              <a:ext cx="0" cy="3831590"/>
            </a:xfrm>
            <a:custGeom>
              <a:avLst/>
              <a:gdLst/>
              <a:ahLst/>
              <a:cxnLst/>
              <a:rect l="l" t="t" r="r" b="b"/>
              <a:pathLst>
                <a:path h="3831590">
                  <a:moveTo>
                    <a:pt x="0" y="0"/>
                  </a:moveTo>
                  <a:lnTo>
                    <a:pt x="0" y="3831390"/>
                  </a:lnTo>
                </a:path>
              </a:pathLst>
            </a:custGeom>
            <a:ln w="20291">
              <a:solidFill>
                <a:srgbClr val="252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240417" y="4257735"/>
              <a:ext cx="381000" cy="209550"/>
            </a:xfrm>
            <a:custGeom>
              <a:avLst/>
              <a:gdLst/>
              <a:ahLst/>
              <a:cxnLst/>
              <a:rect l="l" t="t" r="r" b="b"/>
              <a:pathLst>
                <a:path w="381000" h="209550">
                  <a:moveTo>
                    <a:pt x="9510" y="209157"/>
                  </a:moveTo>
                  <a:lnTo>
                    <a:pt x="28532" y="152114"/>
                  </a:lnTo>
                  <a:lnTo>
                    <a:pt x="66575" y="104578"/>
                  </a:lnTo>
                  <a:lnTo>
                    <a:pt x="104619" y="76057"/>
                  </a:lnTo>
                  <a:lnTo>
                    <a:pt x="152173" y="47535"/>
                  </a:lnTo>
                  <a:lnTo>
                    <a:pt x="199727" y="28521"/>
                  </a:lnTo>
                  <a:lnTo>
                    <a:pt x="256793" y="9507"/>
                  </a:lnTo>
                  <a:lnTo>
                    <a:pt x="313858" y="0"/>
                  </a:lnTo>
                  <a:lnTo>
                    <a:pt x="380434" y="0"/>
                  </a:lnTo>
                  <a:lnTo>
                    <a:pt x="380434" y="19014"/>
                  </a:lnTo>
                  <a:lnTo>
                    <a:pt x="313858" y="28521"/>
                  </a:lnTo>
                  <a:lnTo>
                    <a:pt x="256793" y="28521"/>
                  </a:lnTo>
                  <a:lnTo>
                    <a:pt x="161684" y="66550"/>
                  </a:lnTo>
                  <a:lnTo>
                    <a:pt x="123641" y="85564"/>
                  </a:lnTo>
                  <a:lnTo>
                    <a:pt x="47554" y="161621"/>
                  </a:lnTo>
                  <a:lnTo>
                    <a:pt x="9510" y="209157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202374" y="4362313"/>
              <a:ext cx="133350" cy="161925"/>
            </a:xfrm>
            <a:custGeom>
              <a:avLst/>
              <a:gdLst/>
              <a:ahLst/>
              <a:cxnLst/>
              <a:rect l="l" t="t" r="r" b="b"/>
              <a:pathLst>
                <a:path w="133350" h="161925">
                  <a:moveTo>
                    <a:pt x="0" y="161621"/>
                  </a:moveTo>
                  <a:lnTo>
                    <a:pt x="28532" y="0"/>
                  </a:lnTo>
                  <a:lnTo>
                    <a:pt x="38043" y="9507"/>
                  </a:lnTo>
                  <a:lnTo>
                    <a:pt x="38043" y="19014"/>
                  </a:lnTo>
                  <a:lnTo>
                    <a:pt x="66575" y="47535"/>
                  </a:lnTo>
                  <a:lnTo>
                    <a:pt x="76086" y="47535"/>
                  </a:lnTo>
                  <a:lnTo>
                    <a:pt x="95108" y="66550"/>
                  </a:lnTo>
                  <a:lnTo>
                    <a:pt x="123641" y="66550"/>
                  </a:lnTo>
                  <a:lnTo>
                    <a:pt x="133151" y="76057"/>
                  </a:lnTo>
                  <a:lnTo>
                    <a:pt x="0" y="161621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221395" y="3886955"/>
              <a:ext cx="381000" cy="209550"/>
            </a:xfrm>
            <a:custGeom>
              <a:avLst/>
              <a:gdLst/>
              <a:ahLst/>
              <a:cxnLst/>
              <a:rect l="l" t="t" r="r" b="b"/>
              <a:pathLst>
                <a:path w="381000" h="209550">
                  <a:moveTo>
                    <a:pt x="380434" y="209157"/>
                  </a:moveTo>
                  <a:lnTo>
                    <a:pt x="323369" y="209157"/>
                  </a:lnTo>
                  <a:lnTo>
                    <a:pt x="256793" y="199650"/>
                  </a:lnTo>
                  <a:lnTo>
                    <a:pt x="161684" y="161621"/>
                  </a:lnTo>
                  <a:lnTo>
                    <a:pt x="114130" y="133100"/>
                  </a:lnTo>
                  <a:lnTo>
                    <a:pt x="76086" y="104578"/>
                  </a:lnTo>
                  <a:lnTo>
                    <a:pt x="0" y="9507"/>
                  </a:lnTo>
                  <a:lnTo>
                    <a:pt x="19021" y="0"/>
                  </a:lnTo>
                  <a:lnTo>
                    <a:pt x="57065" y="47535"/>
                  </a:lnTo>
                  <a:lnTo>
                    <a:pt x="85597" y="85564"/>
                  </a:lnTo>
                  <a:lnTo>
                    <a:pt x="123641" y="123593"/>
                  </a:lnTo>
                  <a:lnTo>
                    <a:pt x="266303" y="180636"/>
                  </a:lnTo>
                  <a:lnTo>
                    <a:pt x="323369" y="180636"/>
                  </a:lnTo>
                  <a:lnTo>
                    <a:pt x="380434" y="190143"/>
                  </a:lnTo>
                  <a:lnTo>
                    <a:pt x="380434" y="209157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192863" y="3829912"/>
              <a:ext cx="133350" cy="161925"/>
            </a:xfrm>
            <a:custGeom>
              <a:avLst/>
              <a:gdLst/>
              <a:ahLst/>
              <a:cxnLst/>
              <a:rect l="l" t="t" r="r" b="b"/>
              <a:pathLst>
                <a:path w="133350" h="161925">
                  <a:moveTo>
                    <a:pt x="28532" y="161621"/>
                  </a:moveTo>
                  <a:lnTo>
                    <a:pt x="0" y="0"/>
                  </a:lnTo>
                  <a:lnTo>
                    <a:pt x="133151" y="85564"/>
                  </a:lnTo>
                  <a:lnTo>
                    <a:pt x="123641" y="95071"/>
                  </a:lnTo>
                  <a:lnTo>
                    <a:pt x="95108" y="95071"/>
                  </a:lnTo>
                  <a:lnTo>
                    <a:pt x="85597" y="104578"/>
                  </a:lnTo>
                  <a:lnTo>
                    <a:pt x="76086" y="104578"/>
                  </a:lnTo>
                  <a:lnTo>
                    <a:pt x="57065" y="123593"/>
                  </a:lnTo>
                  <a:lnTo>
                    <a:pt x="47554" y="123593"/>
                  </a:lnTo>
                  <a:lnTo>
                    <a:pt x="47554" y="133100"/>
                  </a:lnTo>
                  <a:lnTo>
                    <a:pt x="38043" y="133100"/>
                  </a:lnTo>
                  <a:lnTo>
                    <a:pt x="38043" y="142607"/>
                  </a:lnTo>
                  <a:lnTo>
                    <a:pt x="28532" y="152114"/>
                  </a:lnTo>
                  <a:lnTo>
                    <a:pt x="28532" y="161621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972752" y="4086610"/>
              <a:ext cx="276225" cy="0"/>
            </a:xfrm>
            <a:custGeom>
              <a:avLst/>
              <a:gdLst/>
              <a:ahLst/>
              <a:cxnLst/>
              <a:rect l="l" t="t" r="r" b="b"/>
              <a:pathLst>
                <a:path w="276225">
                  <a:moveTo>
                    <a:pt x="0" y="0"/>
                  </a:moveTo>
                  <a:lnTo>
                    <a:pt x="275814" y="0"/>
                  </a:lnTo>
                </a:path>
              </a:pathLst>
            </a:custGeom>
            <a:ln w="20284">
              <a:solidFill>
                <a:srgbClr val="007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896666" y="4020055"/>
              <a:ext cx="152400" cy="133350"/>
            </a:xfrm>
            <a:custGeom>
              <a:avLst/>
              <a:gdLst/>
              <a:ahLst/>
              <a:cxnLst/>
              <a:rect l="l" t="t" r="r" b="b"/>
              <a:pathLst>
                <a:path w="152400" h="133350">
                  <a:moveTo>
                    <a:pt x="152173" y="133100"/>
                  </a:moveTo>
                  <a:lnTo>
                    <a:pt x="0" y="66550"/>
                  </a:lnTo>
                  <a:lnTo>
                    <a:pt x="152173" y="0"/>
                  </a:lnTo>
                  <a:lnTo>
                    <a:pt x="142662" y="9507"/>
                  </a:lnTo>
                  <a:lnTo>
                    <a:pt x="142662" y="28521"/>
                  </a:lnTo>
                  <a:lnTo>
                    <a:pt x="133151" y="38028"/>
                  </a:lnTo>
                  <a:lnTo>
                    <a:pt x="133151" y="85564"/>
                  </a:lnTo>
                  <a:lnTo>
                    <a:pt x="142662" y="95071"/>
                  </a:lnTo>
                  <a:lnTo>
                    <a:pt x="142662" y="123593"/>
                  </a:lnTo>
                  <a:lnTo>
                    <a:pt x="152173" y="133100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609979" y="4077103"/>
              <a:ext cx="276225" cy="0"/>
            </a:xfrm>
            <a:custGeom>
              <a:avLst/>
              <a:gdLst/>
              <a:ahLst/>
              <a:cxnLst/>
              <a:rect l="l" t="t" r="r" b="b"/>
              <a:pathLst>
                <a:path w="276225">
                  <a:moveTo>
                    <a:pt x="0" y="0"/>
                  </a:moveTo>
                  <a:lnTo>
                    <a:pt x="275814" y="0"/>
                  </a:lnTo>
                </a:path>
              </a:pathLst>
            </a:custGeom>
            <a:ln w="20284">
              <a:solidFill>
                <a:srgbClr val="007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533893" y="4020055"/>
              <a:ext cx="152400" cy="123825"/>
            </a:xfrm>
            <a:custGeom>
              <a:avLst/>
              <a:gdLst/>
              <a:ahLst/>
              <a:cxnLst/>
              <a:rect l="l" t="t" r="r" b="b"/>
              <a:pathLst>
                <a:path w="152400" h="123825">
                  <a:moveTo>
                    <a:pt x="152173" y="123593"/>
                  </a:moveTo>
                  <a:lnTo>
                    <a:pt x="0" y="57043"/>
                  </a:lnTo>
                  <a:lnTo>
                    <a:pt x="152173" y="0"/>
                  </a:lnTo>
                  <a:lnTo>
                    <a:pt x="142662" y="9507"/>
                  </a:lnTo>
                  <a:lnTo>
                    <a:pt x="142662" y="28521"/>
                  </a:lnTo>
                  <a:lnTo>
                    <a:pt x="133151" y="38028"/>
                  </a:lnTo>
                  <a:lnTo>
                    <a:pt x="133151" y="85564"/>
                  </a:lnTo>
                  <a:lnTo>
                    <a:pt x="142662" y="95071"/>
                  </a:lnTo>
                  <a:lnTo>
                    <a:pt x="142662" y="104578"/>
                  </a:lnTo>
                  <a:lnTo>
                    <a:pt x="152173" y="114086"/>
                  </a:lnTo>
                  <a:lnTo>
                    <a:pt x="152173" y="123593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688788" y="4286256"/>
              <a:ext cx="352425" cy="266700"/>
            </a:xfrm>
            <a:custGeom>
              <a:avLst/>
              <a:gdLst/>
              <a:ahLst/>
              <a:cxnLst/>
              <a:rect l="l" t="t" r="r" b="b"/>
              <a:pathLst>
                <a:path w="352425" h="266700">
                  <a:moveTo>
                    <a:pt x="19021" y="266200"/>
                  </a:moveTo>
                  <a:lnTo>
                    <a:pt x="28532" y="199650"/>
                  </a:lnTo>
                  <a:lnTo>
                    <a:pt x="57065" y="152114"/>
                  </a:lnTo>
                  <a:lnTo>
                    <a:pt x="133151" y="76057"/>
                  </a:lnTo>
                  <a:lnTo>
                    <a:pt x="171195" y="47535"/>
                  </a:lnTo>
                  <a:lnTo>
                    <a:pt x="285325" y="9507"/>
                  </a:lnTo>
                  <a:lnTo>
                    <a:pt x="342390" y="0"/>
                  </a:lnTo>
                  <a:lnTo>
                    <a:pt x="351901" y="19014"/>
                  </a:lnTo>
                  <a:lnTo>
                    <a:pt x="285325" y="28521"/>
                  </a:lnTo>
                  <a:lnTo>
                    <a:pt x="228260" y="47535"/>
                  </a:lnTo>
                  <a:lnTo>
                    <a:pt x="180706" y="66550"/>
                  </a:lnTo>
                  <a:lnTo>
                    <a:pt x="104619" y="123593"/>
                  </a:lnTo>
                  <a:lnTo>
                    <a:pt x="76086" y="161621"/>
                  </a:lnTo>
                  <a:lnTo>
                    <a:pt x="47554" y="209157"/>
                  </a:lnTo>
                  <a:lnTo>
                    <a:pt x="19021" y="266200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669766" y="4457385"/>
              <a:ext cx="114300" cy="161925"/>
            </a:xfrm>
            <a:custGeom>
              <a:avLst/>
              <a:gdLst/>
              <a:ahLst/>
              <a:cxnLst/>
              <a:rect l="l" t="t" r="r" b="b"/>
              <a:pathLst>
                <a:path w="114300" h="161925">
                  <a:moveTo>
                    <a:pt x="0" y="161621"/>
                  </a:moveTo>
                  <a:lnTo>
                    <a:pt x="0" y="0"/>
                  </a:lnTo>
                  <a:lnTo>
                    <a:pt x="9510" y="9507"/>
                  </a:lnTo>
                  <a:lnTo>
                    <a:pt x="19021" y="9507"/>
                  </a:lnTo>
                  <a:lnTo>
                    <a:pt x="19021" y="19014"/>
                  </a:lnTo>
                  <a:lnTo>
                    <a:pt x="28532" y="19014"/>
                  </a:lnTo>
                  <a:lnTo>
                    <a:pt x="38043" y="28521"/>
                  </a:lnTo>
                  <a:lnTo>
                    <a:pt x="47554" y="28521"/>
                  </a:lnTo>
                  <a:lnTo>
                    <a:pt x="47554" y="38028"/>
                  </a:lnTo>
                  <a:lnTo>
                    <a:pt x="76086" y="38028"/>
                  </a:lnTo>
                  <a:lnTo>
                    <a:pt x="85597" y="47535"/>
                  </a:lnTo>
                  <a:lnTo>
                    <a:pt x="114130" y="47535"/>
                  </a:lnTo>
                  <a:lnTo>
                    <a:pt x="0" y="161621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669766" y="3801390"/>
              <a:ext cx="352425" cy="266700"/>
            </a:xfrm>
            <a:custGeom>
              <a:avLst/>
              <a:gdLst/>
              <a:ahLst/>
              <a:cxnLst/>
              <a:rect l="l" t="t" r="r" b="b"/>
              <a:pathLst>
                <a:path w="352425" h="266700">
                  <a:moveTo>
                    <a:pt x="351901" y="266200"/>
                  </a:moveTo>
                  <a:lnTo>
                    <a:pt x="285325" y="256693"/>
                  </a:lnTo>
                  <a:lnTo>
                    <a:pt x="228260" y="237679"/>
                  </a:lnTo>
                  <a:lnTo>
                    <a:pt x="180706" y="218664"/>
                  </a:lnTo>
                  <a:lnTo>
                    <a:pt x="133151" y="190143"/>
                  </a:lnTo>
                  <a:lnTo>
                    <a:pt x="95108" y="152114"/>
                  </a:lnTo>
                  <a:lnTo>
                    <a:pt x="66575" y="114086"/>
                  </a:lnTo>
                  <a:lnTo>
                    <a:pt x="28532" y="66550"/>
                  </a:lnTo>
                  <a:lnTo>
                    <a:pt x="0" y="9507"/>
                  </a:lnTo>
                  <a:lnTo>
                    <a:pt x="28532" y="0"/>
                  </a:lnTo>
                  <a:lnTo>
                    <a:pt x="47554" y="57043"/>
                  </a:lnTo>
                  <a:lnTo>
                    <a:pt x="76086" y="104578"/>
                  </a:lnTo>
                  <a:lnTo>
                    <a:pt x="114130" y="142607"/>
                  </a:lnTo>
                  <a:lnTo>
                    <a:pt x="190217" y="199650"/>
                  </a:lnTo>
                  <a:lnTo>
                    <a:pt x="237771" y="218664"/>
                  </a:lnTo>
                  <a:lnTo>
                    <a:pt x="294836" y="228172"/>
                  </a:lnTo>
                  <a:lnTo>
                    <a:pt x="351901" y="247186"/>
                  </a:lnTo>
                  <a:lnTo>
                    <a:pt x="351901" y="266200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650744" y="3734840"/>
              <a:ext cx="123825" cy="171450"/>
            </a:xfrm>
            <a:custGeom>
              <a:avLst/>
              <a:gdLst/>
              <a:ahLst/>
              <a:cxnLst/>
              <a:rect l="l" t="t" r="r" b="b"/>
              <a:pathLst>
                <a:path w="123825" h="171450">
                  <a:moveTo>
                    <a:pt x="0" y="171129"/>
                  </a:moveTo>
                  <a:lnTo>
                    <a:pt x="0" y="0"/>
                  </a:lnTo>
                  <a:lnTo>
                    <a:pt x="123641" y="114086"/>
                  </a:lnTo>
                  <a:lnTo>
                    <a:pt x="85597" y="114086"/>
                  </a:lnTo>
                  <a:lnTo>
                    <a:pt x="76086" y="123593"/>
                  </a:lnTo>
                  <a:lnTo>
                    <a:pt x="57065" y="123593"/>
                  </a:lnTo>
                  <a:lnTo>
                    <a:pt x="47554" y="133100"/>
                  </a:lnTo>
                  <a:lnTo>
                    <a:pt x="38043" y="133100"/>
                  </a:lnTo>
                  <a:lnTo>
                    <a:pt x="38043" y="142607"/>
                  </a:lnTo>
                  <a:lnTo>
                    <a:pt x="28532" y="142607"/>
                  </a:lnTo>
                  <a:lnTo>
                    <a:pt x="0" y="171129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650744" y="2403836"/>
              <a:ext cx="371475" cy="276225"/>
            </a:xfrm>
            <a:custGeom>
              <a:avLst/>
              <a:gdLst/>
              <a:ahLst/>
              <a:cxnLst/>
              <a:rect l="l" t="t" r="r" b="b"/>
              <a:pathLst>
                <a:path w="371475" h="276225">
                  <a:moveTo>
                    <a:pt x="28532" y="275707"/>
                  </a:moveTo>
                  <a:lnTo>
                    <a:pt x="0" y="275707"/>
                  </a:lnTo>
                  <a:lnTo>
                    <a:pt x="9510" y="209157"/>
                  </a:lnTo>
                  <a:lnTo>
                    <a:pt x="28532" y="142607"/>
                  </a:lnTo>
                  <a:lnTo>
                    <a:pt x="66575" y="95071"/>
                  </a:lnTo>
                  <a:lnTo>
                    <a:pt x="114130" y="57043"/>
                  </a:lnTo>
                  <a:lnTo>
                    <a:pt x="171195" y="28521"/>
                  </a:lnTo>
                  <a:lnTo>
                    <a:pt x="237771" y="9507"/>
                  </a:lnTo>
                  <a:lnTo>
                    <a:pt x="304347" y="0"/>
                  </a:lnTo>
                  <a:lnTo>
                    <a:pt x="370923" y="0"/>
                  </a:lnTo>
                  <a:lnTo>
                    <a:pt x="370923" y="19014"/>
                  </a:lnTo>
                  <a:lnTo>
                    <a:pt x="304347" y="19014"/>
                  </a:lnTo>
                  <a:lnTo>
                    <a:pt x="237771" y="28521"/>
                  </a:lnTo>
                  <a:lnTo>
                    <a:pt x="180706" y="47535"/>
                  </a:lnTo>
                  <a:lnTo>
                    <a:pt x="123641" y="76057"/>
                  </a:lnTo>
                  <a:lnTo>
                    <a:pt x="85597" y="114086"/>
                  </a:lnTo>
                  <a:lnTo>
                    <a:pt x="47554" y="161621"/>
                  </a:lnTo>
                  <a:lnTo>
                    <a:pt x="28532" y="209157"/>
                  </a:lnTo>
                  <a:lnTo>
                    <a:pt x="28532" y="275707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945581" y="2346793"/>
              <a:ext cx="152400" cy="133350"/>
            </a:xfrm>
            <a:custGeom>
              <a:avLst/>
              <a:gdLst/>
              <a:ahLst/>
              <a:cxnLst/>
              <a:rect l="l" t="t" r="r" b="b"/>
              <a:pathLst>
                <a:path w="152400" h="133350">
                  <a:moveTo>
                    <a:pt x="0" y="133100"/>
                  </a:moveTo>
                  <a:lnTo>
                    <a:pt x="0" y="123593"/>
                  </a:lnTo>
                  <a:lnTo>
                    <a:pt x="9510" y="114086"/>
                  </a:lnTo>
                  <a:lnTo>
                    <a:pt x="9510" y="95071"/>
                  </a:lnTo>
                  <a:lnTo>
                    <a:pt x="19021" y="85564"/>
                  </a:lnTo>
                  <a:lnTo>
                    <a:pt x="19021" y="28521"/>
                  </a:lnTo>
                  <a:lnTo>
                    <a:pt x="9510" y="28521"/>
                  </a:lnTo>
                  <a:lnTo>
                    <a:pt x="9510" y="9507"/>
                  </a:lnTo>
                  <a:lnTo>
                    <a:pt x="0" y="0"/>
                  </a:lnTo>
                  <a:lnTo>
                    <a:pt x="152173" y="66550"/>
                  </a:lnTo>
                  <a:lnTo>
                    <a:pt x="0" y="133100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650744" y="5674303"/>
              <a:ext cx="371475" cy="276225"/>
            </a:xfrm>
            <a:custGeom>
              <a:avLst/>
              <a:gdLst/>
              <a:ahLst/>
              <a:cxnLst/>
              <a:rect l="l" t="t" r="r" b="b"/>
              <a:pathLst>
                <a:path w="371475" h="276225">
                  <a:moveTo>
                    <a:pt x="370923" y="275707"/>
                  </a:moveTo>
                  <a:lnTo>
                    <a:pt x="304347" y="275707"/>
                  </a:lnTo>
                  <a:lnTo>
                    <a:pt x="171195" y="237679"/>
                  </a:lnTo>
                  <a:lnTo>
                    <a:pt x="114130" y="209157"/>
                  </a:lnTo>
                  <a:lnTo>
                    <a:pt x="66575" y="171129"/>
                  </a:lnTo>
                  <a:lnTo>
                    <a:pt x="28532" y="123593"/>
                  </a:lnTo>
                  <a:lnTo>
                    <a:pt x="9510" y="66550"/>
                  </a:lnTo>
                  <a:lnTo>
                    <a:pt x="0" y="0"/>
                  </a:lnTo>
                  <a:lnTo>
                    <a:pt x="28532" y="0"/>
                  </a:lnTo>
                  <a:lnTo>
                    <a:pt x="28532" y="66550"/>
                  </a:lnTo>
                  <a:lnTo>
                    <a:pt x="47554" y="114086"/>
                  </a:lnTo>
                  <a:lnTo>
                    <a:pt x="85597" y="161621"/>
                  </a:lnTo>
                  <a:lnTo>
                    <a:pt x="123641" y="199650"/>
                  </a:lnTo>
                  <a:lnTo>
                    <a:pt x="237771" y="237679"/>
                  </a:lnTo>
                  <a:lnTo>
                    <a:pt x="304347" y="247186"/>
                  </a:lnTo>
                  <a:lnTo>
                    <a:pt x="370923" y="247186"/>
                  </a:lnTo>
                  <a:lnTo>
                    <a:pt x="370923" y="275707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945581" y="5873954"/>
              <a:ext cx="152400" cy="133350"/>
            </a:xfrm>
            <a:custGeom>
              <a:avLst/>
              <a:gdLst/>
              <a:ahLst/>
              <a:cxnLst/>
              <a:rect l="l" t="t" r="r" b="b"/>
              <a:pathLst>
                <a:path w="152400" h="133350">
                  <a:moveTo>
                    <a:pt x="0" y="133100"/>
                  </a:moveTo>
                  <a:lnTo>
                    <a:pt x="9510" y="123593"/>
                  </a:lnTo>
                  <a:lnTo>
                    <a:pt x="9510" y="104578"/>
                  </a:lnTo>
                  <a:lnTo>
                    <a:pt x="19021" y="95071"/>
                  </a:lnTo>
                  <a:lnTo>
                    <a:pt x="19021" y="38028"/>
                  </a:lnTo>
                  <a:lnTo>
                    <a:pt x="9510" y="28521"/>
                  </a:lnTo>
                  <a:lnTo>
                    <a:pt x="9510" y="19014"/>
                  </a:lnTo>
                  <a:lnTo>
                    <a:pt x="0" y="9507"/>
                  </a:lnTo>
                  <a:lnTo>
                    <a:pt x="0" y="0"/>
                  </a:lnTo>
                  <a:lnTo>
                    <a:pt x="152173" y="57043"/>
                  </a:lnTo>
                  <a:lnTo>
                    <a:pt x="0" y="133100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221395" y="3886955"/>
              <a:ext cx="381000" cy="209550"/>
            </a:xfrm>
            <a:custGeom>
              <a:avLst/>
              <a:gdLst/>
              <a:ahLst/>
              <a:cxnLst/>
              <a:rect l="l" t="t" r="r" b="b"/>
              <a:pathLst>
                <a:path w="381000" h="209550">
                  <a:moveTo>
                    <a:pt x="380434" y="209157"/>
                  </a:moveTo>
                  <a:lnTo>
                    <a:pt x="323369" y="209157"/>
                  </a:lnTo>
                  <a:lnTo>
                    <a:pt x="256793" y="199650"/>
                  </a:lnTo>
                  <a:lnTo>
                    <a:pt x="161684" y="161621"/>
                  </a:lnTo>
                  <a:lnTo>
                    <a:pt x="114130" y="133100"/>
                  </a:lnTo>
                  <a:lnTo>
                    <a:pt x="76086" y="104578"/>
                  </a:lnTo>
                  <a:lnTo>
                    <a:pt x="0" y="9507"/>
                  </a:lnTo>
                  <a:lnTo>
                    <a:pt x="19021" y="0"/>
                  </a:lnTo>
                  <a:lnTo>
                    <a:pt x="57065" y="47535"/>
                  </a:lnTo>
                  <a:lnTo>
                    <a:pt x="85597" y="85564"/>
                  </a:lnTo>
                  <a:lnTo>
                    <a:pt x="123641" y="123593"/>
                  </a:lnTo>
                  <a:lnTo>
                    <a:pt x="266303" y="180636"/>
                  </a:lnTo>
                  <a:lnTo>
                    <a:pt x="323369" y="180636"/>
                  </a:lnTo>
                  <a:lnTo>
                    <a:pt x="380434" y="190143"/>
                  </a:lnTo>
                  <a:lnTo>
                    <a:pt x="380434" y="209157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192863" y="3829912"/>
              <a:ext cx="133350" cy="161925"/>
            </a:xfrm>
            <a:custGeom>
              <a:avLst/>
              <a:gdLst/>
              <a:ahLst/>
              <a:cxnLst/>
              <a:rect l="l" t="t" r="r" b="b"/>
              <a:pathLst>
                <a:path w="133350" h="161925">
                  <a:moveTo>
                    <a:pt x="28532" y="161621"/>
                  </a:moveTo>
                  <a:lnTo>
                    <a:pt x="0" y="0"/>
                  </a:lnTo>
                  <a:lnTo>
                    <a:pt x="133151" y="85564"/>
                  </a:lnTo>
                  <a:lnTo>
                    <a:pt x="123641" y="95071"/>
                  </a:lnTo>
                  <a:lnTo>
                    <a:pt x="95108" y="95071"/>
                  </a:lnTo>
                  <a:lnTo>
                    <a:pt x="85597" y="104578"/>
                  </a:lnTo>
                  <a:lnTo>
                    <a:pt x="76086" y="104578"/>
                  </a:lnTo>
                  <a:lnTo>
                    <a:pt x="57065" y="123593"/>
                  </a:lnTo>
                  <a:lnTo>
                    <a:pt x="47554" y="123593"/>
                  </a:lnTo>
                  <a:lnTo>
                    <a:pt x="47554" y="133100"/>
                  </a:lnTo>
                  <a:lnTo>
                    <a:pt x="38043" y="133100"/>
                  </a:lnTo>
                  <a:lnTo>
                    <a:pt x="38043" y="142607"/>
                  </a:lnTo>
                  <a:lnTo>
                    <a:pt x="28532" y="152114"/>
                  </a:lnTo>
                  <a:lnTo>
                    <a:pt x="28532" y="161621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524382" y="2403836"/>
              <a:ext cx="276225" cy="370840"/>
            </a:xfrm>
            <a:custGeom>
              <a:avLst/>
              <a:gdLst/>
              <a:ahLst/>
              <a:cxnLst/>
              <a:rect l="l" t="t" r="r" b="b"/>
              <a:pathLst>
                <a:path w="276225" h="370839">
                  <a:moveTo>
                    <a:pt x="275814" y="370779"/>
                  </a:moveTo>
                  <a:lnTo>
                    <a:pt x="256793" y="370779"/>
                  </a:lnTo>
                  <a:lnTo>
                    <a:pt x="256793" y="294722"/>
                  </a:lnTo>
                  <a:lnTo>
                    <a:pt x="247282" y="237679"/>
                  </a:lnTo>
                  <a:lnTo>
                    <a:pt x="228260" y="171129"/>
                  </a:lnTo>
                  <a:lnTo>
                    <a:pt x="199727" y="123593"/>
                  </a:lnTo>
                  <a:lnTo>
                    <a:pt x="161684" y="76057"/>
                  </a:lnTo>
                  <a:lnTo>
                    <a:pt x="123641" y="47535"/>
                  </a:lnTo>
                  <a:lnTo>
                    <a:pt x="66575" y="28521"/>
                  </a:lnTo>
                  <a:lnTo>
                    <a:pt x="0" y="19014"/>
                  </a:lnTo>
                  <a:lnTo>
                    <a:pt x="0" y="0"/>
                  </a:lnTo>
                  <a:lnTo>
                    <a:pt x="66575" y="9507"/>
                  </a:lnTo>
                  <a:lnTo>
                    <a:pt x="133151" y="28521"/>
                  </a:lnTo>
                  <a:lnTo>
                    <a:pt x="180706" y="66550"/>
                  </a:lnTo>
                  <a:lnTo>
                    <a:pt x="218749" y="114086"/>
                  </a:lnTo>
                  <a:lnTo>
                    <a:pt x="247282" y="171129"/>
                  </a:lnTo>
                  <a:lnTo>
                    <a:pt x="266303" y="228172"/>
                  </a:lnTo>
                  <a:lnTo>
                    <a:pt x="275814" y="294722"/>
                  </a:lnTo>
                  <a:lnTo>
                    <a:pt x="275814" y="370779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733621" y="2698558"/>
              <a:ext cx="123825" cy="152400"/>
            </a:xfrm>
            <a:custGeom>
              <a:avLst/>
              <a:gdLst/>
              <a:ahLst/>
              <a:cxnLst/>
              <a:rect l="l" t="t" r="r" b="b"/>
              <a:pathLst>
                <a:path w="123825" h="152400">
                  <a:moveTo>
                    <a:pt x="57065" y="152114"/>
                  </a:moveTo>
                  <a:lnTo>
                    <a:pt x="0" y="0"/>
                  </a:lnTo>
                  <a:lnTo>
                    <a:pt x="9510" y="0"/>
                  </a:lnTo>
                  <a:lnTo>
                    <a:pt x="19021" y="9507"/>
                  </a:lnTo>
                  <a:lnTo>
                    <a:pt x="47554" y="9507"/>
                  </a:lnTo>
                  <a:lnTo>
                    <a:pt x="57065" y="19014"/>
                  </a:lnTo>
                  <a:lnTo>
                    <a:pt x="115319" y="19014"/>
                  </a:lnTo>
                  <a:lnTo>
                    <a:pt x="57065" y="152114"/>
                  </a:lnTo>
                  <a:close/>
                </a:path>
                <a:path w="123825" h="152400">
                  <a:moveTo>
                    <a:pt x="115319" y="19014"/>
                  </a:moveTo>
                  <a:lnTo>
                    <a:pt x="66575" y="19014"/>
                  </a:lnTo>
                  <a:lnTo>
                    <a:pt x="76086" y="9507"/>
                  </a:lnTo>
                  <a:lnTo>
                    <a:pt x="104619" y="9507"/>
                  </a:lnTo>
                  <a:lnTo>
                    <a:pt x="114130" y="0"/>
                  </a:lnTo>
                  <a:lnTo>
                    <a:pt x="123641" y="0"/>
                  </a:lnTo>
                  <a:lnTo>
                    <a:pt x="115319" y="19014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581448" y="5579231"/>
              <a:ext cx="266700" cy="370840"/>
            </a:xfrm>
            <a:custGeom>
              <a:avLst/>
              <a:gdLst/>
              <a:ahLst/>
              <a:cxnLst/>
              <a:rect l="l" t="t" r="r" b="b"/>
              <a:pathLst>
                <a:path w="266700" h="370839">
                  <a:moveTo>
                    <a:pt x="0" y="370779"/>
                  </a:moveTo>
                  <a:lnTo>
                    <a:pt x="0" y="342258"/>
                  </a:lnTo>
                  <a:lnTo>
                    <a:pt x="57065" y="342258"/>
                  </a:lnTo>
                  <a:lnTo>
                    <a:pt x="114130" y="323243"/>
                  </a:lnTo>
                  <a:lnTo>
                    <a:pt x="190217" y="247186"/>
                  </a:lnTo>
                  <a:lnTo>
                    <a:pt x="218749" y="190143"/>
                  </a:lnTo>
                  <a:lnTo>
                    <a:pt x="237771" y="133100"/>
                  </a:lnTo>
                  <a:lnTo>
                    <a:pt x="247282" y="66550"/>
                  </a:lnTo>
                  <a:lnTo>
                    <a:pt x="247282" y="0"/>
                  </a:lnTo>
                  <a:lnTo>
                    <a:pt x="266303" y="0"/>
                  </a:lnTo>
                  <a:lnTo>
                    <a:pt x="266303" y="66550"/>
                  </a:lnTo>
                  <a:lnTo>
                    <a:pt x="256793" y="142607"/>
                  </a:lnTo>
                  <a:lnTo>
                    <a:pt x="237771" y="199650"/>
                  </a:lnTo>
                  <a:lnTo>
                    <a:pt x="209238" y="256693"/>
                  </a:lnTo>
                  <a:lnTo>
                    <a:pt x="171195" y="304229"/>
                  </a:lnTo>
                  <a:lnTo>
                    <a:pt x="123641" y="342258"/>
                  </a:lnTo>
                  <a:lnTo>
                    <a:pt x="66575" y="361272"/>
                  </a:lnTo>
                  <a:lnTo>
                    <a:pt x="0" y="370779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781175" y="5503174"/>
              <a:ext cx="123825" cy="152400"/>
            </a:xfrm>
            <a:custGeom>
              <a:avLst/>
              <a:gdLst/>
              <a:ahLst/>
              <a:cxnLst/>
              <a:rect l="l" t="t" r="r" b="b"/>
              <a:pathLst>
                <a:path w="123825" h="152400">
                  <a:moveTo>
                    <a:pt x="9510" y="152114"/>
                  </a:moveTo>
                  <a:lnTo>
                    <a:pt x="0" y="152114"/>
                  </a:lnTo>
                  <a:lnTo>
                    <a:pt x="57065" y="0"/>
                  </a:lnTo>
                  <a:lnTo>
                    <a:pt x="115319" y="133100"/>
                  </a:lnTo>
                  <a:lnTo>
                    <a:pt x="47554" y="133100"/>
                  </a:lnTo>
                  <a:lnTo>
                    <a:pt x="38043" y="142607"/>
                  </a:lnTo>
                  <a:lnTo>
                    <a:pt x="9510" y="142607"/>
                  </a:lnTo>
                  <a:lnTo>
                    <a:pt x="9510" y="152114"/>
                  </a:lnTo>
                  <a:close/>
                </a:path>
                <a:path w="123825" h="152400">
                  <a:moveTo>
                    <a:pt x="123641" y="152114"/>
                  </a:moveTo>
                  <a:lnTo>
                    <a:pt x="114130" y="142607"/>
                  </a:lnTo>
                  <a:lnTo>
                    <a:pt x="104619" y="142607"/>
                  </a:lnTo>
                  <a:lnTo>
                    <a:pt x="95108" y="133100"/>
                  </a:lnTo>
                  <a:lnTo>
                    <a:pt x="115319" y="133100"/>
                  </a:lnTo>
                  <a:lnTo>
                    <a:pt x="123641" y="152114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945585" y="343059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260" y="228172"/>
                  </a:moveTo>
                  <a:lnTo>
                    <a:pt x="209238" y="228172"/>
                  </a:lnTo>
                  <a:lnTo>
                    <a:pt x="209238" y="180636"/>
                  </a:lnTo>
                  <a:lnTo>
                    <a:pt x="190217" y="142607"/>
                  </a:lnTo>
                  <a:lnTo>
                    <a:pt x="152173" y="85564"/>
                  </a:lnTo>
                  <a:lnTo>
                    <a:pt x="123641" y="57043"/>
                  </a:lnTo>
                  <a:lnTo>
                    <a:pt x="85597" y="38028"/>
                  </a:lnTo>
                  <a:lnTo>
                    <a:pt x="47554" y="28521"/>
                  </a:lnTo>
                  <a:lnTo>
                    <a:pt x="0" y="19014"/>
                  </a:lnTo>
                  <a:lnTo>
                    <a:pt x="0" y="0"/>
                  </a:lnTo>
                  <a:lnTo>
                    <a:pt x="47554" y="0"/>
                  </a:lnTo>
                  <a:lnTo>
                    <a:pt x="95108" y="19014"/>
                  </a:lnTo>
                  <a:lnTo>
                    <a:pt x="133151" y="38028"/>
                  </a:lnTo>
                  <a:lnTo>
                    <a:pt x="190217" y="95071"/>
                  </a:lnTo>
                  <a:lnTo>
                    <a:pt x="209238" y="142607"/>
                  </a:lnTo>
                  <a:lnTo>
                    <a:pt x="228260" y="180636"/>
                  </a:lnTo>
                  <a:lnTo>
                    <a:pt x="228260" y="228172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945585" y="3658766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228172"/>
                  </a:moveTo>
                  <a:lnTo>
                    <a:pt x="0" y="199650"/>
                  </a:lnTo>
                  <a:lnTo>
                    <a:pt x="47554" y="199650"/>
                  </a:lnTo>
                  <a:lnTo>
                    <a:pt x="85597" y="190143"/>
                  </a:lnTo>
                  <a:lnTo>
                    <a:pt x="123641" y="171129"/>
                  </a:lnTo>
                  <a:lnTo>
                    <a:pt x="152173" y="142607"/>
                  </a:lnTo>
                  <a:lnTo>
                    <a:pt x="171195" y="114086"/>
                  </a:lnTo>
                  <a:lnTo>
                    <a:pt x="209238" y="38028"/>
                  </a:lnTo>
                  <a:lnTo>
                    <a:pt x="209238" y="0"/>
                  </a:lnTo>
                  <a:lnTo>
                    <a:pt x="228260" y="0"/>
                  </a:lnTo>
                  <a:lnTo>
                    <a:pt x="228260" y="47535"/>
                  </a:lnTo>
                  <a:lnTo>
                    <a:pt x="190217" y="123593"/>
                  </a:lnTo>
                  <a:lnTo>
                    <a:pt x="161684" y="161621"/>
                  </a:lnTo>
                  <a:lnTo>
                    <a:pt x="133151" y="190143"/>
                  </a:lnTo>
                  <a:lnTo>
                    <a:pt x="95108" y="209157"/>
                  </a:lnTo>
                  <a:lnTo>
                    <a:pt x="0" y="228172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726835" y="3658766"/>
              <a:ext cx="219075" cy="228600"/>
            </a:xfrm>
            <a:custGeom>
              <a:avLst/>
              <a:gdLst/>
              <a:ahLst/>
              <a:cxnLst/>
              <a:rect l="l" t="t" r="r" b="b"/>
              <a:pathLst>
                <a:path w="219075" h="228600">
                  <a:moveTo>
                    <a:pt x="218749" y="228172"/>
                  </a:moveTo>
                  <a:lnTo>
                    <a:pt x="180706" y="218664"/>
                  </a:lnTo>
                  <a:lnTo>
                    <a:pt x="133151" y="209157"/>
                  </a:lnTo>
                  <a:lnTo>
                    <a:pt x="95108" y="190143"/>
                  </a:lnTo>
                  <a:lnTo>
                    <a:pt x="66575" y="161621"/>
                  </a:lnTo>
                  <a:lnTo>
                    <a:pt x="9510" y="85564"/>
                  </a:lnTo>
                  <a:lnTo>
                    <a:pt x="0" y="47535"/>
                  </a:lnTo>
                  <a:lnTo>
                    <a:pt x="0" y="0"/>
                  </a:lnTo>
                  <a:lnTo>
                    <a:pt x="19021" y="0"/>
                  </a:lnTo>
                  <a:lnTo>
                    <a:pt x="19021" y="38028"/>
                  </a:lnTo>
                  <a:lnTo>
                    <a:pt x="57065" y="114086"/>
                  </a:lnTo>
                  <a:lnTo>
                    <a:pt x="76086" y="142607"/>
                  </a:lnTo>
                  <a:lnTo>
                    <a:pt x="104619" y="171129"/>
                  </a:lnTo>
                  <a:lnTo>
                    <a:pt x="142662" y="190143"/>
                  </a:lnTo>
                  <a:lnTo>
                    <a:pt x="180706" y="199650"/>
                  </a:lnTo>
                  <a:lnTo>
                    <a:pt x="218749" y="199650"/>
                  </a:lnTo>
                  <a:lnTo>
                    <a:pt x="218749" y="228172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726835" y="3430594"/>
              <a:ext cx="219075" cy="228600"/>
            </a:xfrm>
            <a:custGeom>
              <a:avLst/>
              <a:gdLst/>
              <a:ahLst/>
              <a:cxnLst/>
              <a:rect l="l" t="t" r="r" b="b"/>
              <a:pathLst>
                <a:path w="219075" h="228600">
                  <a:moveTo>
                    <a:pt x="19021" y="228172"/>
                  </a:moveTo>
                  <a:lnTo>
                    <a:pt x="0" y="228172"/>
                  </a:lnTo>
                  <a:lnTo>
                    <a:pt x="0" y="180636"/>
                  </a:lnTo>
                  <a:lnTo>
                    <a:pt x="9510" y="142607"/>
                  </a:lnTo>
                  <a:lnTo>
                    <a:pt x="38043" y="95071"/>
                  </a:lnTo>
                  <a:lnTo>
                    <a:pt x="95108" y="38028"/>
                  </a:lnTo>
                  <a:lnTo>
                    <a:pt x="133151" y="19014"/>
                  </a:lnTo>
                  <a:lnTo>
                    <a:pt x="180706" y="0"/>
                  </a:lnTo>
                  <a:lnTo>
                    <a:pt x="218749" y="0"/>
                  </a:lnTo>
                  <a:lnTo>
                    <a:pt x="218749" y="19014"/>
                  </a:lnTo>
                  <a:lnTo>
                    <a:pt x="142662" y="38028"/>
                  </a:lnTo>
                  <a:lnTo>
                    <a:pt x="104619" y="57043"/>
                  </a:lnTo>
                  <a:lnTo>
                    <a:pt x="76086" y="85564"/>
                  </a:lnTo>
                  <a:lnTo>
                    <a:pt x="38043" y="142607"/>
                  </a:lnTo>
                  <a:lnTo>
                    <a:pt x="19021" y="180636"/>
                  </a:lnTo>
                  <a:lnTo>
                    <a:pt x="19021" y="228172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955096" y="251790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260" y="228172"/>
                  </a:moveTo>
                  <a:lnTo>
                    <a:pt x="209238" y="228172"/>
                  </a:lnTo>
                  <a:lnTo>
                    <a:pt x="209238" y="180636"/>
                  </a:lnTo>
                  <a:lnTo>
                    <a:pt x="190217" y="142607"/>
                  </a:lnTo>
                  <a:lnTo>
                    <a:pt x="171195" y="114086"/>
                  </a:lnTo>
                  <a:lnTo>
                    <a:pt x="152173" y="76057"/>
                  </a:lnTo>
                  <a:lnTo>
                    <a:pt x="114130" y="57043"/>
                  </a:lnTo>
                  <a:lnTo>
                    <a:pt x="85597" y="38028"/>
                  </a:lnTo>
                  <a:lnTo>
                    <a:pt x="47554" y="19014"/>
                  </a:lnTo>
                  <a:lnTo>
                    <a:pt x="0" y="19014"/>
                  </a:lnTo>
                  <a:lnTo>
                    <a:pt x="0" y="0"/>
                  </a:lnTo>
                  <a:lnTo>
                    <a:pt x="47554" y="0"/>
                  </a:lnTo>
                  <a:lnTo>
                    <a:pt x="95108" y="19014"/>
                  </a:lnTo>
                  <a:lnTo>
                    <a:pt x="133151" y="38028"/>
                  </a:lnTo>
                  <a:lnTo>
                    <a:pt x="190217" y="95071"/>
                  </a:lnTo>
                  <a:lnTo>
                    <a:pt x="209238" y="133100"/>
                  </a:lnTo>
                  <a:lnTo>
                    <a:pt x="228260" y="180636"/>
                  </a:lnTo>
                  <a:lnTo>
                    <a:pt x="228260" y="228172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955096" y="2746077"/>
              <a:ext cx="228600" cy="219075"/>
            </a:xfrm>
            <a:custGeom>
              <a:avLst/>
              <a:gdLst/>
              <a:ahLst/>
              <a:cxnLst/>
              <a:rect l="l" t="t" r="r" b="b"/>
              <a:pathLst>
                <a:path w="228600" h="219075">
                  <a:moveTo>
                    <a:pt x="47554" y="218664"/>
                  </a:moveTo>
                  <a:lnTo>
                    <a:pt x="0" y="218664"/>
                  </a:lnTo>
                  <a:lnTo>
                    <a:pt x="0" y="199650"/>
                  </a:lnTo>
                  <a:lnTo>
                    <a:pt x="47554" y="199650"/>
                  </a:lnTo>
                  <a:lnTo>
                    <a:pt x="85597" y="180636"/>
                  </a:lnTo>
                  <a:lnTo>
                    <a:pt x="114130" y="161621"/>
                  </a:lnTo>
                  <a:lnTo>
                    <a:pt x="152173" y="142607"/>
                  </a:lnTo>
                  <a:lnTo>
                    <a:pt x="171195" y="114086"/>
                  </a:lnTo>
                  <a:lnTo>
                    <a:pt x="209238" y="38028"/>
                  </a:lnTo>
                  <a:lnTo>
                    <a:pt x="209238" y="0"/>
                  </a:lnTo>
                  <a:lnTo>
                    <a:pt x="228260" y="0"/>
                  </a:lnTo>
                  <a:lnTo>
                    <a:pt x="228260" y="38028"/>
                  </a:lnTo>
                  <a:lnTo>
                    <a:pt x="209238" y="85564"/>
                  </a:lnTo>
                  <a:lnTo>
                    <a:pt x="190217" y="123593"/>
                  </a:lnTo>
                  <a:lnTo>
                    <a:pt x="133151" y="180636"/>
                  </a:lnTo>
                  <a:lnTo>
                    <a:pt x="95108" y="209157"/>
                  </a:lnTo>
                  <a:lnTo>
                    <a:pt x="47554" y="218664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726835" y="2746077"/>
              <a:ext cx="228600" cy="219075"/>
            </a:xfrm>
            <a:custGeom>
              <a:avLst/>
              <a:gdLst/>
              <a:ahLst/>
              <a:cxnLst/>
              <a:rect l="l" t="t" r="r" b="b"/>
              <a:pathLst>
                <a:path w="228600" h="219075">
                  <a:moveTo>
                    <a:pt x="228260" y="218664"/>
                  </a:moveTo>
                  <a:lnTo>
                    <a:pt x="190217" y="218664"/>
                  </a:lnTo>
                  <a:lnTo>
                    <a:pt x="142662" y="209157"/>
                  </a:lnTo>
                  <a:lnTo>
                    <a:pt x="66575" y="152114"/>
                  </a:lnTo>
                  <a:lnTo>
                    <a:pt x="47554" y="123593"/>
                  </a:lnTo>
                  <a:lnTo>
                    <a:pt x="19021" y="85564"/>
                  </a:lnTo>
                  <a:lnTo>
                    <a:pt x="9510" y="38028"/>
                  </a:lnTo>
                  <a:lnTo>
                    <a:pt x="0" y="0"/>
                  </a:lnTo>
                  <a:lnTo>
                    <a:pt x="28532" y="0"/>
                  </a:lnTo>
                  <a:lnTo>
                    <a:pt x="28532" y="38028"/>
                  </a:lnTo>
                  <a:lnTo>
                    <a:pt x="38043" y="76057"/>
                  </a:lnTo>
                  <a:lnTo>
                    <a:pt x="57065" y="114086"/>
                  </a:lnTo>
                  <a:lnTo>
                    <a:pt x="85597" y="142607"/>
                  </a:lnTo>
                  <a:lnTo>
                    <a:pt x="114130" y="161621"/>
                  </a:lnTo>
                  <a:lnTo>
                    <a:pt x="190217" y="199650"/>
                  </a:lnTo>
                  <a:lnTo>
                    <a:pt x="228260" y="199650"/>
                  </a:lnTo>
                  <a:lnTo>
                    <a:pt x="228260" y="218664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726835" y="2517905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8532" y="228172"/>
                  </a:moveTo>
                  <a:lnTo>
                    <a:pt x="0" y="228172"/>
                  </a:lnTo>
                  <a:lnTo>
                    <a:pt x="19021" y="133100"/>
                  </a:lnTo>
                  <a:lnTo>
                    <a:pt x="47554" y="95071"/>
                  </a:lnTo>
                  <a:lnTo>
                    <a:pt x="66575" y="66550"/>
                  </a:lnTo>
                  <a:lnTo>
                    <a:pt x="104619" y="38028"/>
                  </a:lnTo>
                  <a:lnTo>
                    <a:pt x="142662" y="19014"/>
                  </a:lnTo>
                  <a:lnTo>
                    <a:pt x="190217" y="0"/>
                  </a:lnTo>
                  <a:lnTo>
                    <a:pt x="228260" y="0"/>
                  </a:lnTo>
                  <a:lnTo>
                    <a:pt x="228260" y="19014"/>
                  </a:lnTo>
                  <a:lnTo>
                    <a:pt x="190217" y="19014"/>
                  </a:lnTo>
                  <a:lnTo>
                    <a:pt x="114130" y="57043"/>
                  </a:lnTo>
                  <a:lnTo>
                    <a:pt x="85597" y="76057"/>
                  </a:lnTo>
                  <a:lnTo>
                    <a:pt x="57065" y="114086"/>
                  </a:lnTo>
                  <a:lnTo>
                    <a:pt x="38043" y="142607"/>
                  </a:lnTo>
                  <a:lnTo>
                    <a:pt x="28532" y="180636"/>
                  </a:lnTo>
                  <a:lnTo>
                    <a:pt x="28532" y="228172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974117" y="4495397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260" y="228172"/>
                  </a:moveTo>
                  <a:lnTo>
                    <a:pt x="209238" y="228172"/>
                  </a:lnTo>
                  <a:lnTo>
                    <a:pt x="199727" y="180636"/>
                  </a:lnTo>
                  <a:lnTo>
                    <a:pt x="190217" y="142607"/>
                  </a:lnTo>
                  <a:lnTo>
                    <a:pt x="171195" y="114086"/>
                  </a:lnTo>
                  <a:lnTo>
                    <a:pt x="142662" y="76057"/>
                  </a:lnTo>
                  <a:lnTo>
                    <a:pt x="85597" y="38028"/>
                  </a:lnTo>
                  <a:lnTo>
                    <a:pt x="38043" y="28521"/>
                  </a:lnTo>
                  <a:lnTo>
                    <a:pt x="0" y="19014"/>
                  </a:lnTo>
                  <a:lnTo>
                    <a:pt x="0" y="0"/>
                  </a:lnTo>
                  <a:lnTo>
                    <a:pt x="47554" y="0"/>
                  </a:lnTo>
                  <a:lnTo>
                    <a:pt x="123641" y="38028"/>
                  </a:lnTo>
                  <a:lnTo>
                    <a:pt x="161684" y="66550"/>
                  </a:lnTo>
                  <a:lnTo>
                    <a:pt x="190217" y="95071"/>
                  </a:lnTo>
                  <a:lnTo>
                    <a:pt x="209238" y="133100"/>
                  </a:lnTo>
                  <a:lnTo>
                    <a:pt x="228260" y="180636"/>
                  </a:lnTo>
                  <a:lnTo>
                    <a:pt x="228260" y="228172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974117" y="472356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228172"/>
                  </a:moveTo>
                  <a:lnTo>
                    <a:pt x="0" y="199650"/>
                  </a:lnTo>
                  <a:lnTo>
                    <a:pt x="38043" y="199650"/>
                  </a:lnTo>
                  <a:lnTo>
                    <a:pt x="85597" y="190143"/>
                  </a:lnTo>
                  <a:lnTo>
                    <a:pt x="114130" y="171129"/>
                  </a:lnTo>
                  <a:lnTo>
                    <a:pt x="171195" y="114086"/>
                  </a:lnTo>
                  <a:lnTo>
                    <a:pt x="190217" y="76057"/>
                  </a:lnTo>
                  <a:lnTo>
                    <a:pt x="209238" y="0"/>
                  </a:lnTo>
                  <a:lnTo>
                    <a:pt x="228260" y="0"/>
                  </a:lnTo>
                  <a:lnTo>
                    <a:pt x="228260" y="47535"/>
                  </a:lnTo>
                  <a:lnTo>
                    <a:pt x="190217" y="123593"/>
                  </a:lnTo>
                  <a:lnTo>
                    <a:pt x="161684" y="161621"/>
                  </a:lnTo>
                  <a:lnTo>
                    <a:pt x="123641" y="190143"/>
                  </a:lnTo>
                  <a:lnTo>
                    <a:pt x="85597" y="209157"/>
                  </a:lnTo>
                  <a:lnTo>
                    <a:pt x="47554" y="218664"/>
                  </a:lnTo>
                  <a:lnTo>
                    <a:pt x="0" y="228172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745857" y="472356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260" y="228172"/>
                  </a:moveTo>
                  <a:lnTo>
                    <a:pt x="180706" y="218664"/>
                  </a:lnTo>
                  <a:lnTo>
                    <a:pt x="142662" y="209157"/>
                  </a:lnTo>
                  <a:lnTo>
                    <a:pt x="104619" y="190143"/>
                  </a:lnTo>
                  <a:lnTo>
                    <a:pt x="66575" y="161621"/>
                  </a:lnTo>
                  <a:lnTo>
                    <a:pt x="38043" y="123593"/>
                  </a:lnTo>
                  <a:lnTo>
                    <a:pt x="19021" y="85564"/>
                  </a:lnTo>
                  <a:lnTo>
                    <a:pt x="9510" y="47535"/>
                  </a:lnTo>
                  <a:lnTo>
                    <a:pt x="0" y="0"/>
                  </a:lnTo>
                  <a:lnTo>
                    <a:pt x="19021" y="0"/>
                  </a:lnTo>
                  <a:lnTo>
                    <a:pt x="38043" y="76057"/>
                  </a:lnTo>
                  <a:lnTo>
                    <a:pt x="57065" y="114086"/>
                  </a:lnTo>
                  <a:lnTo>
                    <a:pt x="114130" y="171129"/>
                  </a:lnTo>
                  <a:lnTo>
                    <a:pt x="152173" y="190143"/>
                  </a:lnTo>
                  <a:lnTo>
                    <a:pt x="190217" y="199650"/>
                  </a:lnTo>
                  <a:lnTo>
                    <a:pt x="228260" y="199650"/>
                  </a:lnTo>
                  <a:lnTo>
                    <a:pt x="228260" y="228172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745857" y="4495397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9021" y="228172"/>
                  </a:moveTo>
                  <a:lnTo>
                    <a:pt x="0" y="228172"/>
                  </a:lnTo>
                  <a:lnTo>
                    <a:pt x="19021" y="133100"/>
                  </a:lnTo>
                  <a:lnTo>
                    <a:pt x="38043" y="95071"/>
                  </a:lnTo>
                  <a:lnTo>
                    <a:pt x="66575" y="66550"/>
                  </a:lnTo>
                  <a:lnTo>
                    <a:pt x="104619" y="38028"/>
                  </a:lnTo>
                  <a:lnTo>
                    <a:pt x="180706" y="0"/>
                  </a:lnTo>
                  <a:lnTo>
                    <a:pt x="228260" y="0"/>
                  </a:lnTo>
                  <a:lnTo>
                    <a:pt x="228260" y="19014"/>
                  </a:lnTo>
                  <a:lnTo>
                    <a:pt x="152173" y="38028"/>
                  </a:lnTo>
                  <a:lnTo>
                    <a:pt x="114130" y="57043"/>
                  </a:lnTo>
                  <a:lnTo>
                    <a:pt x="85597" y="76057"/>
                  </a:lnTo>
                  <a:lnTo>
                    <a:pt x="57065" y="114086"/>
                  </a:lnTo>
                  <a:lnTo>
                    <a:pt x="38043" y="142607"/>
                  </a:lnTo>
                  <a:lnTo>
                    <a:pt x="28532" y="180636"/>
                  </a:lnTo>
                  <a:lnTo>
                    <a:pt x="19021" y="228172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955096" y="5398578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260" y="228172"/>
                  </a:moveTo>
                  <a:lnTo>
                    <a:pt x="209238" y="228172"/>
                  </a:lnTo>
                  <a:lnTo>
                    <a:pt x="209238" y="190143"/>
                  </a:lnTo>
                  <a:lnTo>
                    <a:pt x="171195" y="114086"/>
                  </a:lnTo>
                  <a:lnTo>
                    <a:pt x="114130" y="57043"/>
                  </a:lnTo>
                  <a:lnTo>
                    <a:pt x="47554" y="28521"/>
                  </a:lnTo>
                  <a:lnTo>
                    <a:pt x="0" y="19014"/>
                  </a:lnTo>
                  <a:lnTo>
                    <a:pt x="0" y="0"/>
                  </a:lnTo>
                  <a:lnTo>
                    <a:pt x="95108" y="19014"/>
                  </a:lnTo>
                  <a:lnTo>
                    <a:pt x="133151" y="38028"/>
                  </a:lnTo>
                  <a:lnTo>
                    <a:pt x="161684" y="66550"/>
                  </a:lnTo>
                  <a:lnTo>
                    <a:pt x="190217" y="104578"/>
                  </a:lnTo>
                  <a:lnTo>
                    <a:pt x="228260" y="180636"/>
                  </a:lnTo>
                  <a:lnTo>
                    <a:pt x="228260" y="228172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955096" y="562675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228172"/>
                  </a:moveTo>
                  <a:lnTo>
                    <a:pt x="0" y="209157"/>
                  </a:lnTo>
                  <a:lnTo>
                    <a:pt x="47554" y="199650"/>
                  </a:lnTo>
                  <a:lnTo>
                    <a:pt x="85597" y="190143"/>
                  </a:lnTo>
                  <a:lnTo>
                    <a:pt x="114130" y="171129"/>
                  </a:lnTo>
                  <a:lnTo>
                    <a:pt x="152173" y="142607"/>
                  </a:lnTo>
                  <a:lnTo>
                    <a:pt x="171195" y="114086"/>
                  </a:lnTo>
                  <a:lnTo>
                    <a:pt x="209238" y="38028"/>
                  </a:lnTo>
                  <a:lnTo>
                    <a:pt x="209238" y="0"/>
                  </a:lnTo>
                  <a:lnTo>
                    <a:pt x="228260" y="0"/>
                  </a:lnTo>
                  <a:lnTo>
                    <a:pt x="228260" y="47535"/>
                  </a:lnTo>
                  <a:lnTo>
                    <a:pt x="190217" y="123593"/>
                  </a:lnTo>
                  <a:lnTo>
                    <a:pt x="161684" y="161621"/>
                  </a:lnTo>
                  <a:lnTo>
                    <a:pt x="133151" y="190143"/>
                  </a:lnTo>
                  <a:lnTo>
                    <a:pt x="95108" y="209157"/>
                  </a:lnTo>
                  <a:lnTo>
                    <a:pt x="0" y="228172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726835" y="5626750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260" y="228172"/>
                  </a:moveTo>
                  <a:lnTo>
                    <a:pt x="190217" y="218664"/>
                  </a:lnTo>
                  <a:lnTo>
                    <a:pt x="142662" y="209157"/>
                  </a:lnTo>
                  <a:lnTo>
                    <a:pt x="104619" y="190143"/>
                  </a:lnTo>
                  <a:lnTo>
                    <a:pt x="66575" y="161621"/>
                  </a:lnTo>
                  <a:lnTo>
                    <a:pt x="47554" y="123593"/>
                  </a:lnTo>
                  <a:lnTo>
                    <a:pt x="19021" y="85564"/>
                  </a:lnTo>
                  <a:lnTo>
                    <a:pt x="9510" y="47535"/>
                  </a:lnTo>
                  <a:lnTo>
                    <a:pt x="0" y="0"/>
                  </a:lnTo>
                  <a:lnTo>
                    <a:pt x="28532" y="0"/>
                  </a:lnTo>
                  <a:lnTo>
                    <a:pt x="28532" y="38028"/>
                  </a:lnTo>
                  <a:lnTo>
                    <a:pt x="38043" y="76057"/>
                  </a:lnTo>
                  <a:lnTo>
                    <a:pt x="57065" y="114086"/>
                  </a:lnTo>
                  <a:lnTo>
                    <a:pt x="114130" y="171129"/>
                  </a:lnTo>
                  <a:lnTo>
                    <a:pt x="152173" y="190143"/>
                  </a:lnTo>
                  <a:lnTo>
                    <a:pt x="228260" y="209157"/>
                  </a:lnTo>
                  <a:lnTo>
                    <a:pt x="228260" y="228172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726835" y="5398578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8532" y="228172"/>
                  </a:moveTo>
                  <a:lnTo>
                    <a:pt x="0" y="228172"/>
                  </a:lnTo>
                  <a:lnTo>
                    <a:pt x="9510" y="180636"/>
                  </a:lnTo>
                  <a:lnTo>
                    <a:pt x="19021" y="142607"/>
                  </a:lnTo>
                  <a:lnTo>
                    <a:pt x="47554" y="104578"/>
                  </a:lnTo>
                  <a:lnTo>
                    <a:pt x="66575" y="66550"/>
                  </a:lnTo>
                  <a:lnTo>
                    <a:pt x="104619" y="38028"/>
                  </a:lnTo>
                  <a:lnTo>
                    <a:pt x="142662" y="19014"/>
                  </a:lnTo>
                  <a:lnTo>
                    <a:pt x="190217" y="9507"/>
                  </a:lnTo>
                  <a:lnTo>
                    <a:pt x="228260" y="0"/>
                  </a:lnTo>
                  <a:lnTo>
                    <a:pt x="228260" y="19014"/>
                  </a:lnTo>
                  <a:lnTo>
                    <a:pt x="152173" y="38028"/>
                  </a:lnTo>
                  <a:lnTo>
                    <a:pt x="114130" y="57043"/>
                  </a:lnTo>
                  <a:lnTo>
                    <a:pt x="57065" y="114086"/>
                  </a:lnTo>
                  <a:lnTo>
                    <a:pt x="38043" y="152114"/>
                  </a:lnTo>
                  <a:lnTo>
                    <a:pt x="28532" y="190143"/>
                  </a:lnTo>
                  <a:lnTo>
                    <a:pt x="28532" y="228172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524390" y="3440088"/>
              <a:ext cx="323850" cy="332740"/>
            </a:xfrm>
            <a:custGeom>
              <a:avLst/>
              <a:gdLst/>
              <a:ahLst/>
              <a:cxnLst/>
              <a:rect l="l" t="t" r="r" b="b"/>
              <a:pathLst>
                <a:path w="323850" h="332739">
                  <a:moveTo>
                    <a:pt x="9510" y="332751"/>
                  </a:moveTo>
                  <a:lnTo>
                    <a:pt x="0" y="313736"/>
                  </a:lnTo>
                  <a:lnTo>
                    <a:pt x="133151" y="275707"/>
                  </a:lnTo>
                  <a:lnTo>
                    <a:pt x="190217" y="247186"/>
                  </a:lnTo>
                  <a:lnTo>
                    <a:pt x="237771" y="209157"/>
                  </a:lnTo>
                  <a:lnTo>
                    <a:pt x="275814" y="171129"/>
                  </a:lnTo>
                  <a:lnTo>
                    <a:pt x="294836" y="123593"/>
                  </a:lnTo>
                  <a:lnTo>
                    <a:pt x="304347" y="66550"/>
                  </a:lnTo>
                  <a:lnTo>
                    <a:pt x="304347" y="0"/>
                  </a:lnTo>
                  <a:lnTo>
                    <a:pt x="323369" y="0"/>
                  </a:lnTo>
                  <a:lnTo>
                    <a:pt x="323369" y="66550"/>
                  </a:lnTo>
                  <a:lnTo>
                    <a:pt x="313858" y="123593"/>
                  </a:lnTo>
                  <a:lnTo>
                    <a:pt x="285325" y="180636"/>
                  </a:lnTo>
                  <a:lnTo>
                    <a:pt x="247282" y="228172"/>
                  </a:lnTo>
                  <a:lnTo>
                    <a:pt x="199727" y="266200"/>
                  </a:lnTo>
                  <a:lnTo>
                    <a:pt x="142662" y="294722"/>
                  </a:lnTo>
                  <a:lnTo>
                    <a:pt x="9510" y="332751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5457814" y="3687275"/>
              <a:ext cx="152400" cy="123825"/>
            </a:xfrm>
            <a:custGeom>
              <a:avLst/>
              <a:gdLst/>
              <a:ahLst/>
              <a:cxnLst/>
              <a:rect l="l" t="t" r="r" b="b"/>
              <a:pathLst>
                <a:path w="152400" h="123825">
                  <a:moveTo>
                    <a:pt x="152173" y="123593"/>
                  </a:moveTo>
                  <a:lnTo>
                    <a:pt x="0" y="85564"/>
                  </a:lnTo>
                  <a:lnTo>
                    <a:pt x="133151" y="0"/>
                  </a:lnTo>
                  <a:lnTo>
                    <a:pt x="133151" y="85564"/>
                  </a:lnTo>
                  <a:lnTo>
                    <a:pt x="142662" y="95071"/>
                  </a:lnTo>
                  <a:lnTo>
                    <a:pt x="142662" y="114086"/>
                  </a:lnTo>
                  <a:lnTo>
                    <a:pt x="152173" y="123593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5524390" y="4533413"/>
              <a:ext cx="323850" cy="332740"/>
            </a:xfrm>
            <a:custGeom>
              <a:avLst/>
              <a:gdLst/>
              <a:ahLst/>
              <a:cxnLst/>
              <a:rect l="l" t="t" r="r" b="b"/>
              <a:pathLst>
                <a:path w="323850" h="332739">
                  <a:moveTo>
                    <a:pt x="323369" y="332751"/>
                  </a:moveTo>
                  <a:lnTo>
                    <a:pt x="304347" y="332751"/>
                  </a:lnTo>
                  <a:lnTo>
                    <a:pt x="304347" y="266200"/>
                  </a:lnTo>
                  <a:lnTo>
                    <a:pt x="294836" y="209157"/>
                  </a:lnTo>
                  <a:lnTo>
                    <a:pt x="275814" y="161621"/>
                  </a:lnTo>
                  <a:lnTo>
                    <a:pt x="237771" y="123593"/>
                  </a:lnTo>
                  <a:lnTo>
                    <a:pt x="190217" y="85564"/>
                  </a:lnTo>
                  <a:lnTo>
                    <a:pt x="133151" y="57043"/>
                  </a:lnTo>
                  <a:lnTo>
                    <a:pt x="0" y="19014"/>
                  </a:lnTo>
                  <a:lnTo>
                    <a:pt x="9510" y="0"/>
                  </a:lnTo>
                  <a:lnTo>
                    <a:pt x="142662" y="38028"/>
                  </a:lnTo>
                  <a:lnTo>
                    <a:pt x="199727" y="66550"/>
                  </a:lnTo>
                  <a:lnTo>
                    <a:pt x="247282" y="104578"/>
                  </a:lnTo>
                  <a:lnTo>
                    <a:pt x="285325" y="152114"/>
                  </a:lnTo>
                  <a:lnTo>
                    <a:pt x="313858" y="209157"/>
                  </a:lnTo>
                  <a:lnTo>
                    <a:pt x="323369" y="266200"/>
                  </a:lnTo>
                  <a:lnTo>
                    <a:pt x="323369" y="332751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5457814" y="4495384"/>
              <a:ext cx="152400" cy="123825"/>
            </a:xfrm>
            <a:custGeom>
              <a:avLst/>
              <a:gdLst/>
              <a:ahLst/>
              <a:cxnLst/>
              <a:rect l="l" t="t" r="r" b="b"/>
              <a:pathLst>
                <a:path w="152400" h="123825">
                  <a:moveTo>
                    <a:pt x="133151" y="123593"/>
                  </a:moveTo>
                  <a:lnTo>
                    <a:pt x="0" y="38028"/>
                  </a:lnTo>
                  <a:lnTo>
                    <a:pt x="152173" y="0"/>
                  </a:lnTo>
                  <a:lnTo>
                    <a:pt x="142662" y="9507"/>
                  </a:lnTo>
                  <a:lnTo>
                    <a:pt x="142662" y="28521"/>
                  </a:lnTo>
                  <a:lnTo>
                    <a:pt x="133151" y="38028"/>
                  </a:lnTo>
                  <a:lnTo>
                    <a:pt x="133151" y="123593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3689212" y="3092650"/>
              <a:ext cx="2980055" cy="8426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500" spc="-120" dirty="0">
                  <a:solidFill>
                    <a:srgbClr val="25221E"/>
                  </a:solidFill>
                  <a:latin typeface="Arial"/>
                  <a:cs typeface="Arial"/>
                </a:rPr>
                <a:t>I</a:t>
              </a:r>
              <a:r>
                <a:rPr sz="1500" spc="-5" dirty="0">
                  <a:solidFill>
                    <a:srgbClr val="25221E"/>
                  </a:solidFill>
                  <a:latin typeface="Arial"/>
                  <a:cs typeface="Arial"/>
                </a:rPr>
                <a:t>n</a:t>
              </a:r>
              <a:r>
                <a:rPr sz="1500" spc="30" dirty="0">
                  <a:solidFill>
                    <a:srgbClr val="25221E"/>
                  </a:solidFill>
                  <a:latin typeface="Arial"/>
                  <a:cs typeface="Arial"/>
                </a:rPr>
                <a:t>t</a:t>
              </a:r>
              <a:r>
                <a:rPr sz="1500" spc="70" dirty="0">
                  <a:solidFill>
                    <a:srgbClr val="25221E"/>
                  </a:solidFill>
                  <a:latin typeface="Arial"/>
                  <a:cs typeface="Arial"/>
                </a:rPr>
                <a:t>a</a:t>
              </a:r>
              <a:r>
                <a:rPr sz="1500" spc="-150" dirty="0">
                  <a:solidFill>
                    <a:srgbClr val="25221E"/>
                  </a:solidFill>
                  <a:latin typeface="Arial"/>
                  <a:cs typeface="Arial"/>
                </a:rPr>
                <a:t>k</a:t>
              </a:r>
              <a:r>
                <a:rPr sz="1500" spc="70" dirty="0">
                  <a:solidFill>
                    <a:srgbClr val="25221E"/>
                  </a:solidFill>
                  <a:latin typeface="Arial"/>
                  <a:cs typeface="Arial"/>
                </a:rPr>
                <a:t>es</a:t>
              </a:r>
              <a:endParaRPr sz="1500" dirty="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500" dirty="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  <a:spcBef>
                  <a:spcPts val="8"/>
                </a:spcBef>
              </a:pPr>
              <a:endParaRPr sz="1200" dirty="0">
                <a:latin typeface="Times New Roman"/>
                <a:cs typeface="Times New Roman"/>
              </a:endParaRPr>
            </a:p>
            <a:p>
              <a:pPr marR="5080" algn="r">
                <a:lnSpc>
                  <a:spcPct val="100000"/>
                </a:lnSpc>
              </a:pPr>
              <a:r>
                <a:rPr sz="1500" spc="-120" dirty="0">
                  <a:solidFill>
                    <a:srgbClr val="25221E"/>
                  </a:solidFill>
                  <a:latin typeface="Arial"/>
                  <a:cs typeface="Arial"/>
                </a:rPr>
                <a:t>I</a:t>
              </a:r>
              <a:r>
                <a:rPr sz="1500" spc="-85" dirty="0">
                  <a:solidFill>
                    <a:srgbClr val="25221E"/>
                  </a:solidFill>
                  <a:latin typeface="Arial"/>
                  <a:cs typeface="Arial"/>
                </a:rPr>
                <a:t>n</a:t>
              </a:r>
              <a:r>
                <a:rPr sz="1500" spc="-35" dirty="0">
                  <a:solidFill>
                    <a:srgbClr val="25221E"/>
                  </a:solidFill>
                  <a:latin typeface="Arial"/>
                  <a:cs typeface="Arial"/>
                </a:rPr>
                <a:t>l</a:t>
              </a:r>
              <a:r>
                <a:rPr sz="1500" spc="70" dirty="0">
                  <a:solidFill>
                    <a:srgbClr val="25221E"/>
                  </a:solidFill>
                  <a:latin typeface="Arial"/>
                  <a:cs typeface="Arial"/>
                </a:rPr>
                <a:t>e</a:t>
              </a:r>
              <a:r>
                <a:rPr sz="1500" dirty="0">
                  <a:solidFill>
                    <a:srgbClr val="25221E"/>
                  </a:solidFill>
                  <a:latin typeface="Arial"/>
                  <a:cs typeface="Arial"/>
                </a:rPr>
                <a:t>t</a:t>
              </a:r>
              <a:endParaRPr sz="1500" dirty="0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3681489" y="5068461"/>
              <a:ext cx="632460" cy="2184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500" spc="-120" dirty="0">
                  <a:solidFill>
                    <a:srgbClr val="25221E"/>
                  </a:solidFill>
                  <a:latin typeface="Arial"/>
                  <a:cs typeface="Arial"/>
                </a:rPr>
                <a:t>I</a:t>
              </a:r>
              <a:r>
                <a:rPr sz="1500" spc="-5" dirty="0">
                  <a:solidFill>
                    <a:srgbClr val="25221E"/>
                  </a:solidFill>
                  <a:latin typeface="Arial"/>
                  <a:cs typeface="Arial"/>
                </a:rPr>
                <a:t>n</a:t>
              </a:r>
              <a:r>
                <a:rPr sz="1500" spc="-45" dirty="0">
                  <a:solidFill>
                    <a:srgbClr val="25221E"/>
                  </a:solidFill>
                  <a:latin typeface="Arial"/>
                  <a:cs typeface="Arial"/>
                </a:rPr>
                <a:t>t</a:t>
              </a:r>
              <a:r>
                <a:rPr sz="1500" spc="70" dirty="0">
                  <a:solidFill>
                    <a:srgbClr val="25221E"/>
                  </a:solidFill>
                  <a:latin typeface="Arial"/>
                  <a:cs typeface="Arial"/>
                </a:rPr>
                <a:t>a</a:t>
              </a:r>
              <a:r>
                <a:rPr sz="1500" spc="-150" dirty="0">
                  <a:solidFill>
                    <a:srgbClr val="25221E"/>
                  </a:solidFill>
                  <a:latin typeface="Arial"/>
                  <a:cs typeface="Arial"/>
                </a:rPr>
                <a:t>k</a:t>
              </a:r>
              <a:r>
                <a:rPr sz="1500" spc="70" dirty="0">
                  <a:solidFill>
                    <a:srgbClr val="25221E"/>
                  </a:solidFill>
                  <a:latin typeface="Arial"/>
                  <a:cs typeface="Arial"/>
                </a:rPr>
                <a:t>es</a:t>
              </a:r>
              <a:endParaRPr sz="1500">
                <a:latin typeface="Arial"/>
                <a:cs typeface="Arial"/>
              </a:endParaRPr>
            </a:p>
          </p:txBody>
        </p:sp>
      </p:grpSp>
      <p:sp>
        <p:nvSpPr>
          <p:cNvPr id="137" name="Title 13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Traditional Wet Well Configuration (cont.)</a:t>
            </a:r>
            <a:endParaRPr lang="en-US" dirty="0"/>
          </a:p>
        </p:txBody>
      </p:sp>
      <p:grpSp>
        <p:nvGrpSpPr>
          <p:cNvPr id="138" name="Group 137"/>
          <p:cNvGrpSpPr/>
          <p:nvPr/>
        </p:nvGrpSpPr>
        <p:grpSpPr>
          <a:xfrm>
            <a:off x="5337698" y="1506442"/>
            <a:ext cx="2606026" cy="4592384"/>
            <a:chOff x="3647553" y="1942867"/>
            <a:chExt cx="2606026" cy="4592384"/>
          </a:xfrm>
        </p:grpSpPr>
        <p:sp>
          <p:nvSpPr>
            <p:cNvPr id="139" name="object 5"/>
            <p:cNvSpPr/>
            <p:nvPr/>
          </p:nvSpPr>
          <p:spPr>
            <a:xfrm>
              <a:off x="5597280" y="6508474"/>
              <a:ext cx="9525" cy="15240"/>
            </a:xfrm>
            <a:custGeom>
              <a:avLst/>
              <a:gdLst/>
              <a:ahLst/>
              <a:cxnLst/>
              <a:rect l="l" t="t" r="r" b="b"/>
              <a:pathLst>
                <a:path w="9525" h="15240">
                  <a:moveTo>
                    <a:pt x="9510" y="14842"/>
                  </a:moveTo>
                  <a:lnTo>
                    <a:pt x="8896" y="14642"/>
                  </a:lnTo>
                  <a:lnTo>
                    <a:pt x="2304" y="11060"/>
                  </a:lnTo>
                  <a:lnTo>
                    <a:pt x="0" y="7405"/>
                  </a:lnTo>
                  <a:lnTo>
                    <a:pt x="0" y="7263"/>
                  </a:lnTo>
                  <a:lnTo>
                    <a:pt x="931" y="4973"/>
                  </a:lnTo>
                  <a:lnTo>
                    <a:pt x="6054" y="1325"/>
                  </a:lnTo>
                  <a:lnTo>
                    <a:pt x="9510" y="0"/>
                  </a:lnTo>
                  <a:lnTo>
                    <a:pt x="9510" y="14842"/>
                  </a:lnTo>
                  <a:close/>
                </a:path>
              </a:pathLst>
            </a:custGeom>
            <a:solidFill>
              <a:srgbClr val="727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6"/>
            <p:cNvSpPr/>
            <p:nvPr/>
          </p:nvSpPr>
          <p:spPr>
            <a:xfrm>
              <a:off x="5597280" y="6505341"/>
              <a:ext cx="19050" cy="21590"/>
            </a:xfrm>
            <a:custGeom>
              <a:avLst/>
              <a:gdLst/>
              <a:ahLst/>
              <a:cxnLst/>
              <a:rect l="l" t="t" r="r" b="b"/>
              <a:pathLst>
                <a:path w="19050" h="21590">
                  <a:moveTo>
                    <a:pt x="19021" y="21076"/>
                  </a:moveTo>
                  <a:lnTo>
                    <a:pt x="8896" y="17774"/>
                  </a:lnTo>
                  <a:lnTo>
                    <a:pt x="2304" y="14192"/>
                  </a:lnTo>
                  <a:lnTo>
                    <a:pt x="0" y="10537"/>
                  </a:lnTo>
                  <a:lnTo>
                    <a:pt x="0" y="10396"/>
                  </a:lnTo>
                  <a:lnTo>
                    <a:pt x="931" y="8106"/>
                  </a:lnTo>
                  <a:lnTo>
                    <a:pt x="6054" y="4457"/>
                  </a:lnTo>
                  <a:lnTo>
                    <a:pt x="15020" y="1019"/>
                  </a:lnTo>
                  <a:lnTo>
                    <a:pt x="19021" y="0"/>
                  </a:lnTo>
                  <a:lnTo>
                    <a:pt x="19021" y="21076"/>
                  </a:lnTo>
                  <a:close/>
                </a:path>
              </a:pathLst>
            </a:custGeom>
            <a:solidFill>
              <a:srgbClr val="7270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7"/>
            <p:cNvSpPr/>
            <p:nvPr/>
          </p:nvSpPr>
          <p:spPr>
            <a:xfrm>
              <a:off x="5606791" y="6503020"/>
              <a:ext cx="19050" cy="26034"/>
            </a:xfrm>
            <a:custGeom>
              <a:avLst/>
              <a:gdLst/>
              <a:ahLst/>
              <a:cxnLst/>
              <a:rect l="l" t="t" r="r" b="b"/>
              <a:pathLst>
                <a:path w="19050" h="26034">
                  <a:moveTo>
                    <a:pt x="19021" y="25530"/>
                  </a:moveTo>
                  <a:lnTo>
                    <a:pt x="9587" y="23422"/>
                  </a:lnTo>
                  <a:lnTo>
                    <a:pt x="0" y="20296"/>
                  </a:lnTo>
                  <a:lnTo>
                    <a:pt x="0" y="5453"/>
                  </a:lnTo>
                  <a:lnTo>
                    <a:pt x="5509" y="3340"/>
                  </a:lnTo>
                  <a:lnTo>
                    <a:pt x="17678" y="240"/>
                  </a:lnTo>
                  <a:lnTo>
                    <a:pt x="19021" y="0"/>
                  </a:lnTo>
                  <a:lnTo>
                    <a:pt x="19021" y="25530"/>
                  </a:lnTo>
                  <a:close/>
                </a:path>
              </a:pathLst>
            </a:custGeom>
            <a:solidFill>
              <a:srgbClr val="7573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8"/>
            <p:cNvSpPr/>
            <p:nvPr/>
          </p:nvSpPr>
          <p:spPr>
            <a:xfrm>
              <a:off x="5616302" y="6501319"/>
              <a:ext cx="19050" cy="29209"/>
            </a:xfrm>
            <a:custGeom>
              <a:avLst/>
              <a:gdLst/>
              <a:ahLst/>
              <a:cxnLst/>
              <a:rect l="l" t="t" r="r" b="b"/>
              <a:pathLst>
                <a:path w="19050" h="29209">
                  <a:moveTo>
                    <a:pt x="19021" y="28971"/>
                  </a:moveTo>
                  <a:lnTo>
                    <a:pt x="13250" y="28066"/>
                  </a:lnTo>
                  <a:lnTo>
                    <a:pt x="76" y="25123"/>
                  </a:lnTo>
                  <a:lnTo>
                    <a:pt x="0" y="4022"/>
                  </a:lnTo>
                  <a:lnTo>
                    <a:pt x="8167" y="1941"/>
                  </a:lnTo>
                  <a:lnTo>
                    <a:pt x="19021" y="0"/>
                  </a:lnTo>
                  <a:lnTo>
                    <a:pt x="19021" y="28971"/>
                  </a:lnTo>
                  <a:close/>
                </a:path>
              </a:pathLst>
            </a:custGeom>
            <a:solidFill>
              <a:srgbClr val="7B7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9"/>
            <p:cNvSpPr/>
            <p:nvPr/>
          </p:nvSpPr>
          <p:spPr>
            <a:xfrm>
              <a:off x="5625813" y="6499935"/>
              <a:ext cx="19050" cy="32384"/>
            </a:xfrm>
            <a:custGeom>
              <a:avLst/>
              <a:gdLst/>
              <a:ahLst/>
              <a:cxnLst/>
              <a:rect l="l" t="t" r="r" b="b"/>
              <a:pathLst>
                <a:path w="19050" h="32384">
                  <a:moveTo>
                    <a:pt x="19021" y="31846"/>
                  </a:moveTo>
                  <a:lnTo>
                    <a:pt x="3739" y="29450"/>
                  </a:lnTo>
                  <a:lnTo>
                    <a:pt x="0" y="28615"/>
                  </a:lnTo>
                  <a:lnTo>
                    <a:pt x="0" y="3084"/>
                  </a:lnTo>
                  <a:lnTo>
                    <a:pt x="13387" y="690"/>
                  </a:lnTo>
                  <a:lnTo>
                    <a:pt x="19021" y="0"/>
                  </a:lnTo>
                  <a:lnTo>
                    <a:pt x="19021" y="31846"/>
                  </a:lnTo>
                  <a:close/>
                </a:path>
              </a:pathLst>
            </a:custGeom>
            <a:solidFill>
              <a:srgbClr val="7E7D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0"/>
            <p:cNvSpPr/>
            <p:nvPr/>
          </p:nvSpPr>
          <p:spPr>
            <a:xfrm>
              <a:off x="5635325" y="6498769"/>
              <a:ext cx="19050" cy="34290"/>
            </a:xfrm>
            <a:custGeom>
              <a:avLst/>
              <a:gdLst/>
              <a:ahLst/>
              <a:cxnLst/>
              <a:rect l="l" t="t" r="r" b="b"/>
              <a:pathLst>
                <a:path w="19050" h="34290">
                  <a:moveTo>
                    <a:pt x="19021" y="34014"/>
                  </a:moveTo>
                  <a:lnTo>
                    <a:pt x="9730" y="33046"/>
                  </a:lnTo>
                  <a:lnTo>
                    <a:pt x="0" y="31520"/>
                  </a:lnTo>
                  <a:lnTo>
                    <a:pt x="0" y="2549"/>
                  </a:lnTo>
                  <a:lnTo>
                    <a:pt x="3876" y="1855"/>
                  </a:lnTo>
                  <a:lnTo>
                    <a:pt x="19021" y="0"/>
                  </a:lnTo>
                  <a:lnTo>
                    <a:pt x="19021" y="34014"/>
                  </a:lnTo>
                  <a:close/>
                </a:path>
              </a:pathLst>
            </a:custGeom>
            <a:solidFill>
              <a:srgbClr val="83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1"/>
            <p:cNvSpPr/>
            <p:nvPr/>
          </p:nvSpPr>
          <p:spPr>
            <a:xfrm>
              <a:off x="5644836" y="6497996"/>
              <a:ext cx="19050" cy="36195"/>
            </a:xfrm>
            <a:custGeom>
              <a:avLst/>
              <a:gdLst/>
              <a:ahLst/>
              <a:cxnLst/>
              <a:rect l="l" t="t" r="r" b="b"/>
              <a:pathLst>
                <a:path w="19050" h="36195">
                  <a:moveTo>
                    <a:pt x="19021" y="35700"/>
                  </a:moveTo>
                  <a:lnTo>
                    <a:pt x="17410" y="35610"/>
                  </a:lnTo>
                  <a:lnTo>
                    <a:pt x="219" y="33819"/>
                  </a:lnTo>
                  <a:lnTo>
                    <a:pt x="0" y="33785"/>
                  </a:lnTo>
                  <a:lnTo>
                    <a:pt x="0" y="1938"/>
                  </a:lnTo>
                  <a:lnTo>
                    <a:pt x="11016" y="588"/>
                  </a:lnTo>
                  <a:lnTo>
                    <a:pt x="19021" y="0"/>
                  </a:lnTo>
                  <a:lnTo>
                    <a:pt x="19021" y="35700"/>
                  </a:lnTo>
                  <a:close/>
                </a:path>
              </a:pathLst>
            </a:custGeom>
            <a:solidFill>
              <a:srgbClr val="888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2"/>
            <p:cNvSpPr/>
            <p:nvPr/>
          </p:nvSpPr>
          <p:spPr>
            <a:xfrm>
              <a:off x="5654347" y="6497297"/>
              <a:ext cx="19050" cy="37465"/>
            </a:xfrm>
            <a:custGeom>
              <a:avLst/>
              <a:gdLst/>
              <a:ahLst/>
              <a:cxnLst/>
              <a:rect l="l" t="t" r="r" b="b"/>
              <a:pathLst>
                <a:path w="19050" h="37465">
                  <a:moveTo>
                    <a:pt x="19021" y="36933"/>
                  </a:moveTo>
                  <a:lnTo>
                    <a:pt x="7899" y="36309"/>
                  </a:lnTo>
                  <a:lnTo>
                    <a:pt x="0" y="35486"/>
                  </a:lnTo>
                  <a:lnTo>
                    <a:pt x="0" y="1472"/>
                  </a:lnTo>
                  <a:lnTo>
                    <a:pt x="1505" y="1287"/>
                  </a:lnTo>
                  <a:lnTo>
                    <a:pt x="19021" y="0"/>
                  </a:lnTo>
                  <a:lnTo>
                    <a:pt x="19021" y="36933"/>
                  </a:lnTo>
                  <a:close/>
                </a:path>
              </a:pathLst>
            </a:custGeom>
            <a:solidFill>
              <a:srgbClr val="8B8A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3"/>
            <p:cNvSpPr/>
            <p:nvPr/>
          </p:nvSpPr>
          <p:spPr>
            <a:xfrm>
              <a:off x="5663858" y="6497037"/>
              <a:ext cx="19050" cy="38100"/>
            </a:xfrm>
            <a:custGeom>
              <a:avLst/>
              <a:gdLst/>
              <a:ahLst/>
              <a:cxnLst/>
              <a:rect l="l" t="t" r="r" b="b"/>
              <a:pathLst>
                <a:path w="19050" h="38100">
                  <a:moveTo>
                    <a:pt x="19021" y="37631"/>
                  </a:moveTo>
                  <a:lnTo>
                    <a:pt x="16627" y="37592"/>
                  </a:lnTo>
                  <a:lnTo>
                    <a:pt x="0" y="36659"/>
                  </a:lnTo>
                  <a:lnTo>
                    <a:pt x="0" y="958"/>
                  </a:lnTo>
                  <a:lnTo>
                    <a:pt x="9926" y="229"/>
                  </a:lnTo>
                  <a:lnTo>
                    <a:pt x="19021" y="0"/>
                  </a:lnTo>
                  <a:lnTo>
                    <a:pt x="19021" y="37631"/>
                  </a:lnTo>
                  <a:close/>
                </a:path>
              </a:pathLst>
            </a:custGeom>
            <a:solidFill>
              <a:srgbClr val="9190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"/>
            <p:cNvSpPr/>
            <p:nvPr/>
          </p:nvSpPr>
          <p:spPr>
            <a:xfrm>
              <a:off x="5673369" y="6496803"/>
              <a:ext cx="19050" cy="38100"/>
            </a:xfrm>
            <a:custGeom>
              <a:avLst/>
              <a:gdLst/>
              <a:ahLst/>
              <a:cxnLst/>
              <a:rect l="l" t="t" r="r" b="b"/>
              <a:pathLst>
                <a:path w="19050" h="38100">
                  <a:moveTo>
                    <a:pt x="18986" y="38019"/>
                  </a:moveTo>
                  <a:lnTo>
                    <a:pt x="7116" y="37826"/>
                  </a:lnTo>
                  <a:lnTo>
                    <a:pt x="0" y="37427"/>
                  </a:lnTo>
                  <a:lnTo>
                    <a:pt x="0" y="494"/>
                  </a:lnTo>
                  <a:lnTo>
                    <a:pt x="415" y="463"/>
                  </a:lnTo>
                  <a:lnTo>
                    <a:pt x="18818" y="0"/>
                  </a:lnTo>
                  <a:lnTo>
                    <a:pt x="19021" y="0"/>
                  </a:lnTo>
                  <a:lnTo>
                    <a:pt x="18986" y="38019"/>
                  </a:lnTo>
                  <a:close/>
                </a:path>
              </a:pathLst>
            </a:custGeom>
            <a:solidFill>
              <a:srgbClr val="9897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5"/>
            <p:cNvSpPr/>
            <p:nvPr/>
          </p:nvSpPr>
          <p:spPr>
            <a:xfrm>
              <a:off x="5682880" y="6496803"/>
              <a:ext cx="19050" cy="38100"/>
            </a:xfrm>
            <a:custGeom>
              <a:avLst/>
              <a:gdLst/>
              <a:ahLst/>
              <a:cxnLst/>
              <a:rect l="l" t="t" r="r" b="b"/>
              <a:pathLst>
                <a:path w="19050" h="38100">
                  <a:moveTo>
                    <a:pt x="9475" y="38019"/>
                  </a:moveTo>
                  <a:lnTo>
                    <a:pt x="0" y="37865"/>
                  </a:lnTo>
                  <a:lnTo>
                    <a:pt x="0" y="234"/>
                  </a:lnTo>
                  <a:lnTo>
                    <a:pt x="9307" y="0"/>
                  </a:lnTo>
                  <a:lnTo>
                    <a:pt x="19021" y="128"/>
                  </a:lnTo>
                  <a:lnTo>
                    <a:pt x="19021" y="37811"/>
                  </a:lnTo>
                  <a:lnTo>
                    <a:pt x="9475" y="38019"/>
                  </a:lnTo>
                  <a:close/>
                </a:path>
              </a:pathLst>
            </a:custGeom>
            <a:solidFill>
              <a:srgbClr val="9C9B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6"/>
            <p:cNvSpPr/>
            <p:nvPr/>
          </p:nvSpPr>
          <p:spPr>
            <a:xfrm>
              <a:off x="5692391" y="6496803"/>
              <a:ext cx="19050" cy="38100"/>
            </a:xfrm>
            <a:custGeom>
              <a:avLst/>
              <a:gdLst/>
              <a:ahLst/>
              <a:cxnLst/>
              <a:rect l="l" t="t" r="r" b="b"/>
              <a:pathLst>
                <a:path w="19050" h="38100">
                  <a:moveTo>
                    <a:pt x="0" y="38018"/>
                  </a:moveTo>
                  <a:lnTo>
                    <a:pt x="0" y="0"/>
                  </a:lnTo>
                  <a:lnTo>
                    <a:pt x="13844" y="188"/>
                  </a:lnTo>
                  <a:lnTo>
                    <a:pt x="19021" y="454"/>
                  </a:lnTo>
                  <a:lnTo>
                    <a:pt x="19021" y="37603"/>
                  </a:lnTo>
                  <a:lnTo>
                    <a:pt x="0" y="38018"/>
                  </a:lnTo>
                  <a:close/>
                </a:path>
              </a:pathLst>
            </a:custGeom>
            <a:solidFill>
              <a:srgbClr val="A1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7"/>
            <p:cNvSpPr/>
            <p:nvPr/>
          </p:nvSpPr>
          <p:spPr>
            <a:xfrm>
              <a:off x="5701902" y="6496932"/>
              <a:ext cx="19050" cy="38100"/>
            </a:xfrm>
            <a:custGeom>
              <a:avLst/>
              <a:gdLst/>
              <a:ahLst/>
              <a:cxnLst/>
              <a:rect l="l" t="t" r="r" b="b"/>
              <a:pathLst>
                <a:path w="19050" h="38100">
                  <a:moveTo>
                    <a:pt x="0" y="37682"/>
                  </a:moveTo>
                  <a:lnTo>
                    <a:pt x="0" y="0"/>
                  </a:lnTo>
                  <a:lnTo>
                    <a:pt x="4333" y="60"/>
                  </a:lnTo>
                  <a:lnTo>
                    <a:pt x="19021" y="812"/>
                  </a:lnTo>
                  <a:lnTo>
                    <a:pt x="19021" y="36931"/>
                  </a:lnTo>
                  <a:lnTo>
                    <a:pt x="11851" y="37423"/>
                  </a:lnTo>
                  <a:lnTo>
                    <a:pt x="0" y="37682"/>
                  </a:lnTo>
                  <a:close/>
                </a:path>
              </a:pathLst>
            </a:custGeom>
            <a:solidFill>
              <a:srgbClr val="A5A4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8"/>
            <p:cNvSpPr/>
            <p:nvPr/>
          </p:nvSpPr>
          <p:spPr>
            <a:xfrm>
              <a:off x="5711413" y="6497257"/>
              <a:ext cx="19050" cy="37465"/>
            </a:xfrm>
            <a:custGeom>
              <a:avLst/>
              <a:gdLst/>
              <a:ahLst/>
              <a:cxnLst/>
              <a:rect l="l" t="t" r="r" b="b"/>
              <a:pathLst>
                <a:path w="19050" h="37465">
                  <a:moveTo>
                    <a:pt x="0" y="37149"/>
                  </a:moveTo>
                  <a:lnTo>
                    <a:pt x="0" y="0"/>
                  </a:lnTo>
                  <a:lnTo>
                    <a:pt x="14838" y="759"/>
                  </a:lnTo>
                  <a:lnTo>
                    <a:pt x="19021" y="1184"/>
                  </a:lnTo>
                  <a:lnTo>
                    <a:pt x="19021" y="35953"/>
                  </a:lnTo>
                  <a:lnTo>
                    <a:pt x="2340" y="37098"/>
                  </a:lnTo>
                  <a:lnTo>
                    <a:pt x="0" y="37149"/>
                  </a:lnTo>
                  <a:close/>
                </a:path>
              </a:pathLst>
            </a:custGeom>
            <a:solidFill>
              <a:srgbClr val="ABAA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9"/>
            <p:cNvSpPr/>
            <p:nvPr/>
          </p:nvSpPr>
          <p:spPr>
            <a:xfrm>
              <a:off x="5720924" y="6497744"/>
              <a:ext cx="19050" cy="36195"/>
            </a:xfrm>
            <a:custGeom>
              <a:avLst/>
              <a:gdLst/>
              <a:ahLst/>
              <a:cxnLst/>
              <a:rect l="l" t="t" r="r" b="b"/>
              <a:pathLst>
                <a:path w="19050" h="36195">
                  <a:moveTo>
                    <a:pt x="0" y="36119"/>
                  </a:moveTo>
                  <a:lnTo>
                    <a:pt x="0" y="0"/>
                  </a:lnTo>
                  <a:lnTo>
                    <a:pt x="5327" y="272"/>
                  </a:lnTo>
                  <a:lnTo>
                    <a:pt x="19021" y="1665"/>
                  </a:lnTo>
                  <a:lnTo>
                    <a:pt x="19021" y="34440"/>
                  </a:lnTo>
                  <a:lnTo>
                    <a:pt x="12013" y="35294"/>
                  </a:lnTo>
                  <a:lnTo>
                    <a:pt x="0" y="36119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20"/>
            <p:cNvSpPr/>
            <p:nvPr/>
          </p:nvSpPr>
          <p:spPr>
            <a:xfrm>
              <a:off x="5730435" y="6498442"/>
              <a:ext cx="19050" cy="34925"/>
            </a:xfrm>
            <a:custGeom>
              <a:avLst/>
              <a:gdLst/>
              <a:ahLst/>
              <a:cxnLst/>
              <a:rect l="l" t="t" r="r" b="b"/>
              <a:pathLst>
                <a:path w="19050" h="34925">
                  <a:moveTo>
                    <a:pt x="0" y="34768"/>
                  </a:moveTo>
                  <a:lnTo>
                    <a:pt x="0" y="0"/>
                  </a:lnTo>
                  <a:lnTo>
                    <a:pt x="13454" y="1367"/>
                  </a:lnTo>
                  <a:lnTo>
                    <a:pt x="19021" y="2271"/>
                  </a:lnTo>
                  <a:lnTo>
                    <a:pt x="19021" y="32582"/>
                  </a:lnTo>
                  <a:lnTo>
                    <a:pt x="2502" y="34596"/>
                  </a:lnTo>
                  <a:lnTo>
                    <a:pt x="0" y="34768"/>
                  </a:lnTo>
                  <a:close/>
                </a:path>
              </a:pathLst>
            </a:custGeom>
            <a:solidFill>
              <a:srgbClr val="B8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21"/>
            <p:cNvSpPr/>
            <p:nvPr/>
          </p:nvSpPr>
          <p:spPr>
            <a:xfrm>
              <a:off x="5739946" y="6499409"/>
              <a:ext cx="19050" cy="33020"/>
            </a:xfrm>
            <a:custGeom>
              <a:avLst/>
              <a:gdLst/>
              <a:ahLst/>
              <a:cxnLst/>
              <a:rect l="l" t="t" r="r" b="b"/>
              <a:pathLst>
                <a:path w="19050" h="33020">
                  <a:moveTo>
                    <a:pt x="0" y="32774"/>
                  </a:moveTo>
                  <a:lnTo>
                    <a:pt x="0" y="0"/>
                  </a:lnTo>
                  <a:lnTo>
                    <a:pt x="3943" y="400"/>
                  </a:lnTo>
                  <a:lnTo>
                    <a:pt x="18948" y="2834"/>
                  </a:lnTo>
                  <a:lnTo>
                    <a:pt x="19021" y="29838"/>
                  </a:lnTo>
                  <a:lnTo>
                    <a:pt x="9704" y="31591"/>
                  </a:lnTo>
                  <a:lnTo>
                    <a:pt x="0" y="32774"/>
                  </a:lnTo>
                  <a:close/>
                </a:path>
              </a:pathLst>
            </a:custGeom>
            <a:solidFill>
              <a:srgbClr val="BF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22"/>
            <p:cNvSpPr/>
            <p:nvPr/>
          </p:nvSpPr>
          <p:spPr>
            <a:xfrm>
              <a:off x="5749457" y="6500713"/>
              <a:ext cx="19050" cy="30480"/>
            </a:xfrm>
            <a:custGeom>
              <a:avLst/>
              <a:gdLst/>
              <a:ahLst/>
              <a:cxnLst/>
              <a:rect l="l" t="t" r="r" b="b"/>
              <a:pathLst>
                <a:path w="19050" h="30479">
                  <a:moveTo>
                    <a:pt x="0" y="30311"/>
                  </a:moveTo>
                  <a:lnTo>
                    <a:pt x="0" y="0"/>
                  </a:lnTo>
                  <a:lnTo>
                    <a:pt x="9437" y="1530"/>
                  </a:lnTo>
                  <a:lnTo>
                    <a:pt x="19021" y="3861"/>
                  </a:lnTo>
                  <a:lnTo>
                    <a:pt x="19021" y="26294"/>
                  </a:lnTo>
                  <a:lnTo>
                    <a:pt x="14181" y="27656"/>
                  </a:lnTo>
                  <a:lnTo>
                    <a:pt x="193" y="30287"/>
                  </a:lnTo>
                  <a:lnTo>
                    <a:pt x="0" y="30311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23"/>
            <p:cNvSpPr/>
            <p:nvPr/>
          </p:nvSpPr>
          <p:spPr>
            <a:xfrm>
              <a:off x="5758968" y="6502262"/>
              <a:ext cx="19050" cy="27305"/>
            </a:xfrm>
            <a:custGeom>
              <a:avLst/>
              <a:gdLst/>
              <a:ahLst/>
              <a:cxnLst/>
              <a:rect l="l" t="t" r="r" b="b"/>
              <a:pathLst>
                <a:path w="19050" h="27304">
                  <a:moveTo>
                    <a:pt x="0" y="26986"/>
                  </a:moveTo>
                  <a:lnTo>
                    <a:pt x="0" y="0"/>
                  </a:lnTo>
                  <a:lnTo>
                    <a:pt x="12042" y="2928"/>
                  </a:lnTo>
                  <a:lnTo>
                    <a:pt x="19021" y="5519"/>
                  </a:lnTo>
                  <a:lnTo>
                    <a:pt x="19021" y="21531"/>
                  </a:lnTo>
                  <a:lnTo>
                    <a:pt x="15675" y="23010"/>
                  </a:lnTo>
                  <a:lnTo>
                    <a:pt x="4670" y="26107"/>
                  </a:lnTo>
                  <a:lnTo>
                    <a:pt x="0" y="26986"/>
                  </a:lnTo>
                  <a:close/>
                </a:path>
              </a:pathLst>
            </a:custGeom>
            <a:solidFill>
              <a:srgbClr val="CBCB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24"/>
            <p:cNvSpPr/>
            <p:nvPr/>
          </p:nvSpPr>
          <p:spPr>
            <a:xfrm>
              <a:off x="5768479" y="6504575"/>
              <a:ext cx="19050" cy="22860"/>
            </a:xfrm>
            <a:custGeom>
              <a:avLst/>
              <a:gdLst/>
              <a:ahLst/>
              <a:cxnLst/>
              <a:rect l="l" t="t" r="r" b="b"/>
              <a:pathLst>
                <a:path w="19050" h="22859">
                  <a:moveTo>
                    <a:pt x="0" y="22432"/>
                  </a:moveTo>
                  <a:lnTo>
                    <a:pt x="0" y="0"/>
                  </a:lnTo>
                  <a:lnTo>
                    <a:pt x="2531" y="615"/>
                  </a:lnTo>
                  <a:lnTo>
                    <a:pt x="11502" y="3946"/>
                  </a:lnTo>
                  <a:lnTo>
                    <a:pt x="17072" y="7533"/>
                  </a:lnTo>
                  <a:lnTo>
                    <a:pt x="18986" y="11248"/>
                  </a:lnTo>
                  <a:lnTo>
                    <a:pt x="18203" y="13619"/>
                  </a:lnTo>
                  <a:lnTo>
                    <a:pt x="13931" y="17263"/>
                  </a:lnTo>
                  <a:lnTo>
                    <a:pt x="6164" y="20697"/>
                  </a:lnTo>
                  <a:lnTo>
                    <a:pt x="0" y="22432"/>
                  </a:lnTo>
                  <a:close/>
                </a:path>
              </a:pathLst>
            </a:custGeom>
            <a:solidFill>
              <a:srgbClr val="D4D4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25"/>
            <p:cNvSpPr/>
            <p:nvPr/>
          </p:nvSpPr>
          <p:spPr>
            <a:xfrm>
              <a:off x="5777990" y="6507782"/>
              <a:ext cx="9525" cy="16510"/>
            </a:xfrm>
            <a:custGeom>
              <a:avLst/>
              <a:gdLst/>
              <a:ahLst/>
              <a:cxnLst/>
              <a:rect l="l" t="t" r="r" b="b"/>
              <a:pathLst>
                <a:path w="9525" h="16509">
                  <a:moveTo>
                    <a:pt x="0" y="16010"/>
                  </a:moveTo>
                  <a:lnTo>
                    <a:pt x="0" y="0"/>
                  </a:lnTo>
                  <a:lnTo>
                    <a:pt x="1991" y="739"/>
                  </a:lnTo>
                  <a:lnTo>
                    <a:pt x="7561" y="4326"/>
                  </a:lnTo>
                  <a:lnTo>
                    <a:pt x="9475" y="8041"/>
                  </a:lnTo>
                  <a:lnTo>
                    <a:pt x="8692" y="10412"/>
                  </a:lnTo>
                  <a:lnTo>
                    <a:pt x="4419" y="14056"/>
                  </a:lnTo>
                  <a:lnTo>
                    <a:pt x="0" y="1601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26"/>
            <p:cNvSpPr/>
            <p:nvPr/>
          </p:nvSpPr>
          <p:spPr>
            <a:xfrm>
              <a:off x="5598243" y="6497063"/>
              <a:ext cx="188595" cy="38100"/>
            </a:xfrm>
            <a:custGeom>
              <a:avLst/>
              <a:gdLst/>
              <a:ahLst/>
              <a:cxnLst/>
              <a:rect l="l" t="t" r="r" b="b"/>
              <a:pathLst>
                <a:path w="188595" h="38100">
                  <a:moveTo>
                    <a:pt x="94143" y="37768"/>
                  </a:moveTo>
                  <a:lnTo>
                    <a:pt x="40984" y="33943"/>
                  </a:lnTo>
                  <a:lnTo>
                    <a:pt x="0" y="21127"/>
                  </a:lnTo>
                  <a:lnTo>
                    <a:pt x="1945" y="16662"/>
                  </a:lnTo>
                  <a:lnTo>
                    <a:pt x="45688" y="3011"/>
                  </a:lnTo>
                  <a:lnTo>
                    <a:pt x="80380" y="0"/>
                  </a:lnTo>
                  <a:lnTo>
                    <a:pt x="103481" y="282"/>
                  </a:lnTo>
                  <a:lnTo>
                    <a:pt x="141707" y="2810"/>
                  </a:lnTo>
                  <a:lnTo>
                    <a:pt x="184909" y="13238"/>
                  </a:lnTo>
                  <a:lnTo>
                    <a:pt x="188504" y="16446"/>
                  </a:lnTo>
                  <a:lnTo>
                    <a:pt x="186890" y="20898"/>
                  </a:lnTo>
                  <a:lnTo>
                    <a:pt x="146638" y="34524"/>
                  </a:lnTo>
                  <a:lnTo>
                    <a:pt x="109825" y="37518"/>
                  </a:lnTo>
                </a:path>
              </a:pathLst>
            </a:custGeom>
            <a:ln w="3175">
              <a:solidFill>
                <a:srgbClr val="252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27"/>
            <p:cNvSpPr/>
            <p:nvPr/>
          </p:nvSpPr>
          <p:spPr>
            <a:xfrm>
              <a:off x="5972959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10780">
              <a:solidFill>
                <a:srgbClr val="7270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28"/>
            <p:cNvSpPr/>
            <p:nvPr/>
          </p:nvSpPr>
          <p:spPr>
            <a:xfrm>
              <a:off x="5968203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7270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29"/>
            <p:cNvSpPr/>
            <p:nvPr/>
          </p:nvSpPr>
          <p:spPr>
            <a:xfrm>
              <a:off x="5958693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7573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30"/>
            <p:cNvSpPr/>
            <p:nvPr/>
          </p:nvSpPr>
          <p:spPr>
            <a:xfrm>
              <a:off x="5949182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7B79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31"/>
            <p:cNvSpPr/>
            <p:nvPr/>
          </p:nvSpPr>
          <p:spPr>
            <a:xfrm>
              <a:off x="5939672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7E7D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32"/>
            <p:cNvSpPr/>
            <p:nvPr/>
          </p:nvSpPr>
          <p:spPr>
            <a:xfrm>
              <a:off x="5930161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83818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33"/>
            <p:cNvSpPr/>
            <p:nvPr/>
          </p:nvSpPr>
          <p:spPr>
            <a:xfrm>
              <a:off x="5920651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8786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34"/>
            <p:cNvSpPr/>
            <p:nvPr/>
          </p:nvSpPr>
          <p:spPr>
            <a:xfrm>
              <a:off x="5911140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8B8A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35"/>
            <p:cNvSpPr/>
            <p:nvPr/>
          </p:nvSpPr>
          <p:spPr>
            <a:xfrm>
              <a:off x="5901629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8E8D8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36"/>
            <p:cNvSpPr/>
            <p:nvPr/>
          </p:nvSpPr>
          <p:spPr>
            <a:xfrm>
              <a:off x="5892119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95949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37"/>
            <p:cNvSpPr/>
            <p:nvPr/>
          </p:nvSpPr>
          <p:spPr>
            <a:xfrm>
              <a:off x="5882608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9C9B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38"/>
            <p:cNvSpPr/>
            <p:nvPr/>
          </p:nvSpPr>
          <p:spPr>
            <a:xfrm>
              <a:off x="5873097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A09F9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39"/>
            <p:cNvSpPr/>
            <p:nvPr/>
          </p:nvSpPr>
          <p:spPr>
            <a:xfrm>
              <a:off x="5863587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A5A4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40"/>
            <p:cNvSpPr/>
            <p:nvPr/>
          </p:nvSpPr>
          <p:spPr>
            <a:xfrm>
              <a:off x="5854076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A9A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41"/>
            <p:cNvSpPr/>
            <p:nvPr/>
          </p:nvSpPr>
          <p:spPr>
            <a:xfrm>
              <a:off x="5844565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B0AF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42"/>
            <p:cNvSpPr/>
            <p:nvPr/>
          </p:nvSpPr>
          <p:spPr>
            <a:xfrm>
              <a:off x="5835055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B5B4B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43"/>
            <p:cNvSpPr/>
            <p:nvPr/>
          </p:nvSpPr>
          <p:spPr>
            <a:xfrm>
              <a:off x="5825544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BDBC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44"/>
            <p:cNvSpPr/>
            <p:nvPr/>
          </p:nvSpPr>
          <p:spPr>
            <a:xfrm>
              <a:off x="5816033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C5C4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45"/>
            <p:cNvSpPr/>
            <p:nvPr/>
          </p:nvSpPr>
          <p:spPr>
            <a:xfrm>
              <a:off x="5806523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C9C9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46"/>
            <p:cNvSpPr/>
            <p:nvPr/>
          </p:nvSpPr>
          <p:spPr>
            <a:xfrm>
              <a:off x="5797012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D0CF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47"/>
            <p:cNvSpPr/>
            <p:nvPr/>
          </p:nvSpPr>
          <p:spPr>
            <a:xfrm>
              <a:off x="5787501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D7D7D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48"/>
            <p:cNvSpPr/>
            <p:nvPr/>
          </p:nvSpPr>
          <p:spPr>
            <a:xfrm>
              <a:off x="5777991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DCDCD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49"/>
            <p:cNvSpPr/>
            <p:nvPr/>
          </p:nvSpPr>
          <p:spPr>
            <a:xfrm>
              <a:off x="5768480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D4D4D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50"/>
            <p:cNvSpPr/>
            <p:nvPr/>
          </p:nvSpPr>
          <p:spPr>
            <a:xfrm>
              <a:off x="5758969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CBCB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51"/>
            <p:cNvSpPr/>
            <p:nvPr/>
          </p:nvSpPr>
          <p:spPr>
            <a:xfrm>
              <a:off x="5749459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C7C7C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52"/>
            <p:cNvSpPr/>
            <p:nvPr/>
          </p:nvSpPr>
          <p:spPr>
            <a:xfrm>
              <a:off x="5729802" y="5783765"/>
              <a:ext cx="20320" cy="732155"/>
            </a:xfrm>
            <a:custGeom>
              <a:avLst/>
              <a:gdLst/>
              <a:ahLst/>
              <a:cxnLst/>
              <a:rect l="l" t="t" r="r" b="b"/>
              <a:pathLst>
                <a:path w="20320" h="732154">
                  <a:moveTo>
                    <a:pt x="0" y="732052"/>
                  </a:moveTo>
                  <a:lnTo>
                    <a:pt x="20291" y="732052"/>
                  </a:lnTo>
                  <a:lnTo>
                    <a:pt x="20291" y="0"/>
                  </a:lnTo>
                  <a:lnTo>
                    <a:pt x="0" y="0"/>
                  </a:lnTo>
                  <a:lnTo>
                    <a:pt x="0" y="732052"/>
                  </a:lnTo>
                  <a:close/>
                </a:path>
              </a:pathLst>
            </a:custGeom>
            <a:solidFill>
              <a:srgbClr val="BF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53"/>
            <p:cNvSpPr/>
            <p:nvPr/>
          </p:nvSpPr>
          <p:spPr>
            <a:xfrm>
              <a:off x="5720291" y="5783765"/>
              <a:ext cx="20320" cy="732155"/>
            </a:xfrm>
            <a:custGeom>
              <a:avLst/>
              <a:gdLst/>
              <a:ahLst/>
              <a:cxnLst/>
              <a:rect l="l" t="t" r="r" b="b"/>
              <a:pathLst>
                <a:path w="20320" h="732154">
                  <a:moveTo>
                    <a:pt x="0" y="732052"/>
                  </a:moveTo>
                  <a:lnTo>
                    <a:pt x="20291" y="732052"/>
                  </a:lnTo>
                  <a:lnTo>
                    <a:pt x="20291" y="0"/>
                  </a:lnTo>
                  <a:lnTo>
                    <a:pt x="0" y="0"/>
                  </a:lnTo>
                  <a:lnTo>
                    <a:pt x="0" y="732052"/>
                  </a:lnTo>
                  <a:close/>
                </a:path>
              </a:pathLst>
            </a:custGeom>
            <a:solidFill>
              <a:srgbClr val="B8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54"/>
            <p:cNvSpPr/>
            <p:nvPr/>
          </p:nvSpPr>
          <p:spPr>
            <a:xfrm>
              <a:off x="5701270" y="5783765"/>
              <a:ext cx="29845" cy="732155"/>
            </a:xfrm>
            <a:custGeom>
              <a:avLst/>
              <a:gdLst/>
              <a:ahLst/>
              <a:cxnLst/>
              <a:rect l="l" t="t" r="r" b="b"/>
              <a:pathLst>
                <a:path w="29845" h="732154">
                  <a:moveTo>
                    <a:pt x="0" y="732052"/>
                  </a:moveTo>
                  <a:lnTo>
                    <a:pt x="29802" y="732052"/>
                  </a:lnTo>
                  <a:lnTo>
                    <a:pt x="29802" y="0"/>
                  </a:lnTo>
                  <a:lnTo>
                    <a:pt x="0" y="0"/>
                  </a:lnTo>
                  <a:lnTo>
                    <a:pt x="0" y="732052"/>
                  </a:lnTo>
                  <a:close/>
                </a:path>
              </a:pathLst>
            </a:custGeom>
            <a:solidFill>
              <a:srgbClr val="B3B2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55"/>
            <p:cNvSpPr/>
            <p:nvPr/>
          </p:nvSpPr>
          <p:spPr>
            <a:xfrm>
              <a:off x="5691759" y="5783765"/>
              <a:ext cx="29845" cy="732155"/>
            </a:xfrm>
            <a:custGeom>
              <a:avLst/>
              <a:gdLst/>
              <a:ahLst/>
              <a:cxnLst/>
              <a:rect l="l" t="t" r="r" b="b"/>
              <a:pathLst>
                <a:path w="29845" h="732154">
                  <a:moveTo>
                    <a:pt x="0" y="732052"/>
                  </a:moveTo>
                  <a:lnTo>
                    <a:pt x="29802" y="732052"/>
                  </a:lnTo>
                  <a:lnTo>
                    <a:pt x="29802" y="0"/>
                  </a:lnTo>
                  <a:lnTo>
                    <a:pt x="0" y="0"/>
                  </a:lnTo>
                  <a:lnTo>
                    <a:pt x="0" y="732052"/>
                  </a:lnTo>
                  <a:close/>
                </a:path>
              </a:pathLst>
            </a:custGeom>
            <a:solidFill>
              <a:srgbClr val="ABAA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56"/>
            <p:cNvSpPr/>
            <p:nvPr/>
          </p:nvSpPr>
          <p:spPr>
            <a:xfrm>
              <a:off x="5682248" y="5783765"/>
              <a:ext cx="20320" cy="732155"/>
            </a:xfrm>
            <a:custGeom>
              <a:avLst/>
              <a:gdLst/>
              <a:ahLst/>
              <a:cxnLst/>
              <a:rect l="l" t="t" r="r" b="b"/>
              <a:pathLst>
                <a:path w="20320" h="732154">
                  <a:moveTo>
                    <a:pt x="0" y="732052"/>
                  </a:moveTo>
                  <a:lnTo>
                    <a:pt x="20291" y="732052"/>
                  </a:lnTo>
                  <a:lnTo>
                    <a:pt x="20291" y="0"/>
                  </a:lnTo>
                  <a:lnTo>
                    <a:pt x="0" y="0"/>
                  </a:lnTo>
                  <a:lnTo>
                    <a:pt x="0" y="732052"/>
                  </a:lnTo>
                  <a:close/>
                </a:path>
              </a:pathLst>
            </a:custGeom>
            <a:solidFill>
              <a:srgbClr val="A7A6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57"/>
            <p:cNvSpPr/>
            <p:nvPr/>
          </p:nvSpPr>
          <p:spPr>
            <a:xfrm>
              <a:off x="5682884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A1A0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58"/>
            <p:cNvSpPr/>
            <p:nvPr/>
          </p:nvSpPr>
          <p:spPr>
            <a:xfrm>
              <a:off x="5673373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9D9C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59"/>
            <p:cNvSpPr/>
            <p:nvPr/>
          </p:nvSpPr>
          <p:spPr>
            <a:xfrm>
              <a:off x="5663862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98979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60"/>
            <p:cNvSpPr/>
            <p:nvPr/>
          </p:nvSpPr>
          <p:spPr>
            <a:xfrm>
              <a:off x="5654352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9190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61"/>
            <p:cNvSpPr/>
            <p:nvPr/>
          </p:nvSpPr>
          <p:spPr>
            <a:xfrm>
              <a:off x="5644841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8D8C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62"/>
            <p:cNvSpPr/>
            <p:nvPr/>
          </p:nvSpPr>
          <p:spPr>
            <a:xfrm>
              <a:off x="5635330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8887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63"/>
            <p:cNvSpPr/>
            <p:nvPr/>
          </p:nvSpPr>
          <p:spPr>
            <a:xfrm>
              <a:off x="5625820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8584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64"/>
            <p:cNvSpPr/>
            <p:nvPr/>
          </p:nvSpPr>
          <p:spPr>
            <a:xfrm>
              <a:off x="5616309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807E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65"/>
            <p:cNvSpPr/>
            <p:nvPr/>
          </p:nvSpPr>
          <p:spPr>
            <a:xfrm>
              <a:off x="5606798" y="5783765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20291">
              <a:solidFill>
                <a:srgbClr val="7C7A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66"/>
            <p:cNvSpPr/>
            <p:nvPr/>
          </p:nvSpPr>
          <p:spPr>
            <a:xfrm>
              <a:off x="5602022" y="5783770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47"/>
                  </a:lnTo>
                </a:path>
              </a:pathLst>
            </a:custGeom>
            <a:ln w="10823">
              <a:solidFill>
                <a:srgbClr val="7270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67"/>
            <p:cNvSpPr/>
            <p:nvPr/>
          </p:nvSpPr>
          <p:spPr>
            <a:xfrm>
              <a:off x="5597286" y="5783764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0"/>
                  </a:moveTo>
                  <a:lnTo>
                    <a:pt x="0" y="732052"/>
                  </a:lnTo>
                </a:path>
              </a:pathLst>
            </a:custGeom>
            <a:ln w="3175">
              <a:solidFill>
                <a:srgbClr val="7270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68"/>
            <p:cNvSpPr/>
            <p:nvPr/>
          </p:nvSpPr>
          <p:spPr>
            <a:xfrm>
              <a:off x="5935558" y="6490534"/>
              <a:ext cx="42545" cy="24130"/>
            </a:xfrm>
            <a:custGeom>
              <a:avLst/>
              <a:gdLst/>
              <a:ahLst/>
              <a:cxnLst/>
              <a:rect l="l" t="t" r="r" b="b"/>
              <a:pathLst>
                <a:path w="42545" h="24129">
                  <a:moveTo>
                    <a:pt x="39260" y="23547"/>
                  </a:moveTo>
                  <a:lnTo>
                    <a:pt x="0" y="0"/>
                  </a:lnTo>
                  <a:lnTo>
                    <a:pt x="13551" y="2198"/>
                  </a:lnTo>
                  <a:lnTo>
                    <a:pt x="25669" y="5144"/>
                  </a:lnTo>
                  <a:lnTo>
                    <a:pt x="34642" y="8475"/>
                  </a:lnTo>
                  <a:lnTo>
                    <a:pt x="40213" y="12062"/>
                  </a:lnTo>
                  <a:lnTo>
                    <a:pt x="42128" y="15777"/>
                  </a:lnTo>
                  <a:lnTo>
                    <a:pt x="40899" y="21434"/>
                  </a:lnTo>
                  <a:lnTo>
                    <a:pt x="39260" y="23547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69"/>
            <p:cNvSpPr/>
            <p:nvPr/>
          </p:nvSpPr>
          <p:spPr>
            <a:xfrm>
              <a:off x="5911806" y="6488266"/>
              <a:ext cx="66040" cy="32384"/>
            </a:xfrm>
            <a:custGeom>
              <a:avLst/>
              <a:gdLst/>
              <a:ahLst/>
              <a:cxnLst/>
              <a:rect l="l" t="t" r="r" b="b"/>
              <a:pathLst>
                <a:path w="66039" h="32384">
                  <a:moveTo>
                    <a:pt x="56670" y="31865"/>
                  </a:moveTo>
                  <a:lnTo>
                    <a:pt x="0" y="0"/>
                  </a:lnTo>
                  <a:lnTo>
                    <a:pt x="4659" y="238"/>
                  </a:lnTo>
                  <a:lnTo>
                    <a:pt x="22297" y="2031"/>
                  </a:lnTo>
                  <a:lnTo>
                    <a:pt x="63965" y="14330"/>
                  </a:lnTo>
                  <a:lnTo>
                    <a:pt x="65879" y="18045"/>
                  </a:lnTo>
                  <a:lnTo>
                    <a:pt x="64651" y="23702"/>
                  </a:lnTo>
                  <a:lnTo>
                    <a:pt x="59945" y="29766"/>
                  </a:lnTo>
                  <a:lnTo>
                    <a:pt x="56670" y="31865"/>
                  </a:lnTo>
                  <a:close/>
                </a:path>
              </a:pathLst>
            </a:custGeom>
            <a:solidFill>
              <a:srgbClr val="3935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70"/>
            <p:cNvSpPr/>
            <p:nvPr/>
          </p:nvSpPr>
          <p:spPr>
            <a:xfrm>
              <a:off x="5889082" y="6487377"/>
              <a:ext cx="85725" cy="39370"/>
            </a:xfrm>
            <a:custGeom>
              <a:avLst/>
              <a:gdLst/>
              <a:ahLst/>
              <a:cxnLst/>
              <a:rect l="l" t="t" r="r" b="b"/>
              <a:pathLst>
                <a:path w="85725" h="39370">
                  <a:moveTo>
                    <a:pt x="65476" y="39270"/>
                  </a:moveTo>
                  <a:lnTo>
                    <a:pt x="0" y="0"/>
                  </a:lnTo>
                  <a:lnTo>
                    <a:pt x="7371" y="102"/>
                  </a:lnTo>
                  <a:lnTo>
                    <a:pt x="27384" y="1127"/>
                  </a:lnTo>
                  <a:lnTo>
                    <a:pt x="45022" y="2920"/>
                  </a:lnTo>
                  <a:lnTo>
                    <a:pt x="46476" y="3156"/>
                  </a:lnTo>
                  <a:lnTo>
                    <a:pt x="85736" y="26703"/>
                  </a:lnTo>
                  <a:lnTo>
                    <a:pt x="82670" y="30655"/>
                  </a:lnTo>
                  <a:lnTo>
                    <a:pt x="74663" y="35786"/>
                  </a:lnTo>
                  <a:lnTo>
                    <a:pt x="65476" y="39270"/>
                  </a:lnTo>
                  <a:close/>
                </a:path>
              </a:pathLst>
            </a:custGeom>
            <a:solidFill>
              <a:srgbClr val="4944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71"/>
            <p:cNvSpPr/>
            <p:nvPr/>
          </p:nvSpPr>
          <p:spPr>
            <a:xfrm>
              <a:off x="5867417" y="6487286"/>
              <a:ext cx="101600" cy="42545"/>
            </a:xfrm>
            <a:custGeom>
              <a:avLst/>
              <a:gdLst/>
              <a:ahLst/>
              <a:cxnLst/>
              <a:rect l="l" t="t" r="r" b="b"/>
              <a:pathLst>
                <a:path w="101600" h="42545">
                  <a:moveTo>
                    <a:pt x="74916" y="42506"/>
                  </a:moveTo>
                  <a:lnTo>
                    <a:pt x="0" y="381"/>
                  </a:lnTo>
                  <a:lnTo>
                    <a:pt x="15158" y="0"/>
                  </a:lnTo>
                  <a:lnTo>
                    <a:pt x="29036" y="193"/>
                  </a:lnTo>
                  <a:lnTo>
                    <a:pt x="44389" y="979"/>
                  </a:lnTo>
                  <a:lnTo>
                    <a:pt x="101060" y="32844"/>
                  </a:lnTo>
                  <a:lnTo>
                    <a:pt x="96328" y="35876"/>
                  </a:lnTo>
                  <a:lnTo>
                    <a:pt x="85261" y="40074"/>
                  </a:lnTo>
                  <a:lnTo>
                    <a:pt x="74916" y="42506"/>
                  </a:lnTo>
                  <a:close/>
                </a:path>
              </a:pathLst>
            </a:custGeom>
            <a:solidFill>
              <a:srgbClr val="5955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72"/>
            <p:cNvSpPr/>
            <p:nvPr/>
          </p:nvSpPr>
          <p:spPr>
            <a:xfrm>
              <a:off x="5854074" y="6487286"/>
              <a:ext cx="100965" cy="45720"/>
            </a:xfrm>
            <a:custGeom>
              <a:avLst/>
              <a:gdLst/>
              <a:ahLst/>
              <a:cxnLst/>
              <a:rect l="l" t="t" r="r" b="b"/>
              <a:pathLst>
                <a:path w="100964" h="45720">
                  <a:moveTo>
                    <a:pt x="70641" y="45331"/>
                  </a:moveTo>
                  <a:lnTo>
                    <a:pt x="0" y="1197"/>
                  </a:lnTo>
                  <a:lnTo>
                    <a:pt x="9927" y="467"/>
                  </a:lnTo>
                  <a:lnTo>
                    <a:pt x="28502" y="0"/>
                  </a:lnTo>
                  <a:lnTo>
                    <a:pt x="35008" y="90"/>
                  </a:lnTo>
                  <a:lnTo>
                    <a:pt x="100485" y="39361"/>
                  </a:lnTo>
                  <a:lnTo>
                    <a:pt x="98604" y="40074"/>
                  </a:lnTo>
                  <a:lnTo>
                    <a:pt x="84715" y="43339"/>
                  </a:lnTo>
                  <a:lnTo>
                    <a:pt x="70641" y="45331"/>
                  </a:lnTo>
                  <a:close/>
                </a:path>
              </a:pathLst>
            </a:custGeom>
            <a:solidFill>
              <a:srgbClr val="6764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73"/>
            <p:cNvSpPr/>
            <p:nvPr/>
          </p:nvSpPr>
          <p:spPr>
            <a:xfrm>
              <a:off x="5843956" y="6487668"/>
              <a:ext cx="98425" cy="45720"/>
            </a:xfrm>
            <a:custGeom>
              <a:avLst/>
              <a:gdLst/>
              <a:ahLst/>
              <a:cxnLst/>
              <a:rect l="l" t="t" r="r" b="b"/>
              <a:pathLst>
                <a:path w="98425" h="45720">
                  <a:moveTo>
                    <a:pt x="77677" y="45339"/>
                  </a:moveTo>
                  <a:lnTo>
                    <a:pt x="0" y="1663"/>
                  </a:lnTo>
                  <a:lnTo>
                    <a:pt x="2111" y="1404"/>
                  </a:lnTo>
                  <a:lnTo>
                    <a:pt x="20044" y="86"/>
                  </a:lnTo>
                  <a:lnTo>
                    <a:pt x="23461" y="0"/>
                  </a:lnTo>
                  <a:lnTo>
                    <a:pt x="98377" y="42124"/>
                  </a:lnTo>
                  <a:lnTo>
                    <a:pt x="94832" y="42957"/>
                  </a:lnTo>
                  <a:lnTo>
                    <a:pt x="78359" y="45289"/>
                  </a:lnTo>
                  <a:lnTo>
                    <a:pt x="77677" y="45339"/>
                  </a:lnTo>
                  <a:close/>
                </a:path>
              </a:pathLst>
            </a:custGeom>
            <a:solidFill>
              <a:srgbClr val="7472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74"/>
            <p:cNvSpPr/>
            <p:nvPr/>
          </p:nvSpPr>
          <p:spPr>
            <a:xfrm>
              <a:off x="5822808" y="6488484"/>
              <a:ext cx="102235" cy="46355"/>
            </a:xfrm>
            <a:custGeom>
              <a:avLst/>
              <a:gdLst/>
              <a:ahLst/>
              <a:cxnLst/>
              <a:rect l="l" t="t" r="r" b="b"/>
              <a:pathLst>
                <a:path w="102235" h="46354">
                  <a:moveTo>
                    <a:pt x="75029" y="45998"/>
                  </a:moveTo>
                  <a:lnTo>
                    <a:pt x="0" y="3810"/>
                  </a:lnTo>
                  <a:lnTo>
                    <a:pt x="6607" y="2629"/>
                  </a:lnTo>
                  <a:lnTo>
                    <a:pt x="23259" y="588"/>
                  </a:lnTo>
                  <a:lnTo>
                    <a:pt x="31265" y="0"/>
                  </a:lnTo>
                  <a:lnTo>
                    <a:pt x="101907" y="44133"/>
                  </a:lnTo>
                  <a:lnTo>
                    <a:pt x="99507" y="44473"/>
                  </a:lnTo>
                  <a:lnTo>
                    <a:pt x="80690" y="45872"/>
                  </a:lnTo>
                  <a:lnTo>
                    <a:pt x="75029" y="45998"/>
                  </a:lnTo>
                  <a:close/>
                </a:path>
              </a:pathLst>
            </a:custGeom>
            <a:solidFill>
              <a:srgbClr val="83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75"/>
            <p:cNvSpPr/>
            <p:nvPr/>
          </p:nvSpPr>
          <p:spPr>
            <a:xfrm>
              <a:off x="5810418" y="6489331"/>
              <a:ext cx="111760" cy="45720"/>
            </a:xfrm>
            <a:custGeom>
              <a:avLst/>
              <a:gdLst/>
              <a:ahLst/>
              <a:cxnLst/>
              <a:rect l="l" t="t" r="r" b="b"/>
              <a:pathLst>
                <a:path w="111760" h="45720">
                  <a:moveTo>
                    <a:pt x="72158" y="45491"/>
                  </a:moveTo>
                  <a:lnTo>
                    <a:pt x="71075" y="45468"/>
                  </a:lnTo>
                  <a:lnTo>
                    <a:pt x="0" y="5504"/>
                  </a:lnTo>
                  <a:lnTo>
                    <a:pt x="4268" y="4416"/>
                  </a:lnTo>
                  <a:lnTo>
                    <a:pt x="18997" y="1781"/>
                  </a:lnTo>
                  <a:lnTo>
                    <a:pt x="33538" y="0"/>
                  </a:lnTo>
                  <a:lnTo>
                    <a:pt x="111216" y="43676"/>
                  </a:lnTo>
                  <a:lnTo>
                    <a:pt x="93080" y="45025"/>
                  </a:lnTo>
                  <a:lnTo>
                    <a:pt x="72158" y="45491"/>
                  </a:lnTo>
                  <a:close/>
                </a:path>
              </a:pathLst>
            </a:custGeom>
            <a:solidFill>
              <a:srgbClr val="9190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76"/>
            <p:cNvSpPr/>
            <p:nvPr/>
          </p:nvSpPr>
          <p:spPr>
            <a:xfrm>
              <a:off x="5793637" y="6492295"/>
              <a:ext cx="104775" cy="42545"/>
            </a:xfrm>
            <a:custGeom>
              <a:avLst/>
              <a:gdLst/>
              <a:ahLst/>
              <a:cxnLst/>
              <a:rect l="l" t="t" r="r" b="b"/>
              <a:pathLst>
                <a:path w="104775" h="42545">
                  <a:moveTo>
                    <a:pt x="88938" y="42527"/>
                  </a:moveTo>
                  <a:lnTo>
                    <a:pt x="74060" y="42215"/>
                  </a:lnTo>
                  <a:lnTo>
                    <a:pt x="59071" y="41174"/>
                  </a:lnTo>
                  <a:lnTo>
                    <a:pt x="0" y="7959"/>
                  </a:lnTo>
                  <a:lnTo>
                    <a:pt x="8881" y="4553"/>
                  </a:lnTo>
                  <a:lnTo>
                    <a:pt x="21048" y="1452"/>
                  </a:lnTo>
                  <a:lnTo>
                    <a:pt x="29170" y="0"/>
                  </a:lnTo>
                  <a:lnTo>
                    <a:pt x="104200" y="42187"/>
                  </a:lnTo>
                  <a:lnTo>
                    <a:pt x="88938" y="42527"/>
                  </a:lnTo>
                  <a:close/>
                </a:path>
              </a:pathLst>
            </a:custGeom>
            <a:solidFill>
              <a:srgbClr val="A1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77"/>
            <p:cNvSpPr/>
            <p:nvPr/>
          </p:nvSpPr>
          <p:spPr>
            <a:xfrm>
              <a:off x="5787497" y="6494835"/>
              <a:ext cx="94615" cy="40005"/>
            </a:xfrm>
            <a:custGeom>
              <a:avLst/>
              <a:gdLst/>
              <a:ahLst/>
              <a:cxnLst/>
              <a:rect l="l" t="t" r="r" b="b"/>
              <a:pathLst>
                <a:path w="94614" h="40004">
                  <a:moveTo>
                    <a:pt x="93996" y="39964"/>
                  </a:moveTo>
                  <a:lnTo>
                    <a:pt x="45876" y="36283"/>
                  </a:lnTo>
                  <a:lnTo>
                    <a:pt x="0" y="11473"/>
                  </a:lnTo>
                  <a:lnTo>
                    <a:pt x="1327" y="8819"/>
                  </a:lnTo>
                  <a:lnTo>
                    <a:pt x="6056" y="5451"/>
                  </a:lnTo>
                  <a:lnTo>
                    <a:pt x="15021" y="2013"/>
                  </a:lnTo>
                  <a:lnTo>
                    <a:pt x="22921" y="0"/>
                  </a:lnTo>
                  <a:lnTo>
                    <a:pt x="93996" y="39964"/>
                  </a:lnTo>
                  <a:close/>
                </a:path>
              </a:pathLst>
            </a:custGeom>
            <a:solidFill>
              <a:srgbClr val="B5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78"/>
            <p:cNvSpPr/>
            <p:nvPr/>
          </p:nvSpPr>
          <p:spPr>
            <a:xfrm>
              <a:off x="5787466" y="6500255"/>
              <a:ext cx="65405" cy="33655"/>
            </a:xfrm>
            <a:custGeom>
              <a:avLst/>
              <a:gdLst/>
              <a:ahLst/>
              <a:cxnLst/>
              <a:rect l="l" t="t" r="r" b="b"/>
              <a:pathLst>
                <a:path w="65404" h="33654">
                  <a:moveTo>
                    <a:pt x="65243" y="33215"/>
                  </a:moveTo>
                  <a:lnTo>
                    <a:pt x="18317" y="23741"/>
                  </a:lnTo>
                  <a:lnTo>
                    <a:pt x="0" y="6056"/>
                  </a:lnTo>
                  <a:lnTo>
                    <a:pt x="965" y="3680"/>
                  </a:lnTo>
                  <a:lnTo>
                    <a:pt x="6087" y="32"/>
                  </a:lnTo>
                  <a:lnTo>
                    <a:pt x="65243" y="33215"/>
                  </a:lnTo>
                  <a:close/>
                </a:path>
              </a:pathLst>
            </a:custGeom>
            <a:solidFill>
              <a:srgbClr val="C9C9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79"/>
            <p:cNvSpPr/>
            <p:nvPr/>
          </p:nvSpPr>
          <p:spPr>
            <a:xfrm>
              <a:off x="5787478" y="6506309"/>
              <a:ext cx="43180" cy="24765"/>
            </a:xfrm>
            <a:custGeom>
              <a:avLst/>
              <a:gdLst/>
              <a:ahLst/>
              <a:cxnLst/>
              <a:rect l="l" t="t" r="r" b="b"/>
              <a:pathLst>
                <a:path w="43179" h="24765">
                  <a:moveTo>
                    <a:pt x="43119" y="24234"/>
                  </a:moveTo>
                  <a:lnTo>
                    <a:pt x="2222" y="6830"/>
                  </a:lnTo>
                  <a:lnTo>
                    <a:pt x="0" y="39"/>
                  </a:lnTo>
                  <a:lnTo>
                    <a:pt x="43119" y="24234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80"/>
            <p:cNvSpPr/>
            <p:nvPr/>
          </p:nvSpPr>
          <p:spPr>
            <a:xfrm>
              <a:off x="5789004" y="6487626"/>
              <a:ext cx="187960" cy="47625"/>
            </a:xfrm>
            <a:custGeom>
              <a:avLst/>
              <a:gdLst/>
              <a:ahLst/>
              <a:cxnLst/>
              <a:rect l="l" t="t" r="r" b="b"/>
              <a:pathLst>
                <a:path w="187960" h="47625">
                  <a:moveTo>
                    <a:pt x="93600" y="47205"/>
                  </a:moveTo>
                  <a:lnTo>
                    <a:pt x="41545" y="43005"/>
                  </a:lnTo>
                  <a:lnTo>
                    <a:pt x="0" y="24341"/>
                  </a:lnTo>
                  <a:lnTo>
                    <a:pt x="1709" y="18830"/>
                  </a:lnTo>
                  <a:lnTo>
                    <a:pt x="44135" y="3247"/>
                  </a:lnTo>
                  <a:lnTo>
                    <a:pt x="78186" y="0"/>
                  </a:lnTo>
                  <a:lnTo>
                    <a:pt x="101468" y="251"/>
                  </a:lnTo>
                  <a:lnTo>
                    <a:pt x="139967" y="2680"/>
                  </a:lnTo>
                  <a:lnTo>
                    <a:pt x="183818" y="12848"/>
                  </a:lnTo>
                  <a:lnTo>
                    <a:pt x="187692" y="15996"/>
                  </a:lnTo>
                  <a:lnTo>
                    <a:pt x="186264" y="23605"/>
                  </a:lnTo>
                  <a:lnTo>
                    <a:pt x="148318" y="43126"/>
                  </a:lnTo>
                  <a:lnTo>
                    <a:pt x="113343" y="46787"/>
                  </a:lnTo>
                </a:path>
              </a:pathLst>
            </a:custGeom>
            <a:ln w="3175">
              <a:solidFill>
                <a:srgbClr val="252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81"/>
            <p:cNvSpPr/>
            <p:nvPr/>
          </p:nvSpPr>
          <p:spPr>
            <a:xfrm>
              <a:off x="5977713" y="5783764"/>
              <a:ext cx="0" cy="732155"/>
            </a:xfrm>
            <a:custGeom>
              <a:avLst/>
              <a:gdLst/>
              <a:ahLst/>
              <a:cxnLst/>
              <a:rect l="l" t="t" r="r" b="b"/>
              <a:pathLst>
                <a:path h="732154">
                  <a:moveTo>
                    <a:pt x="0" y="732052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52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82"/>
            <p:cNvSpPr/>
            <p:nvPr/>
          </p:nvSpPr>
          <p:spPr>
            <a:xfrm>
              <a:off x="5597278" y="5783764"/>
              <a:ext cx="0" cy="722630"/>
            </a:xfrm>
            <a:custGeom>
              <a:avLst/>
              <a:gdLst/>
              <a:ahLst/>
              <a:cxnLst/>
              <a:rect l="l" t="t" r="r" b="b"/>
              <a:pathLst>
                <a:path h="722629">
                  <a:moveTo>
                    <a:pt x="0" y="722545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252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83"/>
            <p:cNvSpPr/>
            <p:nvPr/>
          </p:nvSpPr>
          <p:spPr>
            <a:xfrm>
              <a:off x="3657064" y="1957128"/>
              <a:ext cx="2596515" cy="0"/>
            </a:xfrm>
            <a:custGeom>
              <a:avLst/>
              <a:gdLst/>
              <a:ahLst/>
              <a:cxnLst/>
              <a:rect l="l" t="t" r="r" b="b"/>
              <a:pathLst>
                <a:path w="2596515">
                  <a:moveTo>
                    <a:pt x="0" y="0"/>
                  </a:moveTo>
                  <a:lnTo>
                    <a:pt x="2596463" y="0"/>
                  </a:lnTo>
                </a:path>
              </a:pathLst>
            </a:custGeom>
            <a:ln w="29791">
              <a:solidFill>
                <a:srgbClr val="252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84"/>
            <p:cNvSpPr/>
            <p:nvPr/>
          </p:nvSpPr>
          <p:spPr>
            <a:xfrm>
              <a:off x="6244016" y="1961881"/>
              <a:ext cx="0" cy="3822065"/>
            </a:xfrm>
            <a:custGeom>
              <a:avLst/>
              <a:gdLst/>
              <a:ahLst/>
              <a:cxnLst/>
              <a:rect l="l" t="t" r="r" b="b"/>
              <a:pathLst>
                <a:path h="3822065">
                  <a:moveTo>
                    <a:pt x="0" y="0"/>
                  </a:moveTo>
                  <a:lnTo>
                    <a:pt x="0" y="3821882"/>
                  </a:lnTo>
                </a:path>
              </a:pathLst>
            </a:custGeom>
            <a:ln w="20291">
              <a:solidFill>
                <a:srgbClr val="252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85"/>
            <p:cNvSpPr/>
            <p:nvPr/>
          </p:nvSpPr>
          <p:spPr>
            <a:xfrm>
              <a:off x="3647553" y="5774257"/>
              <a:ext cx="2596515" cy="0"/>
            </a:xfrm>
            <a:custGeom>
              <a:avLst/>
              <a:gdLst/>
              <a:ahLst/>
              <a:cxnLst/>
              <a:rect l="l" t="t" r="r" b="b"/>
              <a:pathLst>
                <a:path w="2596515">
                  <a:moveTo>
                    <a:pt x="0" y="0"/>
                  </a:moveTo>
                  <a:lnTo>
                    <a:pt x="2596463" y="0"/>
                  </a:lnTo>
                </a:path>
              </a:pathLst>
            </a:custGeom>
            <a:ln w="20284">
              <a:solidFill>
                <a:srgbClr val="252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86"/>
            <p:cNvSpPr/>
            <p:nvPr/>
          </p:nvSpPr>
          <p:spPr>
            <a:xfrm>
              <a:off x="3657064" y="1942867"/>
              <a:ext cx="0" cy="3831590"/>
            </a:xfrm>
            <a:custGeom>
              <a:avLst/>
              <a:gdLst/>
              <a:ahLst/>
              <a:cxnLst/>
              <a:rect l="l" t="t" r="r" b="b"/>
              <a:pathLst>
                <a:path h="3831590">
                  <a:moveTo>
                    <a:pt x="0" y="0"/>
                  </a:moveTo>
                  <a:lnTo>
                    <a:pt x="0" y="3831390"/>
                  </a:lnTo>
                </a:path>
              </a:pathLst>
            </a:custGeom>
            <a:ln w="20291">
              <a:solidFill>
                <a:srgbClr val="25221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87"/>
            <p:cNvSpPr/>
            <p:nvPr/>
          </p:nvSpPr>
          <p:spPr>
            <a:xfrm>
              <a:off x="3809239" y="2113996"/>
              <a:ext cx="381000" cy="209550"/>
            </a:xfrm>
            <a:custGeom>
              <a:avLst/>
              <a:gdLst/>
              <a:ahLst/>
              <a:cxnLst/>
              <a:rect l="l" t="t" r="r" b="b"/>
              <a:pathLst>
                <a:path w="381000" h="209550">
                  <a:moveTo>
                    <a:pt x="19021" y="209157"/>
                  </a:moveTo>
                  <a:lnTo>
                    <a:pt x="0" y="199650"/>
                  </a:lnTo>
                  <a:lnTo>
                    <a:pt x="38043" y="142607"/>
                  </a:lnTo>
                  <a:lnTo>
                    <a:pt x="114130" y="66550"/>
                  </a:lnTo>
                  <a:lnTo>
                    <a:pt x="161684" y="47535"/>
                  </a:lnTo>
                  <a:lnTo>
                    <a:pt x="209238" y="19014"/>
                  </a:lnTo>
                  <a:lnTo>
                    <a:pt x="256793" y="9507"/>
                  </a:lnTo>
                  <a:lnTo>
                    <a:pt x="313858" y="0"/>
                  </a:lnTo>
                  <a:lnTo>
                    <a:pt x="380434" y="0"/>
                  </a:lnTo>
                  <a:lnTo>
                    <a:pt x="380434" y="19014"/>
                  </a:lnTo>
                  <a:lnTo>
                    <a:pt x="323369" y="19014"/>
                  </a:lnTo>
                  <a:lnTo>
                    <a:pt x="266303" y="28521"/>
                  </a:lnTo>
                  <a:lnTo>
                    <a:pt x="209238" y="47535"/>
                  </a:lnTo>
                  <a:lnTo>
                    <a:pt x="171195" y="66550"/>
                  </a:lnTo>
                  <a:lnTo>
                    <a:pt x="123641" y="85564"/>
                  </a:lnTo>
                  <a:lnTo>
                    <a:pt x="47554" y="161621"/>
                  </a:lnTo>
                  <a:lnTo>
                    <a:pt x="19021" y="209157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88"/>
            <p:cNvSpPr/>
            <p:nvPr/>
          </p:nvSpPr>
          <p:spPr>
            <a:xfrm>
              <a:off x="3780706" y="2218575"/>
              <a:ext cx="133350" cy="161925"/>
            </a:xfrm>
            <a:custGeom>
              <a:avLst/>
              <a:gdLst/>
              <a:ahLst/>
              <a:cxnLst/>
              <a:rect l="l" t="t" r="r" b="b"/>
              <a:pathLst>
                <a:path w="133350" h="161925">
                  <a:moveTo>
                    <a:pt x="0" y="161621"/>
                  </a:moveTo>
                  <a:lnTo>
                    <a:pt x="19021" y="0"/>
                  </a:lnTo>
                  <a:lnTo>
                    <a:pt x="47554" y="28521"/>
                  </a:lnTo>
                  <a:lnTo>
                    <a:pt x="47554" y="38028"/>
                  </a:lnTo>
                  <a:lnTo>
                    <a:pt x="57065" y="38028"/>
                  </a:lnTo>
                  <a:lnTo>
                    <a:pt x="76086" y="57043"/>
                  </a:lnTo>
                  <a:lnTo>
                    <a:pt x="95108" y="57043"/>
                  </a:lnTo>
                  <a:lnTo>
                    <a:pt x="95108" y="66550"/>
                  </a:lnTo>
                  <a:lnTo>
                    <a:pt x="133151" y="66550"/>
                  </a:lnTo>
                  <a:lnTo>
                    <a:pt x="0" y="161621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89"/>
            <p:cNvSpPr/>
            <p:nvPr/>
          </p:nvSpPr>
          <p:spPr>
            <a:xfrm>
              <a:off x="5777988" y="4424240"/>
              <a:ext cx="0" cy="342265"/>
            </a:xfrm>
            <a:custGeom>
              <a:avLst/>
              <a:gdLst/>
              <a:ahLst/>
              <a:cxnLst/>
              <a:rect l="l" t="t" r="r" b="b"/>
              <a:pathLst>
                <a:path h="342264">
                  <a:moveTo>
                    <a:pt x="0" y="0"/>
                  </a:moveTo>
                  <a:lnTo>
                    <a:pt x="0" y="342258"/>
                  </a:lnTo>
                </a:path>
              </a:pathLst>
            </a:custGeom>
            <a:ln w="20291">
              <a:solidFill>
                <a:srgbClr val="007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90"/>
            <p:cNvSpPr/>
            <p:nvPr/>
          </p:nvSpPr>
          <p:spPr>
            <a:xfrm>
              <a:off x="5711410" y="4348181"/>
              <a:ext cx="133350" cy="152400"/>
            </a:xfrm>
            <a:custGeom>
              <a:avLst/>
              <a:gdLst/>
              <a:ahLst/>
              <a:cxnLst/>
              <a:rect l="l" t="t" r="r" b="b"/>
              <a:pathLst>
                <a:path w="133350" h="152400">
                  <a:moveTo>
                    <a:pt x="9510" y="152114"/>
                  </a:moveTo>
                  <a:lnTo>
                    <a:pt x="0" y="152114"/>
                  </a:lnTo>
                  <a:lnTo>
                    <a:pt x="66575" y="0"/>
                  </a:lnTo>
                  <a:lnTo>
                    <a:pt x="124829" y="133100"/>
                  </a:lnTo>
                  <a:lnTo>
                    <a:pt x="47554" y="133100"/>
                  </a:lnTo>
                  <a:lnTo>
                    <a:pt x="38043" y="142607"/>
                  </a:lnTo>
                  <a:lnTo>
                    <a:pt x="19021" y="142607"/>
                  </a:lnTo>
                  <a:lnTo>
                    <a:pt x="9510" y="152114"/>
                  </a:lnTo>
                  <a:close/>
                </a:path>
                <a:path w="133350" h="152400">
                  <a:moveTo>
                    <a:pt x="133151" y="152114"/>
                  </a:moveTo>
                  <a:lnTo>
                    <a:pt x="123641" y="152114"/>
                  </a:lnTo>
                  <a:lnTo>
                    <a:pt x="114130" y="142607"/>
                  </a:lnTo>
                  <a:lnTo>
                    <a:pt x="85597" y="142607"/>
                  </a:lnTo>
                  <a:lnTo>
                    <a:pt x="85597" y="133100"/>
                  </a:lnTo>
                  <a:lnTo>
                    <a:pt x="124829" y="133100"/>
                  </a:lnTo>
                  <a:lnTo>
                    <a:pt x="133151" y="152114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91"/>
            <p:cNvSpPr/>
            <p:nvPr/>
          </p:nvSpPr>
          <p:spPr>
            <a:xfrm>
              <a:off x="5782743" y="5194320"/>
              <a:ext cx="0" cy="342265"/>
            </a:xfrm>
            <a:custGeom>
              <a:avLst/>
              <a:gdLst/>
              <a:ahLst/>
              <a:cxnLst/>
              <a:rect l="l" t="t" r="r" b="b"/>
              <a:pathLst>
                <a:path h="342264">
                  <a:moveTo>
                    <a:pt x="0" y="0"/>
                  </a:moveTo>
                  <a:lnTo>
                    <a:pt x="0" y="342258"/>
                  </a:lnTo>
                </a:path>
              </a:pathLst>
            </a:custGeom>
            <a:ln w="29802">
              <a:solidFill>
                <a:srgbClr val="007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92"/>
            <p:cNvSpPr/>
            <p:nvPr/>
          </p:nvSpPr>
          <p:spPr>
            <a:xfrm>
              <a:off x="5720920" y="5118262"/>
              <a:ext cx="123825" cy="152400"/>
            </a:xfrm>
            <a:custGeom>
              <a:avLst/>
              <a:gdLst/>
              <a:ahLst/>
              <a:cxnLst/>
              <a:rect l="l" t="t" r="r" b="b"/>
              <a:pathLst>
                <a:path w="123825" h="152400">
                  <a:moveTo>
                    <a:pt x="9510" y="152114"/>
                  </a:moveTo>
                  <a:lnTo>
                    <a:pt x="0" y="152114"/>
                  </a:lnTo>
                  <a:lnTo>
                    <a:pt x="57065" y="0"/>
                  </a:lnTo>
                  <a:lnTo>
                    <a:pt x="115319" y="133100"/>
                  </a:lnTo>
                  <a:lnTo>
                    <a:pt x="38043" y="133100"/>
                  </a:lnTo>
                  <a:lnTo>
                    <a:pt x="28532" y="142607"/>
                  </a:lnTo>
                  <a:lnTo>
                    <a:pt x="9510" y="142607"/>
                  </a:lnTo>
                  <a:lnTo>
                    <a:pt x="9510" y="152114"/>
                  </a:lnTo>
                  <a:close/>
                </a:path>
                <a:path w="123825" h="152400">
                  <a:moveTo>
                    <a:pt x="123641" y="152114"/>
                  </a:moveTo>
                  <a:lnTo>
                    <a:pt x="114130" y="152114"/>
                  </a:lnTo>
                  <a:lnTo>
                    <a:pt x="114130" y="142607"/>
                  </a:lnTo>
                  <a:lnTo>
                    <a:pt x="95108" y="142607"/>
                  </a:lnTo>
                  <a:lnTo>
                    <a:pt x="85597" y="133100"/>
                  </a:lnTo>
                  <a:lnTo>
                    <a:pt x="115319" y="133100"/>
                  </a:lnTo>
                  <a:lnTo>
                    <a:pt x="123641" y="152114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93"/>
            <p:cNvSpPr/>
            <p:nvPr/>
          </p:nvSpPr>
          <p:spPr>
            <a:xfrm>
              <a:off x="3799728" y="5365449"/>
              <a:ext cx="361950" cy="276225"/>
            </a:xfrm>
            <a:custGeom>
              <a:avLst/>
              <a:gdLst/>
              <a:ahLst/>
              <a:cxnLst/>
              <a:rect l="l" t="t" r="r" b="b"/>
              <a:pathLst>
                <a:path w="361950" h="276225">
                  <a:moveTo>
                    <a:pt x="361412" y="275707"/>
                  </a:moveTo>
                  <a:lnTo>
                    <a:pt x="294836" y="275707"/>
                  </a:lnTo>
                  <a:lnTo>
                    <a:pt x="161684" y="237679"/>
                  </a:lnTo>
                  <a:lnTo>
                    <a:pt x="104619" y="209157"/>
                  </a:lnTo>
                  <a:lnTo>
                    <a:pt x="57065" y="171129"/>
                  </a:lnTo>
                  <a:lnTo>
                    <a:pt x="28532" y="123593"/>
                  </a:lnTo>
                  <a:lnTo>
                    <a:pt x="0" y="66550"/>
                  </a:lnTo>
                  <a:lnTo>
                    <a:pt x="0" y="0"/>
                  </a:lnTo>
                  <a:lnTo>
                    <a:pt x="19021" y="0"/>
                  </a:lnTo>
                  <a:lnTo>
                    <a:pt x="28532" y="66550"/>
                  </a:lnTo>
                  <a:lnTo>
                    <a:pt x="47554" y="114086"/>
                  </a:lnTo>
                  <a:lnTo>
                    <a:pt x="76086" y="161621"/>
                  </a:lnTo>
                  <a:lnTo>
                    <a:pt x="171195" y="218664"/>
                  </a:lnTo>
                  <a:lnTo>
                    <a:pt x="228260" y="237679"/>
                  </a:lnTo>
                  <a:lnTo>
                    <a:pt x="294836" y="247186"/>
                  </a:lnTo>
                  <a:lnTo>
                    <a:pt x="361412" y="247186"/>
                  </a:lnTo>
                  <a:lnTo>
                    <a:pt x="361412" y="275707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94"/>
            <p:cNvSpPr/>
            <p:nvPr/>
          </p:nvSpPr>
          <p:spPr>
            <a:xfrm>
              <a:off x="4085054" y="5565099"/>
              <a:ext cx="152400" cy="133350"/>
            </a:xfrm>
            <a:custGeom>
              <a:avLst/>
              <a:gdLst/>
              <a:ahLst/>
              <a:cxnLst/>
              <a:rect l="l" t="t" r="r" b="b"/>
              <a:pathLst>
                <a:path w="152400" h="133350">
                  <a:moveTo>
                    <a:pt x="9510" y="133100"/>
                  </a:moveTo>
                  <a:lnTo>
                    <a:pt x="9510" y="114086"/>
                  </a:lnTo>
                  <a:lnTo>
                    <a:pt x="19021" y="104578"/>
                  </a:lnTo>
                  <a:lnTo>
                    <a:pt x="19021" y="28521"/>
                  </a:lnTo>
                  <a:lnTo>
                    <a:pt x="9510" y="28521"/>
                  </a:lnTo>
                  <a:lnTo>
                    <a:pt x="9510" y="9507"/>
                  </a:lnTo>
                  <a:lnTo>
                    <a:pt x="0" y="0"/>
                  </a:lnTo>
                  <a:lnTo>
                    <a:pt x="152173" y="57043"/>
                  </a:lnTo>
                  <a:lnTo>
                    <a:pt x="9510" y="133100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95"/>
            <p:cNvSpPr/>
            <p:nvPr/>
          </p:nvSpPr>
          <p:spPr>
            <a:xfrm>
              <a:off x="4094566" y="3178799"/>
              <a:ext cx="228600" cy="219075"/>
            </a:xfrm>
            <a:custGeom>
              <a:avLst/>
              <a:gdLst/>
              <a:ahLst/>
              <a:cxnLst/>
              <a:rect l="l" t="t" r="r" b="b"/>
              <a:pathLst>
                <a:path w="228600" h="219075">
                  <a:moveTo>
                    <a:pt x="228260" y="218664"/>
                  </a:moveTo>
                  <a:lnTo>
                    <a:pt x="199727" y="218664"/>
                  </a:lnTo>
                  <a:lnTo>
                    <a:pt x="199727" y="180636"/>
                  </a:lnTo>
                  <a:lnTo>
                    <a:pt x="190217" y="142607"/>
                  </a:lnTo>
                  <a:lnTo>
                    <a:pt x="171195" y="104578"/>
                  </a:lnTo>
                  <a:lnTo>
                    <a:pt x="142662" y="76057"/>
                  </a:lnTo>
                  <a:lnTo>
                    <a:pt x="114130" y="57043"/>
                  </a:lnTo>
                  <a:lnTo>
                    <a:pt x="38043" y="19014"/>
                  </a:lnTo>
                  <a:lnTo>
                    <a:pt x="0" y="19014"/>
                  </a:lnTo>
                  <a:lnTo>
                    <a:pt x="0" y="0"/>
                  </a:lnTo>
                  <a:lnTo>
                    <a:pt x="47554" y="0"/>
                  </a:lnTo>
                  <a:lnTo>
                    <a:pt x="85597" y="9507"/>
                  </a:lnTo>
                  <a:lnTo>
                    <a:pt x="161684" y="66550"/>
                  </a:lnTo>
                  <a:lnTo>
                    <a:pt x="190217" y="95071"/>
                  </a:lnTo>
                  <a:lnTo>
                    <a:pt x="209238" y="133100"/>
                  </a:lnTo>
                  <a:lnTo>
                    <a:pt x="218749" y="180636"/>
                  </a:lnTo>
                  <a:lnTo>
                    <a:pt x="228260" y="218664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96"/>
            <p:cNvSpPr/>
            <p:nvPr/>
          </p:nvSpPr>
          <p:spPr>
            <a:xfrm>
              <a:off x="4094566" y="339746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47554" y="228172"/>
                  </a:moveTo>
                  <a:lnTo>
                    <a:pt x="0" y="228172"/>
                  </a:lnTo>
                  <a:lnTo>
                    <a:pt x="0" y="209157"/>
                  </a:lnTo>
                  <a:lnTo>
                    <a:pt x="38043" y="209157"/>
                  </a:lnTo>
                  <a:lnTo>
                    <a:pt x="114130" y="171129"/>
                  </a:lnTo>
                  <a:lnTo>
                    <a:pt x="142662" y="152114"/>
                  </a:lnTo>
                  <a:lnTo>
                    <a:pt x="171195" y="123593"/>
                  </a:lnTo>
                  <a:lnTo>
                    <a:pt x="190217" y="85564"/>
                  </a:lnTo>
                  <a:lnTo>
                    <a:pt x="199727" y="47535"/>
                  </a:lnTo>
                  <a:lnTo>
                    <a:pt x="199727" y="0"/>
                  </a:lnTo>
                  <a:lnTo>
                    <a:pt x="228260" y="0"/>
                  </a:lnTo>
                  <a:lnTo>
                    <a:pt x="209238" y="95071"/>
                  </a:lnTo>
                  <a:lnTo>
                    <a:pt x="190217" y="133100"/>
                  </a:lnTo>
                  <a:lnTo>
                    <a:pt x="161684" y="161621"/>
                  </a:lnTo>
                  <a:lnTo>
                    <a:pt x="123641" y="190143"/>
                  </a:lnTo>
                  <a:lnTo>
                    <a:pt x="47554" y="228172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97"/>
            <p:cNvSpPr/>
            <p:nvPr/>
          </p:nvSpPr>
          <p:spPr>
            <a:xfrm>
              <a:off x="3866306" y="339746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260" y="228172"/>
                  </a:moveTo>
                  <a:lnTo>
                    <a:pt x="180706" y="228172"/>
                  </a:lnTo>
                  <a:lnTo>
                    <a:pt x="142662" y="209157"/>
                  </a:lnTo>
                  <a:lnTo>
                    <a:pt x="95108" y="190143"/>
                  </a:lnTo>
                  <a:lnTo>
                    <a:pt x="38043" y="133100"/>
                  </a:lnTo>
                  <a:lnTo>
                    <a:pt x="19021" y="95071"/>
                  </a:lnTo>
                  <a:lnTo>
                    <a:pt x="0" y="47535"/>
                  </a:lnTo>
                  <a:lnTo>
                    <a:pt x="0" y="0"/>
                  </a:lnTo>
                  <a:lnTo>
                    <a:pt x="19021" y="0"/>
                  </a:lnTo>
                  <a:lnTo>
                    <a:pt x="28532" y="47535"/>
                  </a:lnTo>
                  <a:lnTo>
                    <a:pt x="38043" y="85564"/>
                  </a:lnTo>
                  <a:lnTo>
                    <a:pt x="57065" y="123593"/>
                  </a:lnTo>
                  <a:lnTo>
                    <a:pt x="76086" y="152114"/>
                  </a:lnTo>
                  <a:lnTo>
                    <a:pt x="114130" y="171129"/>
                  </a:lnTo>
                  <a:lnTo>
                    <a:pt x="142662" y="190143"/>
                  </a:lnTo>
                  <a:lnTo>
                    <a:pt x="180706" y="209157"/>
                  </a:lnTo>
                  <a:lnTo>
                    <a:pt x="228260" y="209157"/>
                  </a:lnTo>
                  <a:lnTo>
                    <a:pt x="228260" y="228172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98"/>
            <p:cNvSpPr/>
            <p:nvPr/>
          </p:nvSpPr>
          <p:spPr>
            <a:xfrm>
              <a:off x="3866306" y="3178799"/>
              <a:ext cx="228600" cy="219075"/>
            </a:xfrm>
            <a:custGeom>
              <a:avLst/>
              <a:gdLst/>
              <a:ahLst/>
              <a:cxnLst/>
              <a:rect l="l" t="t" r="r" b="b"/>
              <a:pathLst>
                <a:path w="228600" h="219075">
                  <a:moveTo>
                    <a:pt x="19021" y="218664"/>
                  </a:moveTo>
                  <a:lnTo>
                    <a:pt x="0" y="218664"/>
                  </a:lnTo>
                  <a:lnTo>
                    <a:pt x="0" y="180636"/>
                  </a:lnTo>
                  <a:lnTo>
                    <a:pt x="19021" y="133100"/>
                  </a:lnTo>
                  <a:lnTo>
                    <a:pt x="38043" y="95071"/>
                  </a:lnTo>
                  <a:lnTo>
                    <a:pt x="95108" y="38028"/>
                  </a:lnTo>
                  <a:lnTo>
                    <a:pt x="142662" y="9507"/>
                  </a:lnTo>
                  <a:lnTo>
                    <a:pt x="180706" y="0"/>
                  </a:lnTo>
                  <a:lnTo>
                    <a:pt x="228260" y="0"/>
                  </a:lnTo>
                  <a:lnTo>
                    <a:pt x="228260" y="19014"/>
                  </a:lnTo>
                  <a:lnTo>
                    <a:pt x="180706" y="19014"/>
                  </a:lnTo>
                  <a:lnTo>
                    <a:pt x="142662" y="38028"/>
                  </a:lnTo>
                  <a:lnTo>
                    <a:pt x="114130" y="57043"/>
                  </a:lnTo>
                  <a:lnTo>
                    <a:pt x="76086" y="76057"/>
                  </a:lnTo>
                  <a:lnTo>
                    <a:pt x="57065" y="104578"/>
                  </a:lnTo>
                  <a:lnTo>
                    <a:pt x="38043" y="142607"/>
                  </a:lnTo>
                  <a:lnTo>
                    <a:pt x="19021" y="218664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99"/>
            <p:cNvSpPr/>
            <p:nvPr/>
          </p:nvSpPr>
          <p:spPr>
            <a:xfrm>
              <a:off x="4104077" y="2209068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260" y="228172"/>
                  </a:moveTo>
                  <a:lnTo>
                    <a:pt x="199727" y="228172"/>
                  </a:lnTo>
                  <a:lnTo>
                    <a:pt x="199727" y="180636"/>
                  </a:lnTo>
                  <a:lnTo>
                    <a:pt x="190217" y="142607"/>
                  </a:lnTo>
                  <a:lnTo>
                    <a:pt x="171195" y="104578"/>
                  </a:lnTo>
                  <a:lnTo>
                    <a:pt x="142662" y="76057"/>
                  </a:lnTo>
                  <a:lnTo>
                    <a:pt x="114130" y="57043"/>
                  </a:lnTo>
                  <a:lnTo>
                    <a:pt x="38043" y="19014"/>
                  </a:lnTo>
                  <a:lnTo>
                    <a:pt x="0" y="19014"/>
                  </a:lnTo>
                  <a:lnTo>
                    <a:pt x="0" y="0"/>
                  </a:lnTo>
                  <a:lnTo>
                    <a:pt x="38043" y="0"/>
                  </a:lnTo>
                  <a:lnTo>
                    <a:pt x="85597" y="19014"/>
                  </a:lnTo>
                  <a:lnTo>
                    <a:pt x="123641" y="38028"/>
                  </a:lnTo>
                  <a:lnTo>
                    <a:pt x="161684" y="66550"/>
                  </a:lnTo>
                  <a:lnTo>
                    <a:pt x="180706" y="95071"/>
                  </a:lnTo>
                  <a:lnTo>
                    <a:pt x="209238" y="133100"/>
                  </a:lnTo>
                  <a:lnTo>
                    <a:pt x="228260" y="228172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100"/>
            <p:cNvSpPr/>
            <p:nvPr/>
          </p:nvSpPr>
          <p:spPr>
            <a:xfrm>
              <a:off x="4104077" y="2437240"/>
              <a:ext cx="228600" cy="219075"/>
            </a:xfrm>
            <a:custGeom>
              <a:avLst/>
              <a:gdLst/>
              <a:ahLst/>
              <a:cxnLst/>
              <a:rect l="l" t="t" r="r" b="b"/>
              <a:pathLst>
                <a:path w="228600" h="219075">
                  <a:moveTo>
                    <a:pt x="38043" y="218664"/>
                  </a:moveTo>
                  <a:lnTo>
                    <a:pt x="0" y="218664"/>
                  </a:lnTo>
                  <a:lnTo>
                    <a:pt x="0" y="199650"/>
                  </a:lnTo>
                  <a:lnTo>
                    <a:pt x="38043" y="199650"/>
                  </a:lnTo>
                  <a:lnTo>
                    <a:pt x="114130" y="161621"/>
                  </a:lnTo>
                  <a:lnTo>
                    <a:pt x="142662" y="142607"/>
                  </a:lnTo>
                  <a:lnTo>
                    <a:pt x="171195" y="114086"/>
                  </a:lnTo>
                  <a:lnTo>
                    <a:pt x="190217" y="76057"/>
                  </a:lnTo>
                  <a:lnTo>
                    <a:pt x="199727" y="38028"/>
                  </a:lnTo>
                  <a:lnTo>
                    <a:pt x="199727" y="0"/>
                  </a:lnTo>
                  <a:lnTo>
                    <a:pt x="228260" y="0"/>
                  </a:lnTo>
                  <a:lnTo>
                    <a:pt x="218749" y="38028"/>
                  </a:lnTo>
                  <a:lnTo>
                    <a:pt x="209238" y="85564"/>
                  </a:lnTo>
                  <a:lnTo>
                    <a:pt x="180706" y="123593"/>
                  </a:lnTo>
                  <a:lnTo>
                    <a:pt x="161684" y="152114"/>
                  </a:lnTo>
                  <a:lnTo>
                    <a:pt x="85597" y="209157"/>
                  </a:lnTo>
                  <a:lnTo>
                    <a:pt x="38043" y="218664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101"/>
            <p:cNvSpPr/>
            <p:nvPr/>
          </p:nvSpPr>
          <p:spPr>
            <a:xfrm>
              <a:off x="3875816" y="2437240"/>
              <a:ext cx="228600" cy="219075"/>
            </a:xfrm>
            <a:custGeom>
              <a:avLst/>
              <a:gdLst/>
              <a:ahLst/>
              <a:cxnLst/>
              <a:rect l="l" t="t" r="r" b="b"/>
              <a:pathLst>
                <a:path w="228600" h="219075">
                  <a:moveTo>
                    <a:pt x="228260" y="218664"/>
                  </a:moveTo>
                  <a:lnTo>
                    <a:pt x="180706" y="218664"/>
                  </a:lnTo>
                  <a:lnTo>
                    <a:pt x="133151" y="209157"/>
                  </a:lnTo>
                  <a:lnTo>
                    <a:pt x="95108" y="180636"/>
                  </a:lnTo>
                  <a:lnTo>
                    <a:pt x="38043" y="123593"/>
                  </a:lnTo>
                  <a:lnTo>
                    <a:pt x="19021" y="85564"/>
                  </a:lnTo>
                  <a:lnTo>
                    <a:pt x="0" y="38028"/>
                  </a:lnTo>
                  <a:lnTo>
                    <a:pt x="0" y="0"/>
                  </a:lnTo>
                  <a:lnTo>
                    <a:pt x="19021" y="0"/>
                  </a:lnTo>
                  <a:lnTo>
                    <a:pt x="19021" y="38028"/>
                  </a:lnTo>
                  <a:lnTo>
                    <a:pt x="57065" y="114086"/>
                  </a:lnTo>
                  <a:lnTo>
                    <a:pt x="76086" y="142607"/>
                  </a:lnTo>
                  <a:lnTo>
                    <a:pt x="114130" y="161621"/>
                  </a:lnTo>
                  <a:lnTo>
                    <a:pt x="142662" y="180636"/>
                  </a:lnTo>
                  <a:lnTo>
                    <a:pt x="180706" y="199650"/>
                  </a:lnTo>
                  <a:lnTo>
                    <a:pt x="228260" y="199650"/>
                  </a:lnTo>
                  <a:lnTo>
                    <a:pt x="228260" y="218664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102"/>
            <p:cNvSpPr/>
            <p:nvPr/>
          </p:nvSpPr>
          <p:spPr>
            <a:xfrm>
              <a:off x="3875816" y="2209068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9021" y="228172"/>
                  </a:moveTo>
                  <a:lnTo>
                    <a:pt x="0" y="228172"/>
                  </a:lnTo>
                  <a:lnTo>
                    <a:pt x="0" y="180636"/>
                  </a:lnTo>
                  <a:lnTo>
                    <a:pt x="19021" y="133100"/>
                  </a:lnTo>
                  <a:lnTo>
                    <a:pt x="38043" y="95071"/>
                  </a:lnTo>
                  <a:lnTo>
                    <a:pt x="95108" y="38028"/>
                  </a:lnTo>
                  <a:lnTo>
                    <a:pt x="133151" y="19014"/>
                  </a:lnTo>
                  <a:lnTo>
                    <a:pt x="180706" y="0"/>
                  </a:lnTo>
                  <a:lnTo>
                    <a:pt x="228260" y="0"/>
                  </a:lnTo>
                  <a:lnTo>
                    <a:pt x="228260" y="19014"/>
                  </a:lnTo>
                  <a:lnTo>
                    <a:pt x="180706" y="19014"/>
                  </a:lnTo>
                  <a:lnTo>
                    <a:pt x="142662" y="38028"/>
                  </a:lnTo>
                  <a:lnTo>
                    <a:pt x="114130" y="57043"/>
                  </a:lnTo>
                  <a:lnTo>
                    <a:pt x="76086" y="76057"/>
                  </a:lnTo>
                  <a:lnTo>
                    <a:pt x="57065" y="104578"/>
                  </a:lnTo>
                  <a:lnTo>
                    <a:pt x="19021" y="180636"/>
                  </a:lnTo>
                  <a:lnTo>
                    <a:pt x="19021" y="228172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103"/>
            <p:cNvSpPr/>
            <p:nvPr/>
          </p:nvSpPr>
          <p:spPr>
            <a:xfrm>
              <a:off x="4104077" y="4139024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260" y="228172"/>
                  </a:moveTo>
                  <a:lnTo>
                    <a:pt x="209238" y="228172"/>
                  </a:lnTo>
                  <a:lnTo>
                    <a:pt x="209238" y="190143"/>
                  </a:lnTo>
                  <a:lnTo>
                    <a:pt x="171195" y="114086"/>
                  </a:lnTo>
                  <a:lnTo>
                    <a:pt x="123641" y="57043"/>
                  </a:lnTo>
                  <a:lnTo>
                    <a:pt x="85597" y="38028"/>
                  </a:lnTo>
                  <a:lnTo>
                    <a:pt x="47554" y="28521"/>
                  </a:lnTo>
                  <a:lnTo>
                    <a:pt x="0" y="19014"/>
                  </a:lnTo>
                  <a:lnTo>
                    <a:pt x="0" y="0"/>
                  </a:lnTo>
                  <a:lnTo>
                    <a:pt x="95108" y="19014"/>
                  </a:lnTo>
                  <a:lnTo>
                    <a:pt x="133151" y="38028"/>
                  </a:lnTo>
                  <a:lnTo>
                    <a:pt x="161684" y="66550"/>
                  </a:lnTo>
                  <a:lnTo>
                    <a:pt x="190217" y="104578"/>
                  </a:lnTo>
                  <a:lnTo>
                    <a:pt x="228260" y="180636"/>
                  </a:lnTo>
                  <a:lnTo>
                    <a:pt x="228260" y="228172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104"/>
            <p:cNvSpPr/>
            <p:nvPr/>
          </p:nvSpPr>
          <p:spPr>
            <a:xfrm>
              <a:off x="4104077" y="4367196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228172"/>
                  </a:moveTo>
                  <a:lnTo>
                    <a:pt x="0" y="209157"/>
                  </a:lnTo>
                  <a:lnTo>
                    <a:pt x="47554" y="199650"/>
                  </a:lnTo>
                  <a:lnTo>
                    <a:pt x="85597" y="190143"/>
                  </a:lnTo>
                  <a:lnTo>
                    <a:pt x="123641" y="171129"/>
                  </a:lnTo>
                  <a:lnTo>
                    <a:pt x="152173" y="142607"/>
                  </a:lnTo>
                  <a:lnTo>
                    <a:pt x="171195" y="114086"/>
                  </a:lnTo>
                  <a:lnTo>
                    <a:pt x="209238" y="38028"/>
                  </a:lnTo>
                  <a:lnTo>
                    <a:pt x="209238" y="0"/>
                  </a:lnTo>
                  <a:lnTo>
                    <a:pt x="228260" y="0"/>
                  </a:lnTo>
                  <a:lnTo>
                    <a:pt x="228260" y="47535"/>
                  </a:lnTo>
                  <a:lnTo>
                    <a:pt x="190217" y="123593"/>
                  </a:lnTo>
                  <a:lnTo>
                    <a:pt x="161684" y="161621"/>
                  </a:lnTo>
                  <a:lnTo>
                    <a:pt x="133151" y="190143"/>
                  </a:lnTo>
                  <a:lnTo>
                    <a:pt x="95108" y="209157"/>
                  </a:lnTo>
                  <a:lnTo>
                    <a:pt x="0" y="228172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105"/>
            <p:cNvSpPr/>
            <p:nvPr/>
          </p:nvSpPr>
          <p:spPr>
            <a:xfrm>
              <a:off x="3885327" y="4367196"/>
              <a:ext cx="219075" cy="228600"/>
            </a:xfrm>
            <a:custGeom>
              <a:avLst/>
              <a:gdLst/>
              <a:ahLst/>
              <a:cxnLst/>
              <a:rect l="l" t="t" r="r" b="b"/>
              <a:pathLst>
                <a:path w="219075" h="228600">
                  <a:moveTo>
                    <a:pt x="218749" y="228172"/>
                  </a:moveTo>
                  <a:lnTo>
                    <a:pt x="180706" y="218664"/>
                  </a:lnTo>
                  <a:lnTo>
                    <a:pt x="133151" y="209157"/>
                  </a:lnTo>
                  <a:lnTo>
                    <a:pt x="95108" y="190143"/>
                  </a:lnTo>
                  <a:lnTo>
                    <a:pt x="66575" y="161621"/>
                  </a:lnTo>
                  <a:lnTo>
                    <a:pt x="9510" y="85564"/>
                  </a:lnTo>
                  <a:lnTo>
                    <a:pt x="0" y="47535"/>
                  </a:lnTo>
                  <a:lnTo>
                    <a:pt x="0" y="0"/>
                  </a:lnTo>
                  <a:lnTo>
                    <a:pt x="19021" y="0"/>
                  </a:lnTo>
                  <a:lnTo>
                    <a:pt x="19021" y="38028"/>
                  </a:lnTo>
                  <a:lnTo>
                    <a:pt x="57065" y="114086"/>
                  </a:lnTo>
                  <a:lnTo>
                    <a:pt x="76086" y="142607"/>
                  </a:lnTo>
                  <a:lnTo>
                    <a:pt x="104619" y="171129"/>
                  </a:lnTo>
                  <a:lnTo>
                    <a:pt x="142662" y="190143"/>
                  </a:lnTo>
                  <a:lnTo>
                    <a:pt x="218749" y="209157"/>
                  </a:lnTo>
                  <a:lnTo>
                    <a:pt x="218749" y="228172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106"/>
            <p:cNvSpPr/>
            <p:nvPr/>
          </p:nvSpPr>
          <p:spPr>
            <a:xfrm>
              <a:off x="3885327" y="4139024"/>
              <a:ext cx="219075" cy="228600"/>
            </a:xfrm>
            <a:custGeom>
              <a:avLst/>
              <a:gdLst/>
              <a:ahLst/>
              <a:cxnLst/>
              <a:rect l="l" t="t" r="r" b="b"/>
              <a:pathLst>
                <a:path w="219075" h="228600">
                  <a:moveTo>
                    <a:pt x="19021" y="228172"/>
                  </a:moveTo>
                  <a:lnTo>
                    <a:pt x="0" y="228172"/>
                  </a:lnTo>
                  <a:lnTo>
                    <a:pt x="0" y="180636"/>
                  </a:lnTo>
                  <a:lnTo>
                    <a:pt x="9510" y="142607"/>
                  </a:lnTo>
                  <a:lnTo>
                    <a:pt x="66575" y="66550"/>
                  </a:lnTo>
                  <a:lnTo>
                    <a:pt x="95108" y="38028"/>
                  </a:lnTo>
                  <a:lnTo>
                    <a:pt x="133151" y="19014"/>
                  </a:lnTo>
                  <a:lnTo>
                    <a:pt x="180706" y="9507"/>
                  </a:lnTo>
                  <a:lnTo>
                    <a:pt x="218749" y="0"/>
                  </a:lnTo>
                  <a:lnTo>
                    <a:pt x="218749" y="19014"/>
                  </a:lnTo>
                  <a:lnTo>
                    <a:pt x="142662" y="38028"/>
                  </a:lnTo>
                  <a:lnTo>
                    <a:pt x="104619" y="57043"/>
                  </a:lnTo>
                  <a:lnTo>
                    <a:pt x="76086" y="85564"/>
                  </a:lnTo>
                  <a:lnTo>
                    <a:pt x="57065" y="114086"/>
                  </a:lnTo>
                  <a:lnTo>
                    <a:pt x="19021" y="190143"/>
                  </a:lnTo>
                  <a:lnTo>
                    <a:pt x="19021" y="228172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107"/>
            <p:cNvSpPr/>
            <p:nvPr/>
          </p:nvSpPr>
          <p:spPr>
            <a:xfrm>
              <a:off x="4104077" y="5089741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260" y="228172"/>
                  </a:moveTo>
                  <a:lnTo>
                    <a:pt x="199727" y="228172"/>
                  </a:lnTo>
                  <a:lnTo>
                    <a:pt x="199727" y="190143"/>
                  </a:lnTo>
                  <a:lnTo>
                    <a:pt x="190217" y="152114"/>
                  </a:lnTo>
                  <a:lnTo>
                    <a:pt x="171195" y="114086"/>
                  </a:lnTo>
                  <a:lnTo>
                    <a:pt x="114130" y="57043"/>
                  </a:lnTo>
                  <a:lnTo>
                    <a:pt x="76086" y="38028"/>
                  </a:lnTo>
                  <a:lnTo>
                    <a:pt x="0" y="19014"/>
                  </a:lnTo>
                  <a:lnTo>
                    <a:pt x="0" y="0"/>
                  </a:lnTo>
                  <a:lnTo>
                    <a:pt x="38043" y="9507"/>
                  </a:lnTo>
                  <a:lnTo>
                    <a:pt x="85597" y="19014"/>
                  </a:lnTo>
                  <a:lnTo>
                    <a:pt x="123641" y="38028"/>
                  </a:lnTo>
                  <a:lnTo>
                    <a:pt x="161684" y="66550"/>
                  </a:lnTo>
                  <a:lnTo>
                    <a:pt x="180706" y="104578"/>
                  </a:lnTo>
                  <a:lnTo>
                    <a:pt x="209238" y="142607"/>
                  </a:lnTo>
                  <a:lnTo>
                    <a:pt x="218749" y="180636"/>
                  </a:lnTo>
                  <a:lnTo>
                    <a:pt x="228260" y="228172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108"/>
            <p:cNvSpPr/>
            <p:nvPr/>
          </p:nvSpPr>
          <p:spPr>
            <a:xfrm>
              <a:off x="4104077" y="5317913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0" y="228172"/>
                  </a:moveTo>
                  <a:lnTo>
                    <a:pt x="0" y="209157"/>
                  </a:lnTo>
                  <a:lnTo>
                    <a:pt x="76086" y="190143"/>
                  </a:lnTo>
                  <a:lnTo>
                    <a:pt x="114130" y="171129"/>
                  </a:lnTo>
                  <a:lnTo>
                    <a:pt x="171195" y="114086"/>
                  </a:lnTo>
                  <a:lnTo>
                    <a:pt x="190217" y="76057"/>
                  </a:lnTo>
                  <a:lnTo>
                    <a:pt x="199727" y="38028"/>
                  </a:lnTo>
                  <a:lnTo>
                    <a:pt x="199727" y="0"/>
                  </a:lnTo>
                  <a:lnTo>
                    <a:pt x="228260" y="0"/>
                  </a:lnTo>
                  <a:lnTo>
                    <a:pt x="218749" y="47535"/>
                  </a:lnTo>
                  <a:lnTo>
                    <a:pt x="209238" y="85564"/>
                  </a:lnTo>
                  <a:lnTo>
                    <a:pt x="180706" y="123593"/>
                  </a:lnTo>
                  <a:lnTo>
                    <a:pt x="161684" y="161621"/>
                  </a:lnTo>
                  <a:lnTo>
                    <a:pt x="123641" y="190143"/>
                  </a:lnTo>
                  <a:lnTo>
                    <a:pt x="85597" y="209157"/>
                  </a:lnTo>
                  <a:lnTo>
                    <a:pt x="38043" y="218664"/>
                  </a:lnTo>
                  <a:lnTo>
                    <a:pt x="0" y="228172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109"/>
            <p:cNvSpPr/>
            <p:nvPr/>
          </p:nvSpPr>
          <p:spPr>
            <a:xfrm>
              <a:off x="3875816" y="5317913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260" y="228172"/>
                  </a:moveTo>
                  <a:lnTo>
                    <a:pt x="133151" y="209157"/>
                  </a:lnTo>
                  <a:lnTo>
                    <a:pt x="95108" y="190143"/>
                  </a:lnTo>
                  <a:lnTo>
                    <a:pt x="66575" y="161621"/>
                  </a:lnTo>
                  <a:lnTo>
                    <a:pt x="38043" y="123593"/>
                  </a:lnTo>
                  <a:lnTo>
                    <a:pt x="0" y="47535"/>
                  </a:lnTo>
                  <a:lnTo>
                    <a:pt x="0" y="0"/>
                  </a:lnTo>
                  <a:lnTo>
                    <a:pt x="19021" y="0"/>
                  </a:lnTo>
                  <a:lnTo>
                    <a:pt x="19021" y="38028"/>
                  </a:lnTo>
                  <a:lnTo>
                    <a:pt x="57065" y="114086"/>
                  </a:lnTo>
                  <a:lnTo>
                    <a:pt x="114130" y="171129"/>
                  </a:lnTo>
                  <a:lnTo>
                    <a:pt x="180706" y="199650"/>
                  </a:lnTo>
                  <a:lnTo>
                    <a:pt x="228260" y="209157"/>
                  </a:lnTo>
                  <a:lnTo>
                    <a:pt x="228260" y="228172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110"/>
            <p:cNvSpPr/>
            <p:nvPr/>
          </p:nvSpPr>
          <p:spPr>
            <a:xfrm>
              <a:off x="3875816" y="5089741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19021" y="228172"/>
                  </a:moveTo>
                  <a:lnTo>
                    <a:pt x="0" y="228172"/>
                  </a:lnTo>
                  <a:lnTo>
                    <a:pt x="0" y="180636"/>
                  </a:lnTo>
                  <a:lnTo>
                    <a:pt x="38043" y="104578"/>
                  </a:lnTo>
                  <a:lnTo>
                    <a:pt x="66575" y="66550"/>
                  </a:lnTo>
                  <a:lnTo>
                    <a:pt x="95108" y="38028"/>
                  </a:lnTo>
                  <a:lnTo>
                    <a:pt x="133151" y="19014"/>
                  </a:lnTo>
                  <a:lnTo>
                    <a:pt x="228260" y="0"/>
                  </a:lnTo>
                  <a:lnTo>
                    <a:pt x="228260" y="19014"/>
                  </a:lnTo>
                  <a:lnTo>
                    <a:pt x="180706" y="28521"/>
                  </a:lnTo>
                  <a:lnTo>
                    <a:pt x="142662" y="38028"/>
                  </a:lnTo>
                  <a:lnTo>
                    <a:pt x="114130" y="57043"/>
                  </a:lnTo>
                  <a:lnTo>
                    <a:pt x="76086" y="85564"/>
                  </a:lnTo>
                  <a:lnTo>
                    <a:pt x="57065" y="114086"/>
                  </a:lnTo>
                  <a:lnTo>
                    <a:pt x="19021" y="190143"/>
                  </a:lnTo>
                  <a:lnTo>
                    <a:pt x="19021" y="228172"/>
                  </a:lnTo>
                  <a:close/>
                </a:path>
              </a:pathLst>
            </a:custGeom>
            <a:solidFill>
              <a:srgbClr val="2522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111"/>
            <p:cNvSpPr/>
            <p:nvPr/>
          </p:nvSpPr>
          <p:spPr>
            <a:xfrm>
              <a:off x="5483154" y="2171039"/>
              <a:ext cx="314325" cy="332740"/>
            </a:xfrm>
            <a:custGeom>
              <a:avLst/>
              <a:gdLst/>
              <a:ahLst/>
              <a:cxnLst/>
              <a:rect l="l" t="t" r="r" b="b"/>
              <a:pathLst>
                <a:path w="314325" h="332739">
                  <a:moveTo>
                    <a:pt x="313858" y="332751"/>
                  </a:moveTo>
                  <a:lnTo>
                    <a:pt x="294836" y="332751"/>
                  </a:lnTo>
                  <a:lnTo>
                    <a:pt x="285325" y="247186"/>
                  </a:lnTo>
                  <a:lnTo>
                    <a:pt x="266303" y="180636"/>
                  </a:lnTo>
                  <a:lnTo>
                    <a:pt x="247282" y="133100"/>
                  </a:lnTo>
                  <a:lnTo>
                    <a:pt x="209238" y="95071"/>
                  </a:lnTo>
                  <a:lnTo>
                    <a:pt x="171195" y="66550"/>
                  </a:lnTo>
                  <a:lnTo>
                    <a:pt x="123641" y="47535"/>
                  </a:lnTo>
                  <a:lnTo>
                    <a:pt x="66575" y="28521"/>
                  </a:lnTo>
                  <a:lnTo>
                    <a:pt x="0" y="19014"/>
                  </a:lnTo>
                  <a:lnTo>
                    <a:pt x="0" y="0"/>
                  </a:lnTo>
                  <a:lnTo>
                    <a:pt x="66575" y="9507"/>
                  </a:lnTo>
                  <a:lnTo>
                    <a:pt x="180706" y="47535"/>
                  </a:lnTo>
                  <a:lnTo>
                    <a:pt x="228260" y="76057"/>
                  </a:lnTo>
                  <a:lnTo>
                    <a:pt x="285325" y="171129"/>
                  </a:lnTo>
                  <a:lnTo>
                    <a:pt x="304347" y="247186"/>
                  </a:lnTo>
                  <a:lnTo>
                    <a:pt x="313858" y="332751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112"/>
            <p:cNvSpPr/>
            <p:nvPr/>
          </p:nvSpPr>
          <p:spPr>
            <a:xfrm>
              <a:off x="5407067" y="2123503"/>
              <a:ext cx="152400" cy="133350"/>
            </a:xfrm>
            <a:custGeom>
              <a:avLst/>
              <a:gdLst/>
              <a:ahLst/>
              <a:cxnLst/>
              <a:rect l="l" t="t" r="r" b="b"/>
              <a:pathLst>
                <a:path w="152400" h="133350">
                  <a:moveTo>
                    <a:pt x="142662" y="133100"/>
                  </a:moveTo>
                  <a:lnTo>
                    <a:pt x="0" y="47535"/>
                  </a:lnTo>
                  <a:lnTo>
                    <a:pt x="152173" y="0"/>
                  </a:lnTo>
                  <a:lnTo>
                    <a:pt x="152173" y="19014"/>
                  </a:lnTo>
                  <a:lnTo>
                    <a:pt x="133151" y="38028"/>
                  </a:lnTo>
                  <a:lnTo>
                    <a:pt x="133151" y="123593"/>
                  </a:lnTo>
                  <a:lnTo>
                    <a:pt x="142662" y="133100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113"/>
            <p:cNvSpPr txBox="1"/>
            <p:nvPr/>
          </p:nvSpPr>
          <p:spPr>
            <a:xfrm>
              <a:off x="5117424" y="5973017"/>
              <a:ext cx="378460" cy="2184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500" spc="-120" dirty="0">
                  <a:solidFill>
                    <a:srgbClr val="25221E"/>
                  </a:solidFill>
                  <a:latin typeface="Arial"/>
                  <a:cs typeface="Arial"/>
                </a:rPr>
                <a:t>I</a:t>
              </a:r>
              <a:r>
                <a:rPr sz="1500" spc="-5" dirty="0">
                  <a:solidFill>
                    <a:srgbClr val="25221E"/>
                  </a:solidFill>
                  <a:latin typeface="Arial"/>
                  <a:cs typeface="Arial"/>
                </a:rPr>
                <a:t>n</a:t>
              </a:r>
              <a:r>
                <a:rPr sz="1500" spc="-35" dirty="0">
                  <a:solidFill>
                    <a:srgbClr val="25221E"/>
                  </a:solidFill>
                  <a:latin typeface="Arial"/>
                  <a:cs typeface="Arial"/>
                </a:rPr>
                <a:t>l</a:t>
              </a:r>
              <a:r>
                <a:rPr sz="1500" spc="70" dirty="0">
                  <a:solidFill>
                    <a:srgbClr val="25221E"/>
                  </a:solidFill>
                  <a:latin typeface="Arial"/>
                  <a:cs typeface="Arial"/>
                </a:rPr>
                <a:t>e</a:t>
              </a:r>
              <a:r>
                <a:rPr sz="1500" dirty="0">
                  <a:solidFill>
                    <a:srgbClr val="25221E"/>
                  </a:solidFill>
                  <a:latin typeface="Arial"/>
                  <a:cs typeface="Arial"/>
                </a:rPr>
                <a:t>t</a:t>
              </a:r>
              <a:endParaRPr sz="1500">
                <a:latin typeface="Arial"/>
                <a:cs typeface="Arial"/>
              </a:endParaRPr>
            </a:p>
          </p:txBody>
        </p:sp>
        <p:sp>
          <p:nvSpPr>
            <p:cNvPr id="248" name="object 114"/>
            <p:cNvSpPr txBox="1"/>
            <p:nvPr/>
          </p:nvSpPr>
          <p:spPr>
            <a:xfrm>
              <a:off x="3831498" y="2783445"/>
              <a:ext cx="643255" cy="2184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500" spc="-120" dirty="0">
                  <a:solidFill>
                    <a:srgbClr val="25221E"/>
                  </a:solidFill>
                  <a:latin typeface="Arial"/>
                  <a:cs typeface="Arial"/>
                </a:rPr>
                <a:t>I</a:t>
              </a:r>
              <a:r>
                <a:rPr sz="1500" spc="-5" dirty="0">
                  <a:solidFill>
                    <a:srgbClr val="25221E"/>
                  </a:solidFill>
                  <a:latin typeface="Arial"/>
                  <a:cs typeface="Arial"/>
                </a:rPr>
                <a:t>n</a:t>
              </a:r>
              <a:r>
                <a:rPr sz="1500" spc="30" dirty="0">
                  <a:solidFill>
                    <a:srgbClr val="25221E"/>
                  </a:solidFill>
                  <a:latin typeface="Arial"/>
                  <a:cs typeface="Arial"/>
                </a:rPr>
                <a:t>t</a:t>
              </a:r>
              <a:r>
                <a:rPr sz="1500" spc="70" dirty="0">
                  <a:solidFill>
                    <a:srgbClr val="25221E"/>
                  </a:solidFill>
                  <a:latin typeface="Arial"/>
                  <a:cs typeface="Arial"/>
                </a:rPr>
                <a:t>a</a:t>
              </a:r>
              <a:r>
                <a:rPr sz="1500" spc="-150" dirty="0">
                  <a:solidFill>
                    <a:srgbClr val="25221E"/>
                  </a:solidFill>
                  <a:latin typeface="Arial"/>
                  <a:cs typeface="Arial"/>
                </a:rPr>
                <a:t>k</a:t>
              </a:r>
              <a:r>
                <a:rPr sz="1500" spc="5" dirty="0">
                  <a:solidFill>
                    <a:srgbClr val="25221E"/>
                  </a:solidFill>
                  <a:latin typeface="Arial"/>
                  <a:cs typeface="Arial"/>
                </a:rPr>
                <a:t>e</a:t>
              </a:r>
              <a:r>
                <a:rPr sz="1500" spc="-275" dirty="0">
                  <a:solidFill>
                    <a:srgbClr val="25221E"/>
                  </a:solidFill>
                  <a:latin typeface="Arial"/>
                  <a:cs typeface="Arial"/>
                </a:rPr>
                <a:t> </a:t>
              </a:r>
              <a:r>
                <a:rPr sz="1500" spc="5" dirty="0">
                  <a:solidFill>
                    <a:srgbClr val="25221E"/>
                  </a:solidFill>
                  <a:latin typeface="Arial"/>
                  <a:cs typeface="Arial"/>
                </a:rPr>
                <a:t>s</a:t>
              </a:r>
              <a:endParaRPr sz="1500">
                <a:latin typeface="Arial"/>
                <a:cs typeface="Arial"/>
              </a:endParaRPr>
            </a:p>
          </p:txBody>
        </p:sp>
        <p:sp>
          <p:nvSpPr>
            <p:cNvPr id="249" name="object 115"/>
            <p:cNvSpPr txBox="1"/>
            <p:nvPr/>
          </p:nvSpPr>
          <p:spPr>
            <a:xfrm>
              <a:off x="3814121" y="4759256"/>
              <a:ext cx="652145" cy="2184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500" spc="-120" dirty="0">
                  <a:solidFill>
                    <a:srgbClr val="25221E"/>
                  </a:solidFill>
                  <a:latin typeface="Arial"/>
                  <a:cs typeface="Arial"/>
                </a:rPr>
                <a:t>I</a:t>
              </a:r>
              <a:r>
                <a:rPr sz="1500" spc="-5" dirty="0">
                  <a:solidFill>
                    <a:srgbClr val="25221E"/>
                  </a:solidFill>
                  <a:latin typeface="Arial"/>
                  <a:cs typeface="Arial"/>
                </a:rPr>
                <a:t>n</a:t>
              </a:r>
              <a:r>
                <a:rPr sz="1500" spc="30" dirty="0">
                  <a:solidFill>
                    <a:srgbClr val="25221E"/>
                  </a:solidFill>
                  <a:latin typeface="Arial"/>
                  <a:cs typeface="Arial"/>
                </a:rPr>
                <a:t>t</a:t>
              </a:r>
              <a:r>
                <a:rPr sz="1500" spc="70" dirty="0">
                  <a:solidFill>
                    <a:srgbClr val="25221E"/>
                  </a:solidFill>
                  <a:latin typeface="Arial"/>
                  <a:cs typeface="Arial"/>
                </a:rPr>
                <a:t>a</a:t>
              </a:r>
              <a:r>
                <a:rPr sz="1500" spc="-75" dirty="0">
                  <a:solidFill>
                    <a:srgbClr val="25221E"/>
                  </a:solidFill>
                  <a:latin typeface="Arial"/>
                  <a:cs typeface="Arial"/>
                </a:rPr>
                <a:t>k</a:t>
              </a:r>
              <a:r>
                <a:rPr sz="1500" spc="70" dirty="0">
                  <a:solidFill>
                    <a:srgbClr val="25221E"/>
                  </a:solidFill>
                  <a:latin typeface="Arial"/>
                  <a:cs typeface="Arial"/>
                </a:rPr>
                <a:t>es</a:t>
              </a:r>
              <a:endParaRPr sz="1500">
                <a:latin typeface="Arial"/>
                <a:cs typeface="Arial"/>
              </a:endParaRPr>
            </a:p>
          </p:txBody>
        </p:sp>
        <p:sp>
          <p:nvSpPr>
            <p:cNvPr id="250" name="object 116"/>
            <p:cNvSpPr/>
            <p:nvPr/>
          </p:nvSpPr>
          <p:spPr>
            <a:xfrm>
              <a:off x="5777992" y="3635144"/>
              <a:ext cx="0" cy="342265"/>
            </a:xfrm>
            <a:custGeom>
              <a:avLst/>
              <a:gdLst/>
              <a:ahLst/>
              <a:cxnLst/>
              <a:rect l="l" t="t" r="r" b="b"/>
              <a:pathLst>
                <a:path h="342264">
                  <a:moveTo>
                    <a:pt x="0" y="0"/>
                  </a:moveTo>
                  <a:lnTo>
                    <a:pt x="0" y="342258"/>
                  </a:lnTo>
                </a:path>
              </a:pathLst>
            </a:custGeom>
            <a:ln w="20291">
              <a:solidFill>
                <a:srgbClr val="007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117"/>
            <p:cNvSpPr/>
            <p:nvPr/>
          </p:nvSpPr>
          <p:spPr>
            <a:xfrm>
              <a:off x="5711414" y="3559086"/>
              <a:ext cx="133350" cy="152400"/>
            </a:xfrm>
            <a:custGeom>
              <a:avLst/>
              <a:gdLst/>
              <a:ahLst/>
              <a:cxnLst/>
              <a:rect l="l" t="t" r="r" b="b"/>
              <a:pathLst>
                <a:path w="133350" h="152400">
                  <a:moveTo>
                    <a:pt x="0" y="152114"/>
                  </a:moveTo>
                  <a:lnTo>
                    <a:pt x="66575" y="0"/>
                  </a:lnTo>
                  <a:lnTo>
                    <a:pt x="124829" y="133100"/>
                  </a:lnTo>
                  <a:lnTo>
                    <a:pt x="38043" y="133100"/>
                  </a:lnTo>
                  <a:lnTo>
                    <a:pt x="38043" y="142607"/>
                  </a:lnTo>
                  <a:lnTo>
                    <a:pt x="9510" y="142607"/>
                  </a:lnTo>
                  <a:lnTo>
                    <a:pt x="0" y="152114"/>
                  </a:lnTo>
                  <a:close/>
                </a:path>
                <a:path w="133350" h="152400">
                  <a:moveTo>
                    <a:pt x="133151" y="152114"/>
                  </a:moveTo>
                  <a:lnTo>
                    <a:pt x="123641" y="142607"/>
                  </a:lnTo>
                  <a:lnTo>
                    <a:pt x="95108" y="142607"/>
                  </a:lnTo>
                  <a:lnTo>
                    <a:pt x="85597" y="133100"/>
                  </a:lnTo>
                  <a:lnTo>
                    <a:pt x="124829" y="133100"/>
                  </a:lnTo>
                  <a:lnTo>
                    <a:pt x="133151" y="152114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118"/>
            <p:cNvSpPr/>
            <p:nvPr/>
          </p:nvSpPr>
          <p:spPr>
            <a:xfrm>
              <a:off x="5782748" y="2865063"/>
              <a:ext cx="0" cy="342265"/>
            </a:xfrm>
            <a:custGeom>
              <a:avLst/>
              <a:gdLst/>
              <a:ahLst/>
              <a:cxnLst/>
              <a:rect l="l" t="t" r="r" b="b"/>
              <a:pathLst>
                <a:path h="342264">
                  <a:moveTo>
                    <a:pt x="0" y="0"/>
                  </a:moveTo>
                  <a:lnTo>
                    <a:pt x="0" y="342258"/>
                  </a:lnTo>
                </a:path>
              </a:pathLst>
            </a:custGeom>
            <a:ln w="29802">
              <a:solidFill>
                <a:srgbClr val="0074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119"/>
            <p:cNvSpPr/>
            <p:nvPr/>
          </p:nvSpPr>
          <p:spPr>
            <a:xfrm>
              <a:off x="5720925" y="2789005"/>
              <a:ext cx="123825" cy="152400"/>
            </a:xfrm>
            <a:custGeom>
              <a:avLst/>
              <a:gdLst/>
              <a:ahLst/>
              <a:cxnLst/>
              <a:rect l="l" t="t" r="r" b="b"/>
              <a:pathLst>
                <a:path w="123825" h="152400">
                  <a:moveTo>
                    <a:pt x="0" y="152114"/>
                  </a:moveTo>
                  <a:lnTo>
                    <a:pt x="66575" y="0"/>
                  </a:lnTo>
                  <a:lnTo>
                    <a:pt x="116507" y="133100"/>
                  </a:lnTo>
                  <a:lnTo>
                    <a:pt x="38043" y="133100"/>
                  </a:lnTo>
                  <a:lnTo>
                    <a:pt x="28532" y="142607"/>
                  </a:lnTo>
                  <a:lnTo>
                    <a:pt x="9510" y="142607"/>
                  </a:lnTo>
                  <a:lnTo>
                    <a:pt x="0" y="152114"/>
                  </a:lnTo>
                  <a:close/>
                </a:path>
                <a:path w="123825" h="152400">
                  <a:moveTo>
                    <a:pt x="123641" y="152114"/>
                  </a:moveTo>
                  <a:lnTo>
                    <a:pt x="114130" y="142607"/>
                  </a:lnTo>
                  <a:lnTo>
                    <a:pt x="95108" y="142607"/>
                  </a:lnTo>
                  <a:lnTo>
                    <a:pt x="85597" y="133100"/>
                  </a:lnTo>
                  <a:lnTo>
                    <a:pt x="116507" y="133100"/>
                  </a:lnTo>
                  <a:lnTo>
                    <a:pt x="123641" y="152114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120"/>
            <p:cNvSpPr/>
            <p:nvPr/>
          </p:nvSpPr>
          <p:spPr>
            <a:xfrm>
              <a:off x="5150274" y="5327420"/>
              <a:ext cx="371475" cy="276225"/>
            </a:xfrm>
            <a:custGeom>
              <a:avLst/>
              <a:gdLst/>
              <a:ahLst/>
              <a:cxnLst/>
              <a:rect l="l" t="t" r="r" b="b"/>
              <a:pathLst>
                <a:path w="371475" h="276225">
                  <a:moveTo>
                    <a:pt x="0" y="275707"/>
                  </a:moveTo>
                  <a:lnTo>
                    <a:pt x="0" y="247186"/>
                  </a:lnTo>
                  <a:lnTo>
                    <a:pt x="76086" y="247186"/>
                  </a:lnTo>
                  <a:lnTo>
                    <a:pt x="142662" y="237679"/>
                  </a:lnTo>
                  <a:lnTo>
                    <a:pt x="199727" y="218664"/>
                  </a:lnTo>
                  <a:lnTo>
                    <a:pt x="247282" y="190143"/>
                  </a:lnTo>
                  <a:lnTo>
                    <a:pt x="304347" y="114086"/>
                  </a:lnTo>
                  <a:lnTo>
                    <a:pt x="323369" y="66550"/>
                  </a:lnTo>
                  <a:lnTo>
                    <a:pt x="351901" y="0"/>
                  </a:lnTo>
                  <a:lnTo>
                    <a:pt x="370923" y="9507"/>
                  </a:lnTo>
                  <a:lnTo>
                    <a:pt x="351901" y="66550"/>
                  </a:lnTo>
                  <a:lnTo>
                    <a:pt x="323369" y="123593"/>
                  </a:lnTo>
                  <a:lnTo>
                    <a:pt x="294836" y="171129"/>
                  </a:lnTo>
                  <a:lnTo>
                    <a:pt x="256793" y="209157"/>
                  </a:lnTo>
                  <a:lnTo>
                    <a:pt x="209238" y="237679"/>
                  </a:lnTo>
                  <a:lnTo>
                    <a:pt x="152173" y="256693"/>
                  </a:lnTo>
                  <a:lnTo>
                    <a:pt x="85597" y="266200"/>
                  </a:lnTo>
                  <a:lnTo>
                    <a:pt x="0" y="275707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121"/>
            <p:cNvSpPr/>
            <p:nvPr/>
          </p:nvSpPr>
          <p:spPr>
            <a:xfrm>
              <a:off x="5426089" y="5260870"/>
              <a:ext cx="123825" cy="161925"/>
            </a:xfrm>
            <a:custGeom>
              <a:avLst/>
              <a:gdLst/>
              <a:ahLst/>
              <a:cxnLst/>
              <a:rect l="l" t="t" r="r" b="b"/>
              <a:pathLst>
                <a:path w="123825" h="161925">
                  <a:moveTo>
                    <a:pt x="123641" y="161621"/>
                  </a:moveTo>
                  <a:lnTo>
                    <a:pt x="104619" y="142607"/>
                  </a:lnTo>
                  <a:lnTo>
                    <a:pt x="95108" y="142607"/>
                  </a:lnTo>
                  <a:lnTo>
                    <a:pt x="85597" y="133100"/>
                  </a:lnTo>
                  <a:lnTo>
                    <a:pt x="76086" y="133100"/>
                  </a:lnTo>
                  <a:lnTo>
                    <a:pt x="66575" y="123593"/>
                  </a:lnTo>
                  <a:lnTo>
                    <a:pt x="0" y="123593"/>
                  </a:lnTo>
                  <a:lnTo>
                    <a:pt x="104619" y="0"/>
                  </a:lnTo>
                  <a:lnTo>
                    <a:pt x="123641" y="161621"/>
                  </a:lnTo>
                  <a:close/>
                </a:path>
              </a:pathLst>
            </a:custGeom>
            <a:solidFill>
              <a:srgbClr val="0074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6" name="Slide Number Placeholder 25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2895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666999" y="2133600"/>
            <a:ext cx="45719" cy="1417510"/>
          </a:xfrm>
          <a:custGeom>
            <a:avLst/>
            <a:gdLst/>
            <a:ahLst/>
            <a:cxnLst/>
            <a:rect l="l" t="t" r="r" b="b"/>
            <a:pathLst>
              <a:path h="467994">
                <a:moveTo>
                  <a:pt x="0" y="0"/>
                </a:moveTo>
                <a:lnTo>
                  <a:pt x="0" y="467867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67000" y="3448811"/>
            <a:ext cx="0" cy="970915"/>
          </a:xfrm>
          <a:custGeom>
            <a:avLst/>
            <a:gdLst/>
            <a:ahLst/>
            <a:cxnLst/>
            <a:rect l="l" t="t" r="r" b="b"/>
            <a:pathLst>
              <a:path h="970914">
                <a:moveTo>
                  <a:pt x="0" y="0"/>
                </a:moveTo>
                <a:lnTo>
                  <a:pt x="0" y="97078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5" name="object 5"/>
          <p:cNvSpPr/>
          <p:nvPr/>
        </p:nvSpPr>
        <p:spPr>
          <a:xfrm flipH="1">
            <a:off x="2011681" y="2133600"/>
            <a:ext cx="45719" cy="1315211"/>
          </a:xfrm>
          <a:custGeom>
            <a:avLst/>
            <a:gdLst/>
            <a:ahLst/>
            <a:cxnLst/>
            <a:rect l="l" t="t" r="r" b="b"/>
            <a:pathLst>
              <a:path h="574675">
                <a:moveTo>
                  <a:pt x="0" y="0"/>
                </a:moveTo>
                <a:lnTo>
                  <a:pt x="0" y="57454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57400" y="3448811"/>
            <a:ext cx="0" cy="970915"/>
          </a:xfrm>
          <a:custGeom>
            <a:avLst/>
            <a:gdLst/>
            <a:ahLst/>
            <a:cxnLst/>
            <a:rect l="l" t="t" r="r" b="b"/>
            <a:pathLst>
              <a:path h="970914">
                <a:moveTo>
                  <a:pt x="0" y="0"/>
                </a:moveTo>
                <a:lnTo>
                  <a:pt x="0" y="97078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67000" y="4419600"/>
            <a:ext cx="227965" cy="302895"/>
          </a:xfrm>
          <a:custGeom>
            <a:avLst/>
            <a:gdLst/>
            <a:ahLst/>
            <a:cxnLst/>
            <a:rect l="l" t="t" r="r" b="b"/>
            <a:pathLst>
              <a:path w="227964" h="302895">
                <a:moveTo>
                  <a:pt x="0" y="0"/>
                </a:moveTo>
                <a:lnTo>
                  <a:pt x="17543" y="45436"/>
                </a:lnTo>
                <a:lnTo>
                  <a:pt x="38116" y="90873"/>
                </a:lnTo>
                <a:lnTo>
                  <a:pt x="57356" y="124951"/>
                </a:lnTo>
                <a:lnTo>
                  <a:pt x="80430" y="157419"/>
                </a:lnTo>
                <a:lnTo>
                  <a:pt x="109027" y="188306"/>
                </a:lnTo>
                <a:lnTo>
                  <a:pt x="142215" y="219951"/>
                </a:lnTo>
                <a:lnTo>
                  <a:pt x="175439" y="250168"/>
                </a:lnTo>
                <a:lnTo>
                  <a:pt x="185734" y="259545"/>
                </a:lnTo>
                <a:lnTo>
                  <a:pt x="218515" y="291416"/>
                </a:lnTo>
                <a:lnTo>
                  <a:pt x="223767" y="297569"/>
                </a:lnTo>
                <a:lnTo>
                  <a:pt x="227504" y="302835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33741" y="4419600"/>
            <a:ext cx="224154" cy="302260"/>
          </a:xfrm>
          <a:custGeom>
            <a:avLst/>
            <a:gdLst/>
            <a:ahLst/>
            <a:cxnLst/>
            <a:rect l="l" t="t" r="r" b="b"/>
            <a:pathLst>
              <a:path w="224155" h="302260">
                <a:moveTo>
                  <a:pt x="223658" y="0"/>
                </a:moveTo>
                <a:lnTo>
                  <a:pt x="206513" y="39876"/>
                </a:lnTo>
                <a:lnTo>
                  <a:pt x="189368" y="78981"/>
                </a:lnTo>
                <a:lnTo>
                  <a:pt x="172223" y="116543"/>
                </a:lnTo>
                <a:lnTo>
                  <a:pt x="155078" y="151790"/>
                </a:lnTo>
                <a:lnTo>
                  <a:pt x="132218" y="193852"/>
                </a:lnTo>
                <a:lnTo>
                  <a:pt x="109358" y="228600"/>
                </a:lnTo>
                <a:lnTo>
                  <a:pt x="74480" y="262888"/>
                </a:lnTo>
                <a:lnTo>
                  <a:pt x="38125" y="284469"/>
                </a:lnTo>
                <a:lnTo>
                  <a:pt x="16681" y="294206"/>
                </a:lnTo>
                <a:lnTo>
                  <a:pt x="7609" y="298220"/>
                </a:lnTo>
                <a:lnTo>
                  <a:pt x="0" y="301907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28800" y="4724400"/>
            <a:ext cx="1066800" cy="0"/>
          </a:xfrm>
          <a:custGeom>
            <a:avLst/>
            <a:gdLst/>
            <a:ahLst/>
            <a:cxnLst/>
            <a:rect l="l" t="t" r="r" b="b"/>
            <a:pathLst>
              <a:path w="1066800">
                <a:moveTo>
                  <a:pt x="0" y="0"/>
                </a:moveTo>
                <a:lnTo>
                  <a:pt x="10668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23999" y="3352800"/>
            <a:ext cx="45719" cy="1410013"/>
          </a:xfrm>
          <a:custGeom>
            <a:avLst/>
            <a:gdLst/>
            <a:ahLst/>
            <a:cxnLst/>
            <a:rect l="l" t="t" r="r" b="b"/>
            <a:pathLst>
              <a:path h="574675">
                <a:moveTo>
                  <a:pt x="0" y="0"/>
                </a:moveTo>
                <a:lnTo>
                  <a:pt x="0" y="574548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24000" y="4668011"/>
            <a:ext cx="0" cy="437515"/>
          </a:xfrm>
          <a:custGeom>
            <a:avLst/>
            <a:gdLst/>
            <a:ahLst/>
            <a:cxnLst/>
            <a:rect l="l" t="t" r="r" b="b"/>
            <a:pathLst>
              <a:path h="437514">
                <a:moveTo>
                  <a:pt x="0" y="0"/>
                </a:moveTo>
                <a:lnTo>
                  <a:pt x="0" y="437388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09900" y="5105400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24000" y="5105399"/>
            <a:ext cx="1493518" cy="45719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7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76599" y="3352800"/>
            <a:ext cx="45719" cy="1219831"/>
          </a:xfrm>
          <a:custGeom>
            <a:avLst/>
            <a:gdLst/>
            <a:ahLst/>
            <a:cxnLst/>
            <a:rect l="l" t="t" r="r" b="b"/>
            <a:pathLst>
              <a:path h="437514">
                <a:moveTo>
                  <a:pt x="0" y="0"/>
                </a:moveTo>
                <a:lnTo>
                  <a:pt x="0" y="437388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76600" y="4530852"/>
            <a:ext cx="0" cy="574675"/>
          </a:xfrm>
          <a:custGeom>
            <a:avLst/>
            <a:gdLst/>
            <a:ahLst/>
            <a:cxnLst/>
            <a:rect l="l" t="t" r="r" b="b"/>
            <a:pathLst>
              <a:path h="574675">
                <a:moveTo>
                  <a:pt x="0" y="0"/>
                </a:moveTo>
                <a:lnTo>
                  <a:pt x="0" y="574548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67000" y="4419600"/>
            <a:ext cx="227965" cy="302895"/>
          </a:xfrm>
          <a:custGeom>
            <a:avLst/>
            <a:gdLst/>
            <a:ahLst/>
            <a:cxnLst/>
            <a:rect l="l" t="t" r="r" b="b"/>
            <a:pathLst>
              <a:path w="227964" h="302895">
                <a:moveTo>
                  <a:pt x="0" y="0"/>
                </a:moveTo>
                <a:lnTo>
                  <a:pt x="17543" y="45436"/>
                </a:lnTo>
                <a:lnTo>
                  <a:pt x="38116" y="90873"/>
                </a:lnTo>
                <a:lnTo>
                  <a:pt x="57356" y="124951"/>
                </a:lnTo>
                <a:lnTo>
                  <a:pt x="80430" y="157419"/>
                </a:lnTo>
                <a:lnTo>
                  <a:pt x="109027" y="188306"/>
                </a:lnTo>
                <a:lnTo>
                  <a:pt x="142215" y="219951"/>
                </a:lnTo>
                <a:lnTo>
                  <a:pt x="175439" y="250168"/>
                </a:lnTo>
                <a:lnTo>
                  <a:pt x="185734" y="259545"/>
                </a:lnTo>
                <a:lnTo>
                  <a:pt x="218515" y="291416"/>
                </a:lnTo>
                <a:lnTo>
                  <a:pt x="223767" y="297569"/>
                </a:lnTo>
                <a:lnTo>
                  <a:pt x="227504" y="302835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895600" y="4953000"/>
            <a:ext cx="0" cy="574675"/>
          </a:xfrm>
          <a:custGeom>
            <a:avLst/>
            <a:gdLst/>
            <a:ahLst/>
            <a:cxnLst/>
            <a:rect l="l" t="t" r="r" b="b"/>
            <a:pathLst>
              <a:path h="574675">
                <a:moveTo>
                  <a:pt x="0" y="0"/>
                </a:moveTo>
                <a:lnTo>
                  <a:pt x="0" y="574547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828800" y="4953000"/>
            <a:ext cx="0" cy="574675"/>
          </a:xfrm>
          <a:custGeom>
            <a:avLst/>
            <a:gdLst/>
            <a:ahLst/>
            <a:cxnLst/>
            <a:rect l="l" t="t" r="r" b="b"/>
            <a:pathLst>
              <a:path h="574675">
                <a:moveTo>
                  <a:pt x="0" y="0"/>
                </a:moveTo>
                <a:lnTo>
                  <a:pt x="0" y="574547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892300" y="5334000"/>
            <a:ext cx="939800" cy="0"/>
          </a:xfrm>
          <a:custGeom>
            <a:avLst/>
            <a:gdLst/>
            <a:ahLst/>
            <a:cxnLst/>
            <a:rect l="l" t="t" r="r" b="b"/>
            <a:pathLst>
              <a:path w="939800">
                <a:moveTo>
                  <a:pt x="0" y="0"/>
                </a:moveTo>
                <a:lnTo>
                  <a:pt x="9398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819401" y="529589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199"/>
                </a:lnTo>
                <a:lnTo>
                  <a:pt x="7620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828801" y="529589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32" name="object 32"/>
          <p:cNvSpPr/>
          <p:nvPr/>
        </p:nvSpPr>
        <p:spPr>
          <a:xfrm flipH="1">
            <a:off x="1478280" y="5257799"/>
            <a:ext cx="45719" cy="690371"/>
          </a:xfrm>
          <a:custGeom>
            <a:avLst/>
            <a:gdLst/>
            <a:ahLst/>
            <a:cxnLst/>
            <a:rect l="l" t="t" r="r" b="b"/>
            <a:pathLst>
              <a:path h="422275">
                <a:moveTo>
                  <a:pt x="0" y="0"/>
                </a:moveTo>
                <a:lnTo>
                  <a:pt x="0" y="422147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36" name="object 36"/>
          <p:cNvSpPr/>
          <p:nvPr/>
        </p:nvSpPr>
        <p:spPr>
          <a:xfrm flipV="1">
            <a:off x="1587499" y="5821681"/>
            <a:ext cx="1651001" cy="45719"/>
          </a:xfrm>
          <a:custGeom>
            <a:avLst/>
            <a:gdLst/>
            <a:ahLst/>
            <a:cxnLst/>
            <a:rect l="l" t="t" r="r" b="b"/>
            <a:pathLst>
              <a:path w="1308100">
                <a:moveTo>
                  <a:pt x="0" y="0"/>
                </a:moveTo>
                <a:lnTo>
                  <a:pt x="13081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200401" y="582929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199"/>
                </a:lnTo>
                <a:lnTo>
                  <a:pt x="7620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524001" y="582929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15000" y="37338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0"/>
                </a:moveTo>
                <a:lnTo>
                  <a:pt x="319198" y="4986"/>
                </a:lnTo>
                <a:lnTo>
                  <a:pt x="260572" y="19423"/>
                </a:lnTo>
                <a:lnTo>
                  <a:pt x="205906" y="42525"/>
                </a:lnTo>
                <a:lnTo>
                  <a:pt x="155983" y="73509"/>
                </a:lnTo>
                <a:lnTo>
                  <a:pt x="111590" y="111590"/>
                </a:lnTo>
                <a:lnTo>
                  <a:pt x="73509" y="155983"/>
                </a:lnTo>
                <a:lnTo>
                  <a:pt x="42525" y="205906"/>
                </a:lnTo>
                <a:lnTo>
                  <a:pt x="19423" y="260572"/>
                </a:lnTo>
                <a:lnTo>
                  <a:pt x="4986" y="319198"/>
                </a:lnTo>
                <a:lnTo>
                  <a:pt x="0" y="381000"/>
                </a:lnTo>
                <a:lnTo>
                  <a:pt x="1262" y="412248"/>
                </a:lnTo>
                <a:lnTo>
                  <a:pt x="11072" y="472560"/>
                </a:lnTo>
                <a:lnTo>
                  <a:pt x="29940" y="529304"/>
                </a:lnTo>
                <a:lnTo>
                  <a:pt x="57081" y="581697"/>
                </a:lnTo>
                <a:lnTo>
                  <a:pt x="91711" y="628953"/>
                </a:lnTo>
                <a:lnTo>
                  <a:pt x="133046" y="670288"/>
                </a:lnTo>
                <a:lnTo>
                  <a:pt x="180302" y="704918"/>
                </a:lnTo>
                <a:lnTo>
                  <a:pt x="232695" y="732059"/>
                </a:lnTo>
                <a:lnTo>
                  <a:pt x="289439" y="750927"/>
                </a:lnTo>
                <a:lnTo>
                  <a:pt x="349751" y="760737"/>
                </a:lnTo>
                <a:lnTo>
                  <a:pt x="381000" y="762000"/>
                </a:lnTo>
                <a:lnTo>
                  <a:pt x="412248" y="760737"/>
                </a:lnTo>
                <a:lnTo>
                  <a:pt x="472560" y="750927"/>
                </a:lnTo>
                <a:lnTo>
                  <a:pt x="529304" y="732059"/>
                </a:lnTo>
                <a:lnTo>
                  <a:pt x="581697" y="704918"/>
                </a:lnTo>
                <a:lnTo>
                  <a:pt x="628953" y="670288"/>
                </a:lnTo>
                <a:lnTo>
                  <a:pt x="670288" y="628953"/>
                </a:lnTo>
                <a:lnTo>
                  <a:pt x="704918" y="581697"/>
                </a:lnTo>
                <a:lnTo>
                  <a:pt x="732059" y="529304"/>
                </a:lnTo>
                <a:lnTo>
                  <a:pt x="750927" y="472560"/>
                </a:lnTo>
                <a:lnTo>
                  <a:pt x="760737" y="412248"/>
                </a:lnTo>
                <a:lnTo>
                  <a:pt x="762000" y="381000"/>
                </a:lnTo>
                <a:lnTo>
                  <a:pt x="760737" y="349751"/>
                </a:lnTo>
                <a:lnTo>
                  <a:pt x="750927" y="289439"/>
                </a:lnTo>
                <a:lnTo>
                  <a:pt x="732059" y="232695"/>
                </a:lnTo>
                <a:lnTo>
                  <a:pt x="704918" y="180302"/>
                </a:lnTo>
                <a:lnTo>
                  <a:pt x="670288" y="133046"/>
                </a:lnTo>
                <a:lnTo>
                  <a:pt x="628953" y="91711"/>
                </a:lnTo>
                <a:lnTo>
                  <a:pt x="581697" y="57081"/>
                </a:lnTo>
                <a:lnTo>
                  <a:pt x="529304" y="29940"/>
                </a:lnTo>
                <a:lnTo>
                  <a:pt x="472560" y="11072"/>
                </a:lnTo>
                <a:lnTo>
                  <a:pt x="412248" y="1262"/>
                </a:lnTo>
                <a:lnTo>
                  <a:pt x="3810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715000" y="37338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0" y="381000"/>
                </a:moveTo>
                <a:lnTo>
                  <a:pt x="4986" y="319198"/>
                </a:lnTo>
                <a:lnTo>
                  <a:pt x="19423" y="260572"/>
                </a:lnTo>
                <a:lnTo>
                  <a:pt x="42525" y="205906"/>
                </a:lnTo>
                <a:lnTo>
                  <a:pt x="73509" y="155983"/>
                </a:lnTo>
                <a:lnTo>
                  <a:pt x="111590" y="111590"/>
                </a:lnTo>
                <a:lnTo>
                  <a:pt x="155983" y="73509"/>
                </a:lnTo>
                <a:lnTo>
                  <a:pt x="205906" y="42525"/>
                </a:lnTo>
                <a:lnTo>
                  <a:pt x="260572" y="19423"/>
                </a:lnTo>
                <a:lnTo>
                  <a:pt x="319198" y="4986"/>
                </a:lnTo>
                <a:lnTo>
                  <a:pt x="381000" y="0"/>
                </a:lnTo>
                <a:lnTo>
                  <a:pt x="442801" y="4986"/>
                </a:lnTo>
                <a:lnTo>
                  <a:pt x="501427" y="19423"/>
                </a:lnTo>
                <a:lnTo>
                  <a:pt x="556093" y="42525"/>
                </a:lnTo>
                <a:lnTo>
                  <a:pt x="606016" y="73509"/>
                </a:lnTo>
                <a:lnTo>
                  <a:pt x="650409" y="111590"/>
                </a:lnTo>
                <a:lnTo>
                  <a:pt x="688490" y="155983"/>
                </a:lnTo>
                <a:lnTo>
                  <a:pt x="719474" y="205906"/>
                </a:lnTo>
                <a:lnTo>
                  <a:pt x="742576" y="260572"/>
                </a:lnTo>
                <a:lnTo>
                  <a:pt x="757013" y="319198"/>
                </a:lnTo>
                <a:lnTo>
                  <a:pt x="762000" y="381000"/>
                </a:lnTo>
                <a:lnTo>
                  <a:pt x="757013" y="442801"/>
                </a:lnTo>
                <a:lnTo>
                  <a:pt x="742576" y="501427"/>
                </a:lnTo>
                <a:lnTo>
                  <a:pt x="719474" y="556093"/>
                </a:lnTo>
                <a:lnTo>
                  <a:pt x="688490" y="606016"/>
                </a:lnTo>
                <a:lnTo>
                  <a:pt x="650409" y="650409"/>
                </a:lnTo>
                <a:lnTo>
                  <a:pt x="606016" y="688490"/>
                </a:lnTo>
                <a:lnTo>
                  <a:pt x="556093" y="719474"/>
                </a:lnTo>
                <a:lnTo>
                  <a:pt x="501427" y="742576"/>
                </a:lnTo>
                <a:lnTo>
                  <a:pt x="442801" y="757013"/>
                </a:lnTo>
                <a:lnTo>
                  <a:pt x="381000" y="762000"/>
                </a:lnTo>
                <a:lnTo>
                  <a:pt x="349751" y="760737"/>
                </a:lnTo>
                <a:lnTo>
                  <a:pt x="289439" y="750927"/>
                </a:lnTo>
                <a:lnTo>
                  <a:pt x="232695" y="732059"/>
                </a:lnTo>
                <a:lnTo>
                  <a:pt x="180302" y="704918"/>
                </a:lnTo>
                <a:lnTo>
                  <a:pt x="133046" y="670288"/>
                </a:lnTo>
                <a:lnTo>
                  <a:pt x="91711" y="628953"/>
                </a:lnTo>
                <a:lnTo>
                  <a:pt x="57081" y="581697"/>
                </a:lnTo>
                <a:lnTo>
                  <a:pt x="29940" y="529304"/>
                </a:lnTo>
                <a:lnTo>
                  <a:pt x="11072" y="472560"/>
                </a:lnTo>
                <a:lnTo>
                  <a:pt x="1262" y="412248"/>
                </a:lnTo>
                <a:lnTo>
                  <a:pt x="0" y="381000"/>
                </a:lnTo>
                <a:close/>
              </a:path>
            </a:pathLst>
          </a:custGeom>
          <a:ln w="9525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056795" y="2109554"/>
            <a:ext cx="610235" cy="175895"/>
          </a:xfrm>
          <a:custGeom>
            <a:avLst/>
            <a:gdLst/>
            <a:ahLst/>
            <a:cxnLst/>
            <a:rect l="l" t="t" r="r" b="b"/>
            <a:pathLst>
              <a:path w="610235" h="175894">
                <a:moveTo>
                  <a:pt x="610204" y="24045"/>
                </a:moveTo>
                <a:lnTo>
                  <a:pt x="586526" y="64036"/>
                </a:lnTo>
                <a:lnTo>
                  <a:pt x="562216" y="101500"/>
                </a:lnTo>
                <a:lnTo>
                  <a:pt x="536643" y="133913"/>
                </a:lnTo>
                <a:lnTo>
                  <a:pt x="499491" y="164908"/>
                </a:lnTo>
                <a:lnTo>
                  <a:pt x="468516" y="175712"/>
                </a:lnTo>
                <a:lnTo>
                  <a:pt x="457277" y="174893"/>
                </a:lnTo>
                <a:lnTo>
                  <a:pt x="410531" y="155895"/>
                </a:lnTo>
                <a:lnTo>
                  <a:pt x="374164" y="129957"/>
                </a:lnTo>
                <a:lnTo>
                  <a:pt x="337294" y="99159"/>
                </a:lnTo>
                <a:lnTo>
                  <a:pt x="324987" y="88616"/>
                </a:lnTo>
                <a:lnTo>
                  <a:pt x="312707" y="78221"/>
                </a:lnTo>
                <a:lnTo>
                  <a:pt x="276229" y="49643"/>
                </a:lnTo>
                <a:lnTo>
                  <a:pt x="240726" y="28589"/>
                </a:lnTo>
                <a:lnTo>
                  <a:pt x="203944" y="16844"/>
                </a:lnTo>
                <a:lnTo>
                  <a:pt x="159553" y="7972"/>
                </a:lnTo>
                <a:lnTo>
                  <a:pt x="112161" y="2100"/>
                </a:lnTo>
                <a:lnTo>
                  <a:pt x="67170" y="0"/>
                </a:lnTo>
                <a:lnTo>
                  <a:pt x="53640" y="271"/>
                </a:lnTo>
                <a:lnTo>
                  <a:pt x="12187" y="6977"/>
                </a:lnTo>
                <a:lnTo>
                  <a:pt x="0" y="18707"/>
                </a:lnTo>
                <a:lnTo>
                  <a:pt x="604" y="2404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286000" y="1981933"/>
            <a:ext cx="381000" cy="151765"/>
          </a:xfrm>
          <a:custGeom>
            <a:avLst/>
            <a:gdLst/>
            <a:ahLst/>
            <a:cxnLst/>
            <a:rect l="l" t="t" r="r" b="b"/>
            <a:pathLst>
              <a:path w="381000" h="151764">
                <a:moveTo>
                  <a:pt x="381000" y="151666"/>
                </a:moveTo>
                <a:lnTo>
                  <a:pt x="357321" y="111676"/>
                </a:lnTo>
                <a:lnTo>
                  <a:pt x="333011" y="74211"/>
                </a:lnTo>
                <a:lnTo>
                  <a:pt x="307439" y="41798"/>
                </a:lnTo>
                <a:lnTo>
                  <a:pt x="270286" y="10804"/>
                </a:lnTo>
                <a:lnTo>
                  <a:pt x="239311" y="0"/>
                </a:lnTo>
                <a:lnTo>
                  <a:pt x="227892" y="728"/>
                </a:lnTo>
                <a:lnTo>
                  <a:pt x="190802" y="11834"/>
                </a:lnTo>
                <a:lnTo>
                  <a:pt x="151098" y="33305"/>
                </a:lnTo>
                <a:lnTo>
                  <a:pt x="110876" y="61270"/>
                </a:lnTo>
                <a:lnTo>
                  <a:pt x="72234" y="91857"/>
                </a:lnTo>
                <a:lnTo>
                  <a:pt x="37271" y="121192"/>
                </a:lnTo>
                <a:lnTo>
                  <a:pt x="26796" y="130023"/>
                </a:lnTo>
                <a:lnTo>
                  <a:pt x="17041" y="138141"/>
                </a:lnTo>
                <a:lnTo>
                  <a:pt x="8083" y="145403"/>
                </a:lnTo>
                <a:lnTo>
                  <a:pt x="0" y="151666"/>
                </a:lnTo>
              </a:path>
            </a:pathLst>
          </a:custGeom>
          <a:ln w="285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46" name="object 46"/>
          <p:cNvSpPr/>
          <p:nvPr/>
        </p:nvSpPr>
        <p:spPr>
          <a:xfrm flipH="1">
            <a:off x="5288281" y="1600200"/>
            <a:ext cx="45719" cy="1219200"/>
          </a:xfrm>
          <a:custGeom>
            <a:avLst/>
            <a:gdLst/>
            <a:ahLst/>
            <a:cxnLst/>
            <a:rect l="l" t="t" r="r" b="b"/>
            <a:pathLst>
              <a:path h="437514">
                <a:moveTo>
                  <a:pt x="0" y="0"/>
                </a:moveTo>
                <a:lnTo>
                  <a:pt x="0" y="43738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333999" y="2778251"/>
            <a:ext cx="45719" cy="1935036"/>
          </a:xfrm>
          <a:custGeom>
            <a:avLst/>
            <a:gdLst/>
            <a:ahLst/>
            <a:cxnLst/>
            <a:rect l="l" t="t" r="r" b="b"/>
            <a:pathLst>
              <a:path h="1149350">
                <a:moveTo>
                  <a:pt x="0" y="0"/>
                </a:moveTo>
                <a:lnTo>
                  <a:pt x="0" y="1149096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334000" y="4668011"/>
            <a:ext cx="0" cy="208915"/>
          </a:xfrm>
          <a:custGeom>
            <a:avLst/>
            <a:gdLst/>
            <a:ahLst/>
            <a:cxnLst/>
            <a:rect l="l" t="t" r="r" b="b"/>
            <a:pathLst>
              <a:path h="208914">
                <a:moveTo>
                  <a:pt x="0" y="0"/>
                </a:moveTo>
                <a:lnTo>
                  <a:pt x="0" y="208787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334000" y="4876800"/>
            <a:ext cx="1600200" cy="0"/>
          </a:xfrm>
          <a:custGeom>
            <a:avLst/>
            <a:gdLst/>
            <a:ahLst/>
            <a:cxnLst/>
            <a:rect l="l" t="t" r="r" b="b"/>
            <a:pathLst>
              <a:path w="1600200">
                <a:moveTo>
                  <a:pt x="0" y="0"/>
                </a:moveTo>
                <a:lnTo>
                  <a:pt x="160020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934199" y="1600200"/>
            <a:ext cx="45719" cy="1178051"/>
          </a:xfrm>
          <a:custGeom>
            <a:avLst/>
            <a:gdLst/>
            <a:ahLst/>
            <a:cxnLst/>
            <a:rect l="l" t="t" r="r" b="b"/>
            <a:pathLst>
              <a:path h="437514">
                <a:moveTo>
                  <a:pt x="0" y="0"/>
                </a:moveTo>
                <a:lnTo>
                  <a:pt x="0" y="43738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934199" y="2778251"/>
            <a:ext cx="45719" cy="1946149"/>
          </a:xfrm>
          <a:custGeom>
            <a:avLst/>
            <a:gdLst/>
            <a:ahLst/>
            <a:cxnLst/>
            <a:rect l="l" t="t" r="r" b="b"/>
            <a:pathLst>
              <a:path h="747395">
                <a:moveTo>
                  <a:pt x="0" y="0"/>
                </a:moveTo>
                <a:lnTo>
                  <a:pt x="0" y="746823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934200" y="4668011"/>
            <a:ext cx="0" cy="208915"/>
          </a:xfrm>
          <a:custGeom>
            <a:avLst/>
            <a:gdLst/>
            <a:ahLst/>
            <a:cxnLst/>
            <a:rect l="l" t="t" r="r" b="b"/>
            <a:pathLst>
              <a:path h="208914">
                <a:moveTo>
                  <a:pt x="0" y="0"/>
                </a:moveTo>
                <a:lnTo>
                  <a:pt x="0" y="208787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705600" y="33528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285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334000" y="3352799"/>
            <a:ext cx="1295400" cy="45719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28575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934200" y="3352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181600" y="3352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191000" y="3352800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191000" y="48768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648199" y="3416300"/>
            <a:ext cx="45719" cy="1251711"/>
          </a:xfrm>
          <a:custGeom>
            <a:avLst/>
            <a:gdLst/>
            <a:ahLst/>
            <a:cxnLst/>
            <a:rect l="l" t="t" r="r" b="b"/>
            <a:pathLst>
              <a:path h="511175">
                <a:moveTo>
                  <a:pt x="0" y="0"/>
                </a:moveTo>
                <a:lnTo>
                  <a:pt x="0" y="511048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648200" y="4668011"/>
            <a:ext cx="0" cy="145415"/>
          </a:xfrm>
          <a:custGeom>
            <a:avLst/>
            <a:gdLst/>
            <a:ahLst/>
            <a:cxnLst/>
            <a:rect l="l" t="t" r="r" b="b"/>
            <a:pathLst>
              <a:path h="145414">
                <a:moveTo>
                  <a:pt x="0" y="0"/>
                </a:moveTo>
                <a:lnTo>
                  <a:pt x="0" y="145287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610100" y="48006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610093" y="335279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12" y="0"/>
                </a:moveTo>
                <a:lnTo>
                  <a:pt x="0" y="76200"/>
                </a:lnTo>
                <a:lnTo>
                  <a:pt x="76200" y="76212"/>
                </a:lnTo>
                <a:lnTo>
                  <a:pt x="38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6477000" y="44958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19050" cmpd="sng">
            <a:solidFill>
              <a:srgbClr val="000000"/>
            </a:solidFill>
            <a:prstDash val="solid"/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248400" y="3180588"/>
            <a:ext cx="0" cy="741045"/>
          </a:xfrm>
          <a:custGeom>
            <a:avLst/>
            <a:gdLst/>
            <a:ahLst/>
            <a:cxnLst/>
            <a:rect l="l" t="t" r="r" b="b"/>
            <a:pathLst>
              <a:path h="741045">
                <a:moveTo>
                  <a:pt x="0" y="740663"/>
                </a:moveTo>
                <a:lnTo>
                  <a:pt x="0" y="0"/>
                </a:lnTo>
                <a:lnTo>
                  <a:pt x="0" y="7406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7162800" y="1600200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19050">
            <a:solidFill>
              <a:srgbClr val="000000"/>
            </a:solidFill>
            <a:prstDash val="solid"/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8077199" y="1663700"/>
            <a:ext cx="45719" cy="1384300"/>
          </a:xfrm>
          <a:custGeom>
            <a:avLst/>
            <a:gdLst/>
            <a:ahLst/>
            <a:cxnLst/>
            <a:rect l="l" t="t" r="r" b="b"/>
            <a:pathLst>
              <a:path h="511175">
                <a:moveTo>
                  <a:pt x="0" y="0"/>
                </a:moveTo>
                <a:lnTo>
                  <a:pt x="0" y="511048"/>
                </a:lnTo>
              </a:path>
            </a:pathLst>
          </a:custGeom>
          <a:ln w="19050">
            <a:solidFill>
              <a:srgbClr val="000000"/>
            </a:solidFill>
            <a:prstDash val="solid"/>
            <a:headEnd type="triangle"/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8077200" y="2915411"/>
            <a:ext cx="0" cy="1898014"/>
          </a:xfrm>
          <a:custGeom>
            <a:avLst/>
            <a:gdLst/>
            <a:ahLst/>
            <a:cxnLst/>
            <a:rect l="l" t="t" r="r" b="b"/>
            <a:pathLst>
              <a:path h="1898014">
                <a:moveTo>
                  <a:pt x="0" y="0"/>
                </a:moveTo>
                <a:lnTo>
                  <a:pt x="0" y="1897888"/>
                </a:lnTo>
              </a:path>
            </a:pathLst>
          </a:custGeom>
          <a:ln w="19050">
            <a:solidFill>
              <a:srgbClr val="000000"/>
            </a:solidFill>
            <a:prstDash val="solid"/>
            <a:tailEnd type="triangle"/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196464" y="5364598"/>
            <a:ext cx="1905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Univers Extended"/>
                <a:cs typeface="Arial"/>
              </a:rPr>
              <a:t>D</a:t>
            </a:r>
            <a:endParaRPr sz="1400">
              <a:latin typeface="Univers Extended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043988" y="5897922"/>
            <a:ext cx="31623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Univers Extended"/>
                <a:cs typeface="Arial"/>
              </a:rPr>
              <a:t>2D</a:t>
            </a:r>
            <a:endParaRPr sz="1400">
              <a:latin typeface="Univers Extended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6050281" y="1600200"/>
            <a:ext cx="45719" cy="1362075"/>
          </a:xfrm>
          <a:custGeom>
            <a:avLst/>
            <a:gdLst/>
            <a:ahLst/>
            <a:cxnLst/>
            <a:rect l="l" t="t" r="r" b="b"/>
            <a:pathLst>
              <a:path h="574675">
                <a:moveTo>
                  <a:pt x="0" y="0"/>
                </a:moveTo>
                <a:lnTo>
                  <a:pt x="0" y="574548"/>
                </a:lnTo>
              </a:path>
            </a:pathLst>
          </a:custGeom>
          <a:ln w="28575">
            <a:solidFill>
              <a:srgbClr val="000000"/>
            </a:solidFill>
            <a:prstDash val="lgDash"/>
            <a:tailEnd type="triangle"/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533400" y="3352800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83820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609600" y="5105400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76200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82" name="object 82"/>
          <p:cNvSpPr/>
          <p:nvPr/>
        </p:nvSpPr>
        <p:spPr>
          <a:xfrm flipH="1">
            <a:off x="944881" y="3416300"/>
            <a:ext cx="45719" cy="1346513"/>
          </a:xfrm>
          <a:custGeom>
            <a:avLst/>
            <a:gdLst/>
            <a:ahLst/>
            <a:cxnLst/>
            <a:rect l="l" t="t" r="r" b="b"/>
            <a:pathLst>
              <a:path h="511175">
                <a:moveTo>
                  <a:pt x="0" y="0"/>
                </a:moveTo>
                <a:lnTo>
                  <a:pt x="0" y="511048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990600" y="4668011"/>
            <a:ext cx="0" cy="374015"/>
          </a:xfrm>
          <a:custGeom>
            <a:avLst/>
            <a:gdLst/>
            <a:ahLst/>
            <a:cxnLst/>
            <a:rect l="l" t="t" r="r" b="b"/>
            <a:pathLst>
              <a:path h="374014">
                <a:moveTo>
                  <a:pt x="0" y="0"/>
                </a:moveTo>
                <a:lnTo>
                  <a:pt x="0" y="373888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952500" y="50292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952493" y="3352796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12" y="0"/>
                </a:moveTo>
                <a:lnTo>
                  <a:pt x="0" y="76200"/>
                </a:lnTo>
                <a:lnTo>
                  <a:pt x="76200" y="76212"/>
                </a:lnTo>
                <a:lnTo>
                  <a:pt x="38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971799" y="2209800"/>
            <a:ext cx="45719" cy="1206500"/>
          </a:xfrm>
          <a:custGeom>
            <a:avLst/>
            <a:gdLst/>
            <a:ahLst/>
            <a:cxnLst/>
            <a:rect l="l" t="t" r="r" b="b"/>
            <a:pathLst>
              <a:path h="574675">
                <a:moveTo>
                  <a:pt x="0" y="0"/>
                </a:moveTo>
                <a:lnTo>
                  <a:pt x="0" y="574548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876550" y="3352800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0" y="0"/>
                </a:moveTo>
                <a:lnTo>
                  <a:pt x="95250" y="190500"/>
                </a:lnTo>
                <a:lnTo>
                  <a:pt x="152400" y="76199"/>
                </a:lnTo>
                <a:lnTo>
                  <a:pt x="95250" y="76200"/>
                </a:lnTo>
                <a:lnTo>
                  <a:pt x="0" y="0"/>
                </a:lnTo>
                <a:close/>
              </a:path>
              <a:path w="190500" h="190500">
                <a:moveTo>
                  <a:pt x="190500" y="0"/>
                </a:moveTo>
                <a:lnTo>
                  <a:pt x="95250" y="76200"/>
                </a:lnTo>
                <a:lnTo>
                  <a:pt x="152400" y="76199"/>
                </a:lnTo>
                <a:lnTo>
                  <a:pt x="1905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5715000" y="37338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381000" y="0"/>
                </a:moveTo>
                <a:lnTo>
                  <a:pt x="319198" y="4986"/>
                </a:lnTo>
                <a:lnTo>
                  <a:pt x="260572" y="19423"/>
                </a:lnTo>
                <a:lnTo>
                  <a:pt x="205906" y="42525"/>
                </a:lnTo>
                <a:lnTo>
                  <a:pt x="155983" y="73509"/>
                </a:lnTo>
                <a:lnTo>
                  <a:pt x="111590" y="111590"/>
                </a:lnTo>
                <a:lnTo>
                  <a:pt x="73509" y="155983"/>
                </a:lnTo>
                <a:lnTo>
                  <a:pt x="42525" y="205906"/>
                </a:lnTo>
                <a:lnTo>
                  <a:pt x="19423" y="260572"/>
                </a:lnTo>
                <a:lnTo>
                  <a:pt x="4986" y="319198"/>
                </a:lnTo>
                <a:lnTo>
                  <a:pt x="0" y="381000"/>
                </a:lnTo>
                <a:lnTo>
                  <a:pt x="1262" y="412248"/>
                </a:lnTo>
                <a:lnTo>
                  <a:pt x="11072" y="472560"/>
                </a:lnTo>
                <a:lnTo>
                  <a:pt x="29940" y="529304"/>
                </a:lnTo>
                <a:lnTo>
                  <a:pt x="57081" y="581697"/>
                </a:lnTo>
                <a:lnTo>
                  <a:pt x="91711" y="628953"/>
                </a:lnTo>
                <a:lnTo>
                  <a:pt x="133046" y="670288"/>
                </a:lnTo>
                <a:lnTo>
                  <a:pt x="180302" y="704918"/>
                </a:lnTo>
                <a:lnTo>
                  <a:pt x="232695" y="732059"/>
                </a:lnTo>
                <a:lnTo>
                  <a:pt x="289439" y="750927"/>
                </a:lnTo>
                <a:lnTo>
                  <a:pt x="349751" y="760737"/>
                </a:lnTo>
                <a:lnTo>
                  <a:pt x="381000" y="762000"/>
                </a:lnTo>
                <a:lnTo>
                  <a:pt x="412248" y="760737"/>
                </a:lnTo>
                <a:lnTo>
                  <a:pt x="472560" y="750927"/>
                </a:lnTo>
                <a:lnTo>
                  <a:pt x="529304" y="732059"/>
                </a:lnTo>
                <a:lnTo>
                  <a:pt x="581697" y="704918"/>
                </a:lnTo>
                <a:lnTo>
                  <a:pt x="628953" y="670288"/>
                </a:lnTo>
                <a:lnTo>
                  <a:pt x="670288" y="628953"/>
                </a:lnTo>
                <a:lnTo>
                  <a:pt x="704918" y="581697"/>
                </a:lnTo>
                <a:lnTo>
                  <a:pt x="732059" y="529304"/>
                </a:lnTo>
                <a:lnTo>
                  <a:pt x="750927" y="472560"/>
                </a:lnTo>
                <a:lnTo>
                  <a:pt x="760737" y="412248"/>
                </a:lnTo>
                <a:lnTo>
                  <a:pt x="762000" y="381000"/>
                </a:lnTo>
                <a:lnTo>
                  <a:pt x="760737" y="349751"/>
                </a:lnTo>
                <a:lnTo>
                  <a:pt x="750927" y="289439"/>
                </a:lnTo>
                <a:lnTo>
                  <a:pt x="732059" y="232695"/>
                </a:lnTo>
                <a:lnTo>
                  <a:pt x="704918" y="180302"/>
                </a:lnTo>
                <a:lnTo>
                  <a:pt x="670288" y="133046"/>
                </a:lnTo>
                <a:lnTo>
                  <a:pt x="628953" y="91711"/>
                </a:lnTo>
                <a:lnTo>
                  <a:pt x="581697" y="57081"/>
                </a:lnTo>
                <a:lnTo>
                  <a:pt x="529304" y="29940"/>
                </a:lnTo>
                <a:lnTo>
                  <a:pt x="472560" y="11072"/>
                </a:lnTo>
                <a:lnTo>
                  <a:pt x="412248" y="1262"/>
                </a:lnTo>
                <a:lnTo>
                  <a:pt x="381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5715000" y="3733800"/>
            <a:ext cx="762000" cy="762000"/>
          </a:xfrm>
          <a:custGeom>
            <a:avLst/>
            <a:gdLst/>
            <a:ahLst/>
            <a:cxnLst/>
            <a:rect l="l" t="t" r="r" b="b"/>
            <a:pathLst>
              <a:path w="762000" h="762000">
                <a:moveTo>
                  <a:pt x="0" y="381000"/>
                </a:moveTo>
                <a:lnTo>
                  <a:pt x="4986" y="319198"/>
                </a:lnTo>
                <a:lnTo>
                  <a:pt x="19423" y="260572"/>
                </a:lnTo>
                <a:lnTo>
                  <a:pt x="42525" y="205906"/>
                </a:lnTo>
                <a:lnTo>
                  <a:pt x="73509" y="155983"/>
                </a:lnTo>
                <a:lnTo>
                  <a:pt x="111590" y="111590"/>
                </a:lnTo>
                <a:lnTo>
                  <a:pt x="155983" y="73509"/>
                </a:lnTo>
                <a:lnTo>
                  <a:pt x="205906" y="42525"/>
                </a:lnTo>
                <a:lnTo>
                  <a:pt x="260572" y="19423"/>
                </a:lnTo>
                <a:lnTo>
                  <a:pt x="319198" y="4986"/>
                </a:lnTo>
                <a:lnTo>
                  <a:pt x="381000" y="0"/>
                </a:lnTo>
                <a:lnTo>
                  <a:pt x="442801" y="4986"/>
                </a:lnTo>
                <a:lnTo>
                  <a:pt x="501427" y="19423"/>
                </a:lnTo>
                <a:lnTo>
                  <a:pt x="556093" y="42525"/>
                </a:lnTo>
                <a:lnTo>
                  <a:pt x="606016" y="73509"/>
                </a:lnTo>
                <a:lnTo>
                  <a:pt x="650409" y="111590"/>
                </a:lnTo>
                <a:lnTo>
                  <a:pt x="688490" y="155983"/>
                </a:lnTo>
                <a:lnTo>
                  <a:pt x="719474" y="205906"/>
                </a:lnTo>
                <a:lnTo>
                  <a:pt x="742576" y="260572"/>
                </a:lnTo>
                <a:lnTo>
                  <a:pt x="757013" y="319198"/>
                </a:lnTo>
                <a:lnTo>
                  <a:pt x="762000" y="381000"/>
                </a:lnTo>
                <a:lnTo>
                  <a:pt x="757013" y="442801"/>
                </a:lnTo>
                <a:lnTo>
                  <a:pt x="742576" y="501427"/>
                </a:lnTo>
                <a:lnTo>
                  <a:pt x="719474" y="556093"/>
                </a:lnTo>
                <a:lnTo>
                  <a:pt x="688490" y="606016"/>
                </a:lnTo>
                <a:lnTo>
                  <a:pt x="650409" y="650409"/>
                </a:lnTo>
                <a:lnTo>
                  <a:pt x="606016" y="688490"/>
                </a:lnTo>
                <a:lnTo>
                  <a:pt x="556093" y="719474"/>
                </a:lnTo>
                <a:lnTo>
                  <a:pt x="501427" y="742576"/>
                </a:lnTo>
                <a:lnTo>
                  <a:pt x="442801" y="757013"/>
                </a:lnTo>
                <a:lnTo>
                  <a:pt x="381000" y="762000"/>
                </a:lnTo>
                <a:lnTo>
                  <a:pt x="349751" y="760737"/>
                </a:lnTo>
                <a:lnTo>
                  <a:pt x="289439" y="750927"/>
                </a:lnTo>
                <a:lnTo>
                  <a:pt x="232695" y="732059"/>
                </a:lnTo>
                <a:lnTo>
                  <a:pt x="180302" y="704918"/>
                </a:lnTo>
                <a:lnTo>
                  <a:pt x="133046" y="670288"/>
                </a:lnTo>
                <a:lnTo>
                  <a:pt x="91711" y="628953"/>
                </a:lnTo>
                <a:lnTo>
                  <a:pt x="57081" y="581697"/>
                </a:lnTo>
                <a:lnTo>
                  <a:pt x="29940" y="529304"/>
                </a:lnTo>
                <a:lnTo>
                  <a:pt x="11072" y="472560"/>
                </a:lnTo>
                <a:lnTo>
                  <a:pt x="1262" y="412248"/>
                </a:lnTo>
                <a:lnTo>
                  <a:pt x="0" y="381000"/>
                </a:lnTo>
                <a:close/>
              </a:path>
            </a:pathLst>
          </a:custGeom>
          <a:ln w="9525">
            <a:solidFill>
              <a:srgbClr val="6699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6934200" y="3352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5181600" y="3352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4584700" y="47498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0" y="0"/>
                </a:moveTo>
                <a:lnTo>
                  <a:pt x="63500" y="127000"/>
                </a:lnTo>
                <a:lnTo>
                  <a:pt x="101600" y="50800"/>
                </a:lnTo>
                <a:lnTo>
                  <a:pt x="63500" y="50800"/>
                </a:lnTo>
                <a:lnTo>
                  <a:pt x="0" y="0"/>
                </a:lnTo>
                <a:close/>
              </a:path>
              <a:path w="127000" h="127000">
                <a:moveTo>
                  <a:pt x="127000" y="0"/>
                </a:moveTo>
                <a:lnTo>
                  <a:pt x="63500" y="50800"/>
                </a:lnTo>
                <a:lnTo>
                  <a:pt x="101600" y="50800"/>
                </a:lnTo>
                <a:lnTo>
                  <a:pt x="12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4584693" y="3352800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12" y="0"/>
                </a:moveTo>
                <a:lnTo>
                  <a:pt x="0" y="127000"/>
                </a:lnTo>
                <a:lnTo>
                  <a:pt x="63500" y="76200"/>
                </a:lnTo>
                <a:lnTo>
                  <a:pt x="101605" y="76200"/>
                </a:lnTo>
                <a:lnTo>
                  <a:pt x="63512" y="0"/>
                </a:lnTo>
                <a:close/>
              </a:path>
              <a:path w="127000" h="127000">
                <a:moveTo>
                  <a:pt x="101605" y="76200"/>
                </a:moveTo>
                <a:lnTo>
                  <a:pt x="63500" y="76200"/>
                </a:lnTo>
                <a:lnTo>
                  <a:pt x="127000" y="127000"/>
                </a:lnTo>
                <a:lnTo>
                  <a:pt x="101605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6248400" y="3180588"/>
            <a:ext cx="0" cy="741045"/>
          </a:xfrm>
          <a:custGeom>
            <a:avLst/>
            <a:gdLst/>
            <a:ahLst/>
            <a:cxnLst/>
            <a:rect l="l" t="t" r="r" b="b"/>
            <a:pathLst>
              <a:path h="741045">
                <a:moveTo>
                  <a:pt x="0" y="740663"/>
                </a:moveTo>
                <a:lnTo>
                  <a:pt x="0" y="0"/>
                </a:lnTo>
                <a:lnTo>
                  <a:pt x="0" y="7406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177512" y="3916646"/>
            <a:ext cx="31686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00" dirty="0">
                <a:latin typeface="Univers Extended"/>
                <a:cs typeface="Arial"/>
              </a:rPr>
              <a:t>2</a:t>
            </a:r>
            <a:r>
              <a:rPr sz="1400" spc="-10" dirty="0">
                <a:latin typeface="Univers Extended"/>
                <a:cs typeface="Arial"/>
              </a:rPr>
              <a:t>2D</a:t>
            </a:r>
            <a:endParaRPr sz="1400">
              <a:latin typeface="Univers Extended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04801" y="3727886"/>
            <a:ext cx="58552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dirty="0" err="1" smtClean="0">
                <a:latin typeface="Univers Extended"/>
                <a:cs typeface="Arial"/>
              </a:rPr>
              <a:t>2</a:t>
            </a:r>
            <a:r>
              <a:rPr sz="1400" dirty="0" err="1" smtClean="0">
                <a:latin typeface="Univers Extended"/>
                <a:cs typeface="Arial"/>
              </a:rPr>
              <a:t>.</a:t>
            </a:r>
            <a:r>
              <a:rPr sz="1400" spc="-10" dirty="0" err="1" smtClean="0">
                <a:latin typeface="Univers Extended"/>
                <a:cs typeface="Arial"/>
              </a:rPr>
              <a:t>5D</a:t>
            </a:r>
            <a:endParaRPr sz="1400" dirty="0">
              <a:latin typeface="Univers Extended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8292465" y="2773798"/>
            <a:ext cx="31623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Univers Extended"/>
                <a:cs typeface="Arial"/>
              </a:rPr>
              <a:t>3D</a:t>
            </a:r>
            <a:endParaRPr sz="1400">
              <a:latin typeface="Univers Extended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7367778" y="4267200"/>
            <a:ext cx="50673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dirty="0" err="1" smtClean="0">
                <a:latin typeface="Univers Extended"/>
                <a:cs typeface="Arial"/>
              </a:rPr>
              <a:t>0</a:t>
            </a:r>
            <a:r>
              <a:rPr sz="1400" dirty="0" err="1" smtClean="0">
                <a:latin typeface="Univers Extended"/>
                <a:cs typeface="Arial"/>
              </a:rPr>
              <a:t>.</a:t>
            </a:r>
            <a:r>
              <a:rPr sz="1400" spc="-10" dirty="0" err="1" smtClean="0">
                <a:latin typeface="Univers Extended"/>
                <a:cs typeface="Arial"/>
              </a:rPr>
              <a:t>25D</a:t>
            </a:r>
            <a:endParaRPr sz="1400" dirty="0">
              <a:latin typeface="Univers Extended"/>
              <a:cs typeface="Arial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7102475" y="4840287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3124200" y="472440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3429000" y="5105400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3505200" y="5258581"/>
            <a:ext cx="45720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930">
              <a:lnSpc>
                <a:spcPct val="100000"/>
              </a:lnSpc>
            </a:pPr>
            <a:r>
              <a:rPr sz="1400" spc="-10" dirty="0" err="1" smtClean="0">
                <a:latin typeface="Univers Extended"/>
                <a:cs typeface="Arial"/>
              </a:rPr>
              <a:t>0</a:t>
            </a:r>
            <a:r>
              <a:rPr sz="1400" dirty="0" err="1" smtClean="0">
                <a:latin typeface="Univers Extended"/>
                <a:cs typeface="Arial"/>
              </a:rPr>
              <a:t>.</a:t>
            </a:r>
            <a:r>
              <a:rPr sz="1400" spc="-10" dirty="0" err="1" smtClean="0">
                <a:latin typeface="Univers Extended"/>
                <a:cs typeface="Arial"/>
              </a:rPr>
              <a:t>5</a:t>
            </a:r>
            <a:r>
              <a:rPr lang="en-US" sz="1400" spc="-10" dirty="0" err="1">
                <a:latin typeface="Univers Extended"/>
                <a:cs typeface="Arial"/>
              </a:rPr>
              <a:t>D</a:t>
            </a:r>
            <a:endParaRPr sz="1400" dirty="0">
              <a:latin typeface="Univers Extended"/>
              <a:cs typeface="Arial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3733800" y="4787900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40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3695700" y="50292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3695693" y="4724396"/>
            <a:ext cx="76200" cy="76835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38112" y="0"/>
                </a:moveTo>
                <a:lnTo>
                  <a:pt x="0" y="76200"/>
                </a:lnTo>
                <a:lnTo>
                  <a:pt x="76200" y="76212"/>
                </a:lnTo>
                <a:lnTo>
                  <a:pt x="38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2729483" y="5948171"/>
            <a:ext cx="563879" cy="582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831848" y="6109986"/>
            <a:ext cx="113220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009F32"/>
                </a:solidFill>
                <a:latin typeface="Univers Extended"/>
                <a:cs typeface="Times New Roman"/>
              </a:rPr>
              <a:t>S</a:t>
            </a:r>
            <a:r>
              <a:rPr sz="1600" b="1" spc="-25" dirty="0">
                <a:solidFill>
                  <a:srgbClr val="009F32"/>
                </a:solidFill>
                <a:latin typeface="Univers Extended"/>
                <a:cs typeface="Times New Roman"/>
              </a:rPr>
              <a:t>ec</a:t>
            </a:r>
            <a:r>
              <a:rPr sz="1600" b="1" spc="-5" dirty="0">
                <a:solidFill>
                  <a:srgbClr val="009F32"/>
                </a:solidFill>
                <a:latin typeface="Univers Extended"/>
                <a:cs typeface="Times New Roman"/>
              </a:rPr>
              <a:t>t</a:t>
            </a:r>
            <a:r>
              <a:rPr sz="1600" b="1" spc="-10" dirty="0">
                <a:solidFill>
                  <a:srgbClr val="009F32"/>
                </a:solidFill>
                <a:latin typeface="Univers Extended"/>
                <a:cs typeface="Times New Roman"/>
              </a:rPr>
              <a:t>ion</a:t>
            </a:r>
            <a:endParaRPr sz="1600" dirty="0">
              <a:solidFill>
                <a:srgbClr val="009F32"/>
              </a:solidFill>
              <a:latin typeface="Univers Extended"/>
              <a:cs typeface="Times New Roman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6115811" y="5858255"/>
            <a:ext cx="640079" cy="6583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533400" y="33528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9906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304800" y="2743200"/>
            <a:ext cx="1104900" cy="0"/>
          </a:xfrm>
          <a:custGeom>
            <a:avLst/>
            <a:gdLst/>
            <a:ahLst/>
            <a:cxnLst/>
            <a:rect l="l" t="t" r="r" b="b"/>
            <a:pathLst>
              <a:path w="1104900">
                <a:moveTo>
                  <a:pt x="0" y="0"/>
                </a:moveTo>
                <a:lnTo>
                  <a:pt x="1104900" y="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1333500" y="2647944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0" y="0"/>
                </a:moveTo>
                <a:lnTo>
                  <a:pt x="76200" y="95250"/>
                </a:lnTo>
                <a:lnTo>
                  <a:pt x="0" y="190500"/>
                </a:lnTo>
                <a:lnTo>
                  <a:pt x="190500" y="952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sp>
        <p:nvSpPr>
          <p:cNvPr id="156" name="Title 15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Confined Inlets</a:t>
            </a:r>
            <a:endParaRPr lang="en-US" dirty="0"/>
          </a:p>
        </p:txBody>
      </p:sp>
      <p:sp>
        <p:nvSpPr>
          <p:cNvPr id="157" name="object 147"/>
          <p:cNvSpPr txBox="1"/>
          <p:nvPr/>
        </p:nvSpPr>
        <p:spPr>
          <a:xfrm>
            <a:off x="5830747" y="5208467"/>
            <a:ext cx="64625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spc="-15" dirty="0" smtClean="0">
                <a:solidFill>
                  <a:srgbClr val="009F32"/>
                </a:solidFill>
                <a:latin typeface="Univers Extended"/>
                <a:cs typeface="Times New Roman"/>
              </a:rPr>
              <a:t>Plan</a:t>
            </a:r>
            <a:endParaRPr sz="1600" dirty="0">
              <a:solidFill>
                <a:srgbClr val="009F32"/>
              </a:solidFill>
              <a:latin typeface="Univers Extended"/>
              <a:cs typeface="Times New Roman"/>
            </a:endParaRPr>
          </a:p>
        </p:txBody>
      </p:sp>
      <p:sp>
        <p:nvSpPr>
          <p:cNvPr id="158" name="object 32"/>
          <p:cNvSpPr/>
          <p:nvPr/>
        </p:nvSpPr>
        <p:spPr>
          <a:xfrm flipH="1">
            <a:off x="3230881" y="5257800"/>
            <a:ext cx="45719" cy="690371"/>
          </a:xfrm>
          <a:custGeom>
            <a:avLst/>
            <a:gdLst/>
            <a:ahLst/>
            <a:cxnLst/>
            <a:rect l="l" t="t" r="r" b="b"/>
            <a:pathLst>
              <a:path h="422275">
                <a:moveTo>
                  <a:pt x="0" y="0"/>
                </a:moveTo>
                <a:lnTo>
                  <a:pt x="0" y="422147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400">
              <a:latin typeface="Univers Extended"/>
            </a:endParaRPr>
          </a:p>
        </p:txBody>
      </p:sp>
      <p:cxnSp>
        <p:nvCxnSpPr>
          <p:cNvPr id="160" name="Straight Arrow Connector 159"/>
          <p:cNvCxnSpPr/>
          <p:nvPr/>
        </p:nvCxnSpPr>
        <p:spPr bwMode="auto">
          <a:xfrm>
            <a:off x="7315200" y="4530852"/>
            <a:ext cx="0" cy="2873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61" name="Slide Number Placeholder 16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947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Trench Wet Well Advantages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Confined inlet reduces long- term wear and tear from vibration, cavitation and torque reversals caused by floor currents and vortices</a:t>
            </a:r>
          </a:p>
          <a:p>
            <a:r>
              <a:rPr lang="en-US" dirty="0" smtClean="0"/>
              <a:t>Reduces vortex formation</a:t>
            </a:r>
          </a:p>
          <a:p>
            <a:r>
              <a:rPr lang="en-US" dirty="0" smtClean="0"/>
              <a:t>Even load on pump bearings and seals</a:t>
            </a:r>
          </a:p>
          <a:p>
            <a:r>
              <a:rPr lang="en-US" dirty="0" smtClean="0"/>
              <a:t>No screening necessary in most installations</a:t>
            </a:r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bject 5"/>
          <p:cNvSpPr/>
          <p:nvPr/>
        </p:nvSpPr>
        <p:spPr>
          <a:xfrm>
            <a:off x="4744720" y="1452881"/>
            <a:ext cx="4196079" cy="45897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77269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Self-Cleaning Trench-Type</a:t>
            </a:r>
          </a:p>
        </p:txBody>
      </p:sp>
      <p:sp>
        <p:nvSpPr>
          <p:cNvPr id="4" name="object 6"/>
          <p:cNvSpPr/>
          <p:nvPr/>
        </p:nvSpPr>
        <p:spPr>
          <a:xfrm>
            <a:off x="381000" y="1143000"/>
            <a:ext cx="5029200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5181600" y="1371600"/>
            <a:ext cx="365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68020">
              <a:lnSpc>
                <a:spcPct val="100000"/>
              </a:lnSpc>
            </a:pPr>
            <a:r>
              <a:rPr lang="en-US" sz="1800" b="1" spc="-5" dirty="0">
                <a:solidFill>
                  <a:srgbClr val="009F32"/>
                </a:solidFill>
                <a:latin typeface="Univers Extended"/>
                <a:cs typeface="Times New Roman"/>
              </a:rPr>
              <a:t>C</a:t>
            </a:r>
            <a:r>
              <a:rPr lang="en-US" sz="1800" b="1" dirty="0">
                <a:solidFill>
                  <a:srgbClr val="009F32"/>
                </a:solidFill>
                <a:latin typeface="Univers Extended"/>
                <a:cs typeface="Times New Roman"/>
              </a:rPr>
              <a:t>an</a:t>
            </a:r>
            <a:r>
              <a:rPr lang="en-US" sz="1800" b="1" spc="-15" dirty="0">
                <a:solidFill>
                  <a:srgbClr val="009F32"/>
                </a:solidFill>
                <a:latin typeface="Univers Extended"/>
                <a:cs typeface="Times New Roman"/>
              </a:rPr>
              <a:t> </a:t>
            </a:r>
            <a:r>
              <a:rPr lang="en-US" sz="1800" b="1" spc="-10" dirty="0">
                <a:solidFill>
                  <a:srgbClr val="009F32"/>
                </a:solidFill>
                <a:latin typeface="Univers Extended"/>
                <a:cs typeface="Times New Roman"/>
              </a:rPr>
              <a:t>b</a:t>
            </a:r>
            <a:r>
              <a:rPr lang="en-US" sz="1800" b="1" dirty="0">
                <a:solidFill>
                  <a:srgbClr val="009F32"/>
                </a:solidFill>
                <a:latin typeface="Univers Extended"/>
                <a:cs typeface="Times New Roman"/>
              </a:rPr>
              <a:t>e</a:t>
            </a:r>
            <a:r>
              <a:rPr lang="en-US" sz="1800" b="1" spc="10" dirty="0">
                <a:solidFill>
                  <a:srgbClr val="009F32"/>
                </a:solidFill>
                <a:latin typeface="Univers Extended"/>
                <a:cs typeface="Times New Roman"/>
              </a:rPr>
              <a:t> </a:t>
            </a:r>
            <a:r>
              <a:rPr lang="en-US" sz="1800" b="1" spc="-10" dirty="0">
                <a:solidFill>
                  <a:srgbClr val="009F32"/>
                </a:solidFill>
                <a:latin typeface="Univers Extended"/>
                <a:cs typeface="Times New Roman"/>
              </a:rPr>
              <a:t>u</a:t>
            </a:r>
            <a:r>
              <a:rPr lang="en-US" sz="1800" b="1" spc="-5" dirty="0">
                <a:solidFill>
                  <a:srgbClr val="009F32"/>
                </a:solidFill>
                <a:latin typeface="Univers Extended"/>
                <a:cs typeface="Times New Roman"/>
              </a:rPr>
              <a:t>s</a:t>
            </a:r>
            <a:r>
              <a:rPr lang="en-US" sz="1800" b="1" spc="5" dirty="0">
                <a:solidFill>
                  <a:srgbClr val="009F32"/>
                </a:solidFill>
                <a:latin typeface="Univers Extended"/>
                <a:cs typeface="Times New Roman"/>
              </a:rPr>
              <a:t>e</a:t>
            </a:r>
            <a:r>
              <a:rPr lang="en-US" sz="1800" b="1" dirty="0">
                <a:solidFill>
                  <a:srgbClr val="009F32"/>
                </a:solidFill>
                <a:latin typeface="Univers Extended"/>
                <a:cs typeface="Times New Roman"/>
              </a:rPr>
              <a:t>d for </a:t>
            </a:r>
            <a:r>
              <a:rPr lang="en-US" sz="1800" b="1" spc="-10" dirty="0">
                <a:solidFill>
                  <a:srgbClr val="009F32"/>
                </a:solidFill>
                <a:latin typeface="Univers Extended"/>
                <a:cs typeface="Times New Roman"/>
              </a:rPr>
              <a:t>b</a:t>
            </a:r>
            <a:r>
              <a:rPr lang="en-US" sz="1800" b="1" dirty="0">
                <a:solidFill>
                  <a:srgbClr val="009F32"/>
                </a:solidFill>
                <a:latin typeface="Univers Extended"/>
                <a:cs typeface="Times New Roman"/>
              </a:rPr>
              <a:t>oth</a:t>
            </a:r>
            <a:r>
              <a:rPr lang="en-US" sz="1800" b="1" spc="-15" dirty="0">
                <a:solidFill>
                  <a:srgbClr val="009F32"/>
                </a:solidFill>
                <a:latin typeface="Univers Extended"/>
                <a:cs typeface="Times New Roman"/>
              </a:rPr>
              <a:t> v</a:t>
            </a:r>
            <a:r>
              <a:rPr lang="en-US" sz="1800" b="1" dirty="0">
                <a:solidFill>
                  <a:srgbClr val="009F32"/>
                </a:solidFill>
                <a:latin typeface="Univers Extended"/>
                <a:cs typeface="Times New Roman"/>
              </a:rPr>
              <a:t>a</a:t>
            </a:r>
            <a:r>
              <a:rPr lang="en-US" sz="1800" b="1" spc="5" dirty="0">
                <a:solidFill>
                  <a:srgbClr val="009F32"/>
                </a:solidFill>
                <a:latin typeface="Univers Extended"/>
                <a:cs typeface="Times New Roman"/>
              </a:rPr>
              <a:t>r</a:t>
            </a:r>
            <a:r>
              <a:rPr lang="en-US" sz="1800" b="1" dirty="0">
                <a:solidFill>
                  <a:srgbClr val="009F32"/>
                </a:solidFill>
                <a:latin typeface="Univers Extended"/>
                <a:cs typeface="Times New Roman"/>
              </a:rPr>
              <a:t>ia</a:t>
            </a:r>
            <a:r>
              <a:rPr lang="en-US" sz="1800" b="1" spc="-10" dirty="0">
                <a:solidFill>
                  <a:srgbClr val="009F32"/>
                </a:solidFill>
                <a:latin typeface="Univers Extended"/>
                <a:cs typeface="Times New Roman"/>
              </a:rPr>
              <a:t>b</a:t>
            </a:r>
            <a:r>
              <a:rPr lang="en-US" sz="1800" b="1" dirty="0">
                <a:solidFill>
                  <a:srgbClr val="009F32"/>
                </a:solidFill>
                <a:latin typeface="Univers Extended"/>
                <a:cs typeface="Times New Roman"/>
              </a:rPr>
              <a:t>le </a:t>
            </a:r>
            <a:r>
              <a:rPr lang="en-US" sz="1800" b="1" spc="-5" dirty="0">
                <a:solidFill>
                  <a:srgbClr val="009F32"/>
                </a:solidFill>
                <a:latin typeface="Univers Extended"/>
                <a:cs typeface="Times New Roman"/>
              </a:rPr>
              <a:t>s</a:t>
            </a:r>
            <a:r>
              <a:rPr lang="en-US" sz="1800" b="1" spc="-10" dirty="0">
                <a:solidFill>
                  <a:srgbClr val="009F32"/>
                </a:solidFill>
                <a:latin typeface="Univers Extended"/>
                <a:cs typeface="Times New Roman"/>
              </a:rPr>
              <a:t>p</a:t>
            </a:r>
            <a:r>
              <a:rPr lang="en-US" sz="1800" b="1" spc="5" dirty="0">
                <a:solidFill>
                  <a:srgbClr val="009F32"/>
                </a:solidFill>
                <a:latin typeface="Univers Extended"/>
                <a:cs typeface="Times New Roman"/>
              </a:rPr>
              <a:t>ee</a:t>
            </a:r>
            <a:r>
              <a:rPr lang="en-US" sz="1800" b="1" dirty="0">
                <a:solidFill>
                  <a:srgbClr val="009F32"/>
                </a:solidFill>
                <a:latin typeface="Univers Extended"/>
                <a:cs typeface="Times New Roman"/>
              </a:rPr>
              <a:t>d a</a:t>
            </a:r>
            <a:r>
              <a:rPr lang="en-US" sz="1800" b="1" spc="-10" dirty="0">
                <a:solidFill>
                  <a:srgbClr val="009F32"/>
                </a:solidFill>
                <a:latin typeface="Univers Extended"/>
                <a:cs typeface="Times New Roman"/>
              </a:rPr>
              <a:t>n</a:t>
            </a:r>
            <a:r>
              <a:rPr lang="en-US" sz="1800" b="1" dirty="0">
                <a:solidFill>
                  <a:srgbClr val="009F32"/>
                </a:solidFill>
                <a:latin typeface="Univers Extended"/>
                <a:cs typeface="Times New Roman"/>
              </a:rPr>
              <a:t>d</a:t>
            </a:r>
            <a:r>
              <a:rPr lang="en-US" sz="1800" b="1" spc="-15" dirty="0">
                <a:solidFill>
                  <a:srgbClr val="009F32"/>
                </a:solidFill>
                <a:latin typeface="Univers Extended"/>
                <a:cs typeface="Times New Roman"/>
              </a:rPr>
              <a:t> </a:t>
            </a:r>
            <a:r>
              <a:rPr lang="en-US" sz="1800" b="1" spc="5" dirty="0">
                <a:solidFill>
                  <a:srgbClr val="009F32"/>
                </a:solidFill>
                <a:latin typeface="Univers Extended"/>
                <a:cs typeface="Times New Roman"/>
              </a:rPr>
              <a:t>c</a:t>
            </a:r>
            <a:r>
              <a:rPr lang="en-US" sz="1800" b="1" dirty="0">
                <a:solidFill>
                  <a:srgbClr val="009F32"/>
                </a:solidFill>
                <a:latin typeface="Univers Extended"/>
                <a:cs typeface="Times New Roman"/>
              </a:rPr>
              <a:t>o</a:t>
            </a:r>
            <a:r>
              <a:rPr lang="en-US" sz="1800" b="1" spc="-10" dirty="0">
                <a:solidFill>
                  <a:srgbClr val="009F32"/>
                </a:solidFill>
                <a:latin typeface="Univers Extended"/>
                <a:cs typeface="Times New Roman"/>
              </a:rPr>
              <a:t>n</a:t>
            </a:r>
            <a:r>
              <a:rPr lang="en-US" sz="1800" b="1" spc="-5" dirty="0">
                <a:solidFill>
                  <a:srgbClr val="009F32"/>
                </a:solidFill>
                <a:latin typeface="Univers Extended"/>
                <a:cs typeface="Times New Roman"/>
              </a:rPr>
              <a:t>s</a:t>
            </a:r>
            <a:r>
              <a:rPr lang="en-US" sz="1800" b="1" dirty="0">
                <a:solidFill>
                  <a:srgbClr val="009F32"/>
                </a:solidFill>
                <a:latin typeface="Univers Extended"/>
                <a:cs typeface="Times New Roman"/>
              </a:rPr>
              <a:t>ta</a:t>
            </a:r>
            <a:r>
              <a:rPr lang="en-US" sz="1800" b="1" spc="-10" dirty="0">
                <a:solidFill>
                  <a:srgbClr val="009F32"/>
                </a:solidFill>
                <a:latin typeface="Univers Extended"/>
                <a:cs typeface="Times New Roman"/>
              </a:rPr>
              <a:t>n</a:t>
            </a:r>
            <a:r>
              <a:rPr lang="en-US" sz="1800" b="1" dirty="0">
                <a:solidFill>
                  <a:srgbClr val="009F32"/>
                </a:solidFill>
                <a:latin typeface="Univers Extended"/>
                <a:cs typeface="Times New Roman"/>
              </a:rPr>
              <a:t>t</a:t>
            </a:r>
            <a:r>
              <a:rPr lang="en-US" sz="1800" b="1" spc="5" dirty="0">
                <a:solidFill>
                  <a:srgbClr val="009F32"/>
                </a:solidFill>
                <a:latin typeface="Univers Extended"/>
                <a:cs typeface="Times New Roman"/>
              </a:rPr>
              <a:t> </a:t>
            </a:r>
            <a:r>
              <a:rPr lang="en-US" sz="1800" b="1" spc="-5" dirty="0">
                <a:solidFill>
                  <a:srgbClr val="009F32"/>
                </a:solidFill>
                <a:latin typeface="Univers Extended"/>
                <a:cs typeface="Times New Roman"/>
              </a:rPr>
              <a:t>s</a:t>
            </a:r>
            <a:r>
              <a:rPr lang="en-US" sz="1800" b="1" spc="-10" dirty="0">
                <a:solidFill>
                  <a:srgbClr val="009F32"/>
                </a:solidFill>
                <a:latin typeface="Univers Extended"/>
                <a:cs typeface="Times New Roman"/>
              </a:rPr>
              <a:t>p</a:t>
            </a:r>
            <a:r>
              <a:rPr lang="en-US" sz="1800" b="1" spc="5" dirty="0">
                <a:solidFill>
                  <a:srgbClr val="009F32"/>
                </a:solidFill>
                <a:latin typeface="Univers Extended"/>
                <a:cs typeface="Times New Roman"/>
              </a:rPr>
              <a:t>ee</a:t>
            </a:r>
            <a:r>
              <a:rPr lang="en-US" sz="1800" b="1" dirty="0">
                <a:solidFill>
                  <a:srgbClr val="009F32"/>
                </a:solidFill>
                <a:latin typeface="Univers Extended"/>
                <a:cs typeface="Times New Roman"/>
              </a:rPr>
              <a:t>d </a:t>
            </a:r>
            <a:r>
              <a:rPr lang="en-US" sz="1800" b="1" spc="-10" dirty="0">
                <a:solidFill>
                  <a:srgbClr val="009F32"/>
                </a:solidFill>
                <a:latin typeface="Univers Extended"/>
                <a:cs typeface="Times New Roman"/>
              </a:rPr>
              <a:t>pu</a:t>
            </a:r>
            <a:r>
              <a:rPr lang="en-US" sz="1800" b="1" dirty="0">
                <a:solidFill>
                  <a:srgbClr val="009F32"/>
                </a:solidFill>
                <a:latin typeface="Univers Extended"/>
                <a:cs typeface="Times New Roman"/>
              </a:rPr>
              <a:t>m</a:t>
            </a:r>
            <a:r>
              <a:rPr lang="en-US" sz="1800" b="1" spc="-10" dirty="0">
                <a:solidFill>
                  <a:srgbClr val="009F32"/>
                </a:solidFill>
                <a:latin typeface="Univers Extended"/>
                <a:cs typeface="Times New Roman"/>
              </a:rPr>
              <a:t>ps</a:t>
            </a:r>
            <a:endParaRPr lang="en-US" sz="1800" dirty="0">
              <a:solidFill>
                <a:srgbClr val="009F32"/>
              </a:solidFill>
              <a:latin typeface="Univers Extended"/>
              <a:cs typeface="Times New Roman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130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Small Self-Cleaning Wet Wells – </a:t>
            </a:r>
          </a:p>
          <a:p>
            <a:r>
              <a:rPr lang="en-US" dirty="0" smtClean="0"/>
              <a:t>The Difference is in the Pump Intake</a:t>
            </a:r>
            <a:endParaRPr lang="en-US" dirty="0"/>
          </a:p>
        </p:txBody>
      </p:sp>
      <p:sp>
        <p:nvSpPr>
          <p:cNvPr id="3" name="object 3"/>
          <p:cNvSpPr/>
          <p:nvPr/>
        </p:nvSpPr>
        <p:spPr>
          <a:xfrm>
            <a:off x="380944" y="1906127"/>
            <a:ext cx="3670935" cy="4011929"/>
          </a:xfrm>
          <a:custGeom>
            <a:avLst/>
            <a:gdLst/>
            <a:ahLst/>
            <a:cxnLst/>
            <a:rect l="l" t="t" r="r" b="b"/>
            <a:pathLst>
              <a:path w="3670935" h="4011929">
                <a:moveTo>
                  <a:pt x="0" y="0"/>
                </a:moveTo>
                <a:lnTo>
                  <a:pt x="3670507" y="0"/>
                </a:lnTo>
                <a:lnTo>
                  <a:pt x="3670507" y="4011349"/>
                </a:lnTo>
                <a:lnTo>
                  <a:pt x="0" y="401134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1906123"/>
            <a:ext cx="3670935" cy="4011929"/>
          </a:xfrm>
          <a:custGeom>
            <a:avLst/>
            <a:gdLst/>
            <a:ahLst/>
            <a:cxnLst/>
            <a:rect l="l" t="t" r="r" b="b"/>
            <a:pathLst>
              <a:path w="3670935" h="4011929">
                <a:moveTo>
                  <a:pt x="54" y="0"/>
                </a:moveTo>
                <a:lnTo>
                  <a:pt x="3670506" y="0"/>
                </a:lnTo>
                <a:lnTo>
                  <a:pt x="3670506" y="4011353"/>
                </a:lnTo>
                <a:lnTo>
                  <a:pt x="54" y="4011353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5789" y="1959644"/>
            <a:ext cx="0" cy="3809365"/>
          </a:xfrm>
          <a:custGeom>
            <a:avLst/>
            <a:gdLst/>
            <a:ahLst/>
            <a:cxnLst/>
            <a:rect l="l" t="t" r="r" b="b"/>
            <a:pathLst>
              <a:path h="3809365">
                <a:moveTo>
                  <a:pt x="0" y="0"/>
                </a:moveTo>
                <a:lnTo>
                  <a:pt x="0" y="3808786"/>
                </a:lnTo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04221" y="5768431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916" y="0"/>
                </a:lnTo>
              </a:path>
            </a:pathLst>
          </a:custGeom>
          <a:ln w="88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 flipV="1">
            <a:off x="2341511" y="5722712"/>
            <a:ext cx="1462710" cy="45719"/>
          </a:xfrm>
          <a:custGeom>
            <a:avLst/>
            <a:gdLst/>
            <a:ahLst/>
            <a:cxnLst/>
            <a:rect l="l" t="t" r="r" b="b"/>
            <a:pathLst>
              <a:path w="1223645">
                <a:moveTo>
                  <a:pt x="0" y="0"/>
                </a:moveTo>
                <a:lnTo>
                  <a:pt x="1223441" y="0"/>
                </a:lnTo>
              </a:path>
            </a:pathLst>
          </a:custGeom>
          <a:ln w="88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5789" y="5768430"/>
            <a:ext cx="2066819" cy="45719"/>
          </a:xfrm>
          <a:custGeom>
            <a:avLst/>
            <a:gdLst/>
            <a:ahLst/>
            <a:cxnLst/>
            <a:rect l="l" t="t" r="r" b="b"/>
            <a:pathLst>
              <a:path w="1666875">
                <a:moveTo>
                  <a:pt x="0" y="0"/>
                </a:moveTo>
                <a:lnTo>
                  <a:pt x="1666454" y="0"/>
                </a:lnTo>
              </a:path>
            </a:pathLst>
          </a:custGeom>
          <a:ln w="88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01137" y="1959644"/>
            <a:ext cx="0" cy="3809365"/>
          </a:xfrm>
          <a:custGeom>
            <a:avLst/>
            <a:gdLst/>
            <a:ahLst/>
            <a:cxnLst/>
            <a:rect l="l" t="t" r="r" b="b"/>
            <a:pathLst>
              <a:path h="3809365">
                <a:moveTo>
                  <a:pt x="0" y="3808786"/>
                </a:moveTo>
                <a:lnTo>
                  <a:pt x="0" y="0"/>
                </a:lnTo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02594" y="5227125"/>
            <a:ext cx="728345" cy="0"/>
          </a:xfrm>
          <a:custGeom>
            <a:avLst/>
            <a:gdLst/>
            <a:ahLst/>
            <a:cxnLst/>
            <a:rect l="l" t="t" r="r" b="b"/>
            <a:pathLst>
              <a:path w="728344">
                <a:moveTo>
                  <a:pt x="0" y="0"/>
                </a:moveTo>
                <a:lnTo>
                  <a:pt x="727872" y="0"/>
                </a:lnTo>
              </a:path>
            </a:pathLst>
          </a:custGeom>
          <a:ln w="88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1943" y="5416820"/>
            <a:ext cx="748665" cy="0"/>
          </a:xfrm>
          <a:custGeom>
            <a:avLst/>
            <a:gdLst/>
            <a:ahLst/>
            <a:cxnLst/>
            <a:rect l="l" t="t" r="r" b="b"/>
            <a:pathLst>
              <a:path w="748664">
                <a:moveTo>
                  <a:pt x="0" y="0"/>
                </a:moveTo>
                <a:lnTo>
                  <a:pt x="748523" y="0"/>
                </a:lnTo>
              </a:path>
            </a:pathLst>
          </a:custGeom>
          <a:ln w="88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06447" y="5227125"/>
            <a:ext cx="116839" cy="192405"/>
          </a:xfrm>
          <a:custGeom>
            <a:avLst/>
            <a:gdLst/>
            <a:ahLst/>
            <a:cxnLst/>
            <a:rect l="l" t="t" r="r" b="b"/>
            <a:pathLst>
              <a:path w="116840" h="192404">
                <a:moveTo>
                  <a:pt x="116459" y="189694"/>
                </a:moveTo>
                <a:lnTo>
                  <a:pt x="108673" y="191049"/>
                </a:lnTo>
                <a:lnTo>
                  <a:pt x="100547" y="191726"/>
                </a:lnTo>
                <a:lnTo>
                  <a:pt x="92422" y="192065"/>
                </a:lnTo>
                <a:lnTo>
                  <a:pt x="84636" y="191387"/>
                </a:lnTo>
                <a:lnTo>
                  <a:pt x="46719" y="178176"/>
                </a:lnTo>
                <a:lnTo>
                  <a:pt x="17265" y="151077"/>
                </a:lnTo>
                <a:lnTo>
                  <a:pt x="1692" y="114155"/>
                </a:lnTo>
                <a:lnTo>
                  <a:pt x="0" y="98234"/>
                </a:lnTo>
                <a:lnTo>
                  <a:pt x="338" y="90104"/>
                </a:lnTo>
                <a:lnTo>
                  <a:pt x="10833" y="51827"/>
                </a:lnTo>
                <a:lnTo>
                  <a:pt x="36224" y="20663"/>
                </a:lnTo>
                <a:lnTo>
                  <a:pt x="72110" y="3048"/>
                </a:lnTo>
                <a:lnTo>
                  <a:pt x="88021" y="338"/>
                </a:lnTo>
                <a:lnTo>
                  <a:pt x="96146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30466" y="5227125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4">
                <a:moveTo>
                  <a:pt x="0" y="189694"/>
                </a:moveTo>
                <a:lnTo>
                  <a:pt x="38932" y="181225"/>
                </a:lnTo>
                <a:lnTo>
                  <a:pt x="71094" y="157513"/>
                </a:lnTo>
                <a:lnTo>
                  <a:pt x="90730" y="122623"/>
                </a:lnTo>
                <a:lnTo>
                  <a:pt x="94792" y="98911"/>
                </a:lnTo>
                <a:lnTo>
                  <a:pt x="94792" y="90782"/>
                </a:lnTo>
                <a:lnTo>
                  <a:pt x="84636" y="52165"/>
                </a:lnTo>
                <a:lnTo>
                  <a:pt x="59583" y="21001"/>
                </a:lnTo>
                <a:lnTo>
                  <a:pt x="23698" y="3048"/>
                </a:lnTo>
                <a:lnTo>
                  <a:pt x="7786" y="338"/>
                </a:ln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38400" y="5159039"/>
            <a:ext cx="299085" cy="328295"/>
          </a:xfrm>
          <a:custGeom>
            <a:avLst/>
            <a:gdLst/>
            <a:ahLst/>
            <a:cxnLst/>
            <a:rect l="l" t="t" r="r" b="b"/>
            <a:pathLst>
              <a:path w="299084" h="328295">
                <a:moveTo>
                  <a:pt x="298935" y="257780"/>
                </a:moveTo>
                <a:lnTo>
                  <a:pt x="270836" y="288944"/>
                </a:lnTo>
                <a:lnTo>
                  <a:pt x="235627" y="311979"/>
                </a:lnTo>
                <a:lnTo>
                  <a:pt x="196017" y="325189"/>
                </a:lnTo>
                <a:lnTo>
                  <a:pt x="164532" y="328238"/>
                </a:lnTo>
                <a:lnTo>
                  <a:pt x="154376" y="327899"/>
                </a:lnTo>
                <a:lnTo>
                  <a:pt x="113074" y="320108"/>
                </a:lnTo>
                <a:lnTo>
                  <a:pt x="75157" y="302155"/>
                </a:lnTo>
                <a:lnTo>
                  <a:pt x="58568" y="289622"/>
                </a:lnTo>
                <a:lnTo>
                  <a:pt x="50443" y="282847"/>
                </a:lnTo>
                <a:lnTo>
                  <a:pt x="24375" y="249989"/>
                </a:lnTo>
                <a:lnTo>
                  <a:pt x="7109" y="212050"/>
                </a:lnTo>
                <a:lnTo>
                  <a:pt x="0" y="170724"/>
                </a:lnTo>
                <a:lnTo>
                  <a:pt x="0" y="160223"/>
                </a:lnTo>
                <a:lnTo>
                  <a:pt x="6432" y="118897"/>
                </a:lnTo>
                <a:lnTo>
                  <a:pt x="23021" y="80281"/>
                </a:lnTo>
                <a:lnTo>
                  <a:pt x="48750" y="47423"/>
                </a:lnTo>
                <a:lnTo>
                  <a:pt x="81927" y="22018"/>
                </a:lnTo>
                <a:lnTo>
                  <a:pt x="120522" y="5758"/>
                </a:lnTo>
                <a:lnTo>
                  <a:pt x="161824" y="0"/>
                </a:lnTo>
                <a:lnTo>
                  <a:pt x="172319" y="0"/>
                </a:lnTo>
                <a:lnTo>
                  <a:pt x="213622" y="7452"/>
                </a:lnTo>
                <a:lnTo>
                  <a:pt x="251539" y="25066"/>
                </a:lnTo>
                <a:lnTo>
                  <a:pt x="284039" y="51827"/>
                </a:lnTo>
                <a:lnTo>
                  <a:pt x="290810" y="59618"/>
                </a:lnTo>
                <a:lnTo>
                  <a:pt x="297242" y="68086"/>
                </a:lnTo>
              </a:path>
            </a:pathLst>
          </a:custGeom>
          <a:ln w="88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6447" y="3380657"/>
            <a:ext cx="0" cy="1942464"/>
          </a:xfrm>
          <a:custGeom>
            <a:avLst/>
            <a:gdLst/>
            <a:ahLst/>
            <a:cxnLst/>
            <a:rect l="l" t="t" r="r" b="b"/>
            <a:pathLst>
              <a:path h="1942464">
                <a:moveTo>
                  <a:pt x="0" y="1942332"/>
                </a:moveTo>
                <a:lnTo>
                  <a:pt x="0" y="0"/>
                </a:lnTo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8402" y="3380657"/>
            <a:ext cx="0" cy="1846580"/>
          </a:xfrm>
          <a:custGeom>
            <a:avLst/>
            <a:gdLst/>
            <a:ahLst/>
            <a:cxnLst/>
            <a:rect l="l" t="t" r="r" b="b"/>
            <a:pathLst>
              <a:path h="1846579">
                <a:moveTo>
                  <a:pt x="0" y="1846468"/>
                </a:moveTo>
                <a:lnTo>
                  <a:pt x="0" y="0"/>
                </a:lnTo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6447" y="3333911"/>
            <a:ext cx="192405" cy="108585"/>
          </a:xfrm>
          <a:custGeom>
            <a:avLst/>
            <a:gdLst/>
            <a:ahLst/>
            <a:cxnLst/>
            <a:rect l="l" t="t" r="r" b="b"/>
            <a:pathLst>
              <a:path w="192405" h="108585">
                <a:moveTo>
                  <a:pt x="0" y="46746"/>
                </a:moveTo>
                <a:lnTo>
                  <a:pt x="2031" y="52165"/>
                </a:lnTo>
                <a:lnTo>
                  <a:pt x="4062" y="57585"/>
                </a:lnTo>
                <a:lnTo>
                  <a:pt x="6770" y="63005"/>
                </a:lnTo>
                <a:lnTo>
                  <a:pt x="9479" y="68425"/>
                </a:lnTo>
                <a:lnTo>
                  <a:pt x="12526" y="73506"/>
                </a:lnTo>
                <a:lnTo>
                  <a:pt x="15573" y="78587"/>
                </a:lnTo>
                <a:lnTo>
                  <a:pt x="19297" y="83329"/>
                </a:lnTo>
                <a:lnTo>
                  <a:pt x="22682" y="87733"/>
                </a:lnTo>
                <a:lnTo>
                  <a:pt x="26406" y="92137"/>
                </a:lnTo>
                <a:lnTo>
                  <a:pt x="52813" y="108057"/>
                </a:lnTo>
                <a:lnTo>
                  <a:pt x="54844" y="108396"/>
                </a:lnTo>
                <a:lnTo>
                  <a:pt x="57214" y="108396"/>
                </a:lnTo>
                <a:lnTo>
                  <a:pt x="59245" y="108057"/>
                </a:lnTo>
                <a:lnTo>
                  <a:pt x="63307" y="107380"/>
                </a:lnTo>
                <a:lnTo>
                  <a:pt x="93777" y="80958"/>
                </a:lnTo>
                <a:lnTo>
                  <a:pt x="100209" y="70119"/>
                </a:lnTo>
                <a:lnTo>
                  <a:pt x="103256" y="64699"/>
                </a:lnTo>
                <a:lnTo>
                  <a:pt x="105964" y="58940"/>
                </a:lnTo>
                <a:lnTo>
                  <a:pt x="108673" y="52843"/>
                </a:lnTo>
                <a:lnTo>
                  <a:pt x="111381" y="46746"/>
                </a:lnTo>
                <a:lnTo>
                  <a:pt x="114428" y="38955"/>
                </a:lnTo>
                <a:lnTo>
                  <a:pt x="117136" y="31502"/>
                </a:lnTo>
                <a:lnTo>
                  <a:pt x="119844" y="24050"/>
                </a:lnTo>
                <a:lnTo>
                  <a:pt x="122891" y="17614"/>
                </a:lnTo>
                <a:lnTo>
                  <a:pt x="125600" y="11517"/>
                </a:lnTo>
                <a:lnTo>
                  <a:pt x="127292" y="8807"/>
                </a:lnTo>
                <a:lnTo>
                  <a:pt x="128985" y="6774"/>
                </a:lnTo>
                <a:lnTo>
                  <a:pt x="130678" y="4742"/>
                </a:lnTo>
                <a:lnTo>
                  <a:pt x="132709" y="3048"/>
                </a:lnTo>
                <a:lnTo>
                  <a:pt x="134740" y="1693"/>
                </a:lnTo>
                <a:lnTo>
                  <a:pt x="137110" y="677"/>
                </a:lnTo>
                <a:lnTo>
                  <a:pt x="138464" y="338"/>
                </a:lnTo>
                <a:lnTo>
                  <a:pt x="140157" y="0"/>
                </a:lnTo>
                <a:lnTo>
                  <a:pt x="141850" y="0"/>
                </a:lnTo>
                <a:lnTo>
                  <a:pt x="143881" y="0"/>
                </a:lnTo>
                <a:lnTo>
                  <a:pt x="178751" y="24050"/>
                </a:lnTo>
                <a:lnTo>
                  <a:pt x="189923" y="42003"/>
                </a:lnTo>
                <a:lnTo>
                  <a:pt x="191955" y="46746"/>
                </a:lnTo>
              </a:path>
            </a:pathLst>
          </a:custGeom>
          <a:ln w="88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06447" y="3333572"/>
            <a:ext cx="101600" cy="47625"/>
          </a:xfrm>
          <a:custGeom>
            <a:avLst/>
            <a:gdLst/>
            <a:ahLst/>
            <a:cxnLst/>
            <a:rect l="l" t="t" r="r" b="b"/>
            <a:pathLst>
              <a:path w="101600" h="47625">
                <a:moveTo>
                  <a:pt x="0" y="47084"/>
                </a:moveTo>
                <a:lnTo>
                  <a:pt x="3723" y="39293"/>
                </a:lnTo>
                <a:lnTo>
                  <a:pt x="7447" y="31841"/>
                </a:lnTo>
                <a:lnTo>
                  <a:pt x="11849" y="24727"/>
                </a:lnTo>
                <a:lnTo>
                  <a:pt x="14218" y="21340"/>
                </a:lnTo>
                <a:lnTo>
                  <a:pt x="16588" y="17953"/>
                </a:lnTo>
                <a:lnTo>
                  <a:pt x="19297" y="14904"/>
                </a:lnTo>
                <a:lnTo>
                  <a:pt x="21666" y="12194"/>
                </a:lnTo>
                <a:lnTo>
                  <a:pt x="24375" y="9484"/>
                </a:lnTo>
                <a:lnTo>
                  <a:pt x="47057" y="0"/>
                </a:lnTo>
                <a:lnTo>
                  <a:pt x="50781" y="0"/>
                </a:lnTo>
                <a:lnTo>
                  <a:pt x="54844" y="338"/>
                </a:lnTo>
                <a:lnTo>
                  <a:pt x="58568" y="1354"/>
                </a:lnTo>
                <a:lnTo>
                  <a:pt x="62630" y="2371"/>
                </a:lnTo>
                <a:lnTo>
                  <a:pt x="66693" y="4064"/>
                </a:lnTo>
                <a:lnTo>
                  <a:pt x="70755" y="5758"/>
                </a:lnTo>
                <a:lnTo>
                  <a:pt x="74818" y="7791"/>
                </a:lnTo>
                <a:lnTo>
                  <a:pt x="78542" y="9823"/>
                </a:lnTo>
                <a:lnTo>
                  <a:pt x="82605" y="12533"/>
                </a:lnTo>
                <a:lnTo>
                  <a:pt x="86329" y="14904"/>
                </a:lnTo>
                <a:lnTo>
                  <a:pt x="94115" y="20663"/>
                </a:lnTo>
                <a:lnTo>
                  <a:pt x="101225" y="26421"/>
                </a:lnTo>
              </a:path>
            </a:pathLst>
          </a:custGeom>
          <a:ln w="88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58873" y="4775925"/>
            <a:ext cx="0" cy="451484"/>
          </a:xfrm>
          <a:custGeom>
            <a:avLst/>
            <a:gdLst/>
            <a:ahLst/>
            <a:cxnLst/>
            <a:rect l="l" t="t" r="r" b="b"/>
            <a:pathLst>
              <a:path h="451485">
                <a:moveTo>
                  <a:pt x="0" y="451200"/>
                </a:moveTo>
                <a:lnTo>
                  <a:pt x="0" y="0"/>
                </a:lnTo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58873" y="4775925"/>
            <a:ext cx="359410" cy="0"/>
          </a:xfrm>
          <a:custGeom>
            <a:avLst/>
            <a:gdLst/>
            <a:ahLst/>
            <a:cxnLst/>
            <a:rect l="l" t="t" r="r" b="b"/>
            <a:pathLst>
              <a:path w="359410">
                <a:moveTo>
                  <a:pt x="0" y="0"/>
                </a:moveTo>
                <a:lnTo>
                  <a:pt x="358857" y="0"/>
                </a:lnTo>
              </a:path>
            </a:pathLst>
          </a:custGeom>
          <a:ln w="88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817731" y="4775925"/>
            <a:ext cx="0" cy="451484"/>
          </a:xfrm>
          <a:custGeom>
            <a:avLst/>
            <a:gdLst/>
            <a:ahLst/>
            <a:cxnLst/>
            <a:rect l="l" t="t" r="r" b="b"/>
            <a:pathLst>
              <a:path h="451485">
                <a:moveTo>
                  <a:pt x="0" y="0"/>
                </a:moveTo>
                <a:lnTo>
                  <a:pt x="0" y="451200"/>
                </a:lnTo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70593" y="2949780"/>
            <a:ext cx="184785" cy="1826260"/>
          </a:xfrm>
          <a:custGeom>
            <a:avLst/>
            <a:gdLst/>
            <a:ahLst/>
            <a:cxnLst/>
            <a:rect l="l" t="t" r="r" b="b"/>
            <a:pathLst>
              <a:path w="184785" h="1826260">
                <a:moveTo>
                  <a:pt x="57214" y="1826144"/>
                </a:moveTo>
                <a:lnTo>
                  <a:pt x="73125" y="1780414"/>
                </a:lnTo>
                <a:lnTo>
                  <a:pt x="76511" y="1769575"/>
                </a:lnTo>
                <a:lnTo>
                  <a:pt x="80235" y="1758396"/>
                </a:lnTo>
                <a:lnTo>
                  <a:pt x="83282" y="1747557"/>
                </a:lnTo>
                <a:lnTo>
                  <a:pt x="86329" y="1736717"/>
                </a:lnTo>
                <a:lnTo>
                  <a:pt x="89037" y="1725877"/>
                </a:lnTo>
                <a:lnTo>
                  <a:pt x="91068" y="1715038"/>
                </a:lnTo>
                <a:lnTo>
                  <a:pt x="92761" y="1704537"/>
                </a:lnTo>
                <a:lnTo>
                  <a:pt x="94115" y="1693697"/>
                </a:lnTo>
                <a:lnTo>
                  <a:pt x="94792" y="1683196"/>
                </a:lnTo>
                <a:lnTo>
                  <a:pt x="94792" y="1672695"/>
                </a:lnTo>
                <a:lnTo>
                  <a:pt x="88360" y="1630014"/>
                </a:lnTo>
                <a:lnTo>
                  <a:pt x="86329" y="1622900"/>
                </a:lnTo>
                <a:lnTo>
                  <a:pt x="83959" y="1615787"/>
                </a:lnTo>
                <a:lnTo>
                  <a:pt x="81250" y="1608673"/>
                </a:lnTo>
                <a:lnTo>
                  <a:pt x="78203" y="1601560"/>
                </a:lnTo>
                <a:lnTo>
                  <a:pt x="75157" y="1594446"/>
                </a:lnTo>
                <a:lnTo>
                  <a:pt x="68386" y="1580219"/>
                </a:lnTo>
                <a:lnTo>
                  <a:pt x="61276" y="1565992"/>
                </a:lnTo>
                <a:lnTo>
                  <a:pt x="53828" y="1551765"/>
                </a:lnTo>
                <a:lnTo>
                  <a:pt x="46380" y="1537538"/>
                </a:lnTo>
                <a:lnTo>
                  <a:pt x="24036" y="1495196"/>
                </a:lnTo>
                <a:lnTo>
                  <a:pt x="7109" y="1453531"/>
                </a:lnTo>
                <a:lnTo>
                  <a:pt x="0" y="1417286"/>
                </a:lnTo>
                <a:lnTo>
                  <a:pt x="0" y="1408478"/>
                </a:lnTo>
                <a:lnTo>
                  <a:pt x="0" y="1399671"/>
                </a:lnTo>
                <a:lnTo>
                  <a:pt x="1015" y="1391203"/>
                </a:lnTo>
                <a:lnTo>
                  <a:pt x="2031" y="1382395"/>
                </a:lnTo>
                <a:lnTo>
                  <a:pt x="4062" y="1373588"/>
                </a:lnTo>
                <a:lnTo>
                  <a:pt x="18619" y="1330568"/>
                </a:lnTo>
                <a:lnTo>
                  <a:pt x="22682" y="1321761"/>
                </a:lnTo>
                <a:lnTo>
                  <a:pt x="26745" y="1312954"/>
                </a:lnTo>
                <a:lnTo>
                  <a:pt x="31484" y="1304485"/>
                </a:lnTo>
                <a:lnTo>
                  <a:pt x="36224" y="1295678"/>
                </a:lnTo>
                <a:lnTo>
                  <a:pt x="41302" y="1286871"/>
                </a:lnTo>
                <a:lnTo>
                  <a:pt x="51797" y="1269595"/>
                </a:lnTo>
                <a:lnTo>
                  <a:pt x="62630" y="1251981"/>
                </a:lnTo>
                <a:lnTo>
                  <a:pt x="85651" y="1216413"/>
                </a:lnTo>
                <a:lnTo>
                  <a:pt x="97162" y="1198460"/>
                </a:lnTo>
                <a:lnTo>
                  <a:pt x="108334" y="1180507"/>
                </a:lnTo>
                <a:lnTo>
                  <a:pt x="118829" y="1162215"/>
                </a:lnTo>
                <a:lnTo>
                  <a:pt x="124246" y="1153069"/>
                </a:lnTo>
                <a:lnTo>
                  <a:pt x="144220" y="1112081"/>
                </a:lnTo>
                <a:lnTo>
                  <a:pt x="160808" y="1069061"/>
                </a:lnTo>
                <a:lnTo>
                  <a:pt x="167241" y="1047043"/>
                </a:lnTo>
                <a:lnTo>
                  <a:pt x="170288" y="1036204"/>
                </a:lnTo>
                <a:lnTo>
                  <a:pt x="179090" y="992167"/>
                </a:lnTo>
                <a:lnTo>
                  <a:pt x="181798" y="969811"/>
                </a:lnTo>
                <a:lnTo>
                  <a:pt x="182814" y="958971"/>
                </a:lnTo>
                <a:lnTo>
                  <a:pt x="183491" y="947793"/>
                </a:lnTo>
                <a:lnTo>
                  <a:pt x="184168" y="936614"/>
                </a:lnTo>
                <a:lnTo>
                  <a:pt x="184168" y="925775"/>
                </a:lnTo>
                <a:lnTo>
                  <a:pt x="184168" y="914596"/>
                </a:lnTo>
                <a:lnTo>
                  <a:pt x="183830" y="903418"/>
                </a:lnTo>
                <a:lnTo>
                  <a:pt x="183152" y="892578"/>
                </a:lnTo>
                <a:lnTo>
                  <a:pt x="182137" y="881400"/>
                </a:lnTo>
                <a:lnTo>
                  <a:pt x="180783" y="870560"/>
                </a:lnTo>
                <a:lnTo>
                  <a:pt x="179428" y="859720"/>
                </a:lnTo>
                <a:lnTo>
                  <a:pt x="177736" y="848881"/>
                </a:lnTo>
                <a:lnTo>
                  <a:pt x="175704" y="838041"/>
                </a:lnTo>
                <a:lnTo>
                  <a:pt x="173335" y="827201"/>
                </a:lnTo>
                <a:lnTo>
                  <a:pt x="170965" y="816362"/>
                </a:lnTo>
                <a:lnTo>
                  <a:pt x="159793" y="779439"/>
                </a:lnTo>
                <a:lnTo>
                  <a:pt x="142188" y="733032"/>
                </a:lnTo>
                <a:lnTo>
                  <a:pt x="129324" y="702545"/>
                </a:lnTo>
                <a:lnTo>
                  <a:pt x="116459" y="672059"/>
                </a:lnTo>
                <a:lnTo>
                  <a:pt x="99193" y="626329"/>
                </a:lnTo>
                <a:lnTo>
                  <a:pt x="92422" y="603295"/>
                </a:lnTo>
                <a:lnTo>
                  <a:pt x="90391" y="595842"/>
                </a:lnTo>
                <a:lnTo>
                  <a:pt x="88698" y="588051"/>
                </a:lnTo>
                <a:lnTo>
                  <a:pt x="87006" y="580260"/>
                </a:lnTo>
                <a:lnTo>
                  <a:pt x="85651" y="572469"/>
                </a:lnTo>
                <a:lnTo>
                  <a:pt x="84636" y="564678"/>
                </a:lnTo>
                <a:lnTo>
                  <a:pt x="83620" y="556887"/>
                </a:lnTo>
                <a:lnTo>
                  <a:pt x="82943" y="548757"/>
                </a:lnTo>
                <a:lnTo>
                  <a:pt x="82605" y="538595"/>
                </a:lnTo>
                <a:lnTo>
                  <a:pt x="82266" y="528094"/>
                </a:lnTo>
                <a:lnTo>
                  <a:pt x="82605" y="517593"/>
                </a:lnTo>
                <a:lnTo>
                  <a:pt x="83282" y="507093"/>
                </a:lnTo>
                <a:lnTo>
                  <a:pt x="84636" y="486091"/>
                </a:lnTo>
                <a:lnTo>
                  <a:pt x="86667" y="464750"/>
                </a:lnTo>
                <a:lnTo>
                  <a:pt x="88360" y="443409"/>
                </a:lnTo>
                <a:lnTo>
                  <a:pt x="89037" y="432909"/>
                </a:lnTo>
                <a:lnTo>
                  <a:pt x="89714" y="422069"/>
                </a:lnTo>
                <a:lnTo>
                  <a:pt x="89714" y="411568"/>
                </a:lnTo>
                <a:lnTo>
                  <a:pt x="89714" y="400728"/>
                </a:lnTo>
                <a:lnTo>
                  <a:pt x="83282" y="352289"/>
                </a:lnTo>
                <a:lnTo>
                  <a:pt x="72110" y="311640"/>
                </a:lnTo>
                <a:lnTo>
                  <a:pt x="67709" y="298090"/>
                </a:lnTo>
                <a:lnTo>
                  <a:pt x="59245" y="270991"/>
                </a:lnTo>
                <a:lnTo>
                  <a:pt x="55182" y="257780"/>
                </a:lnTo>
                <a:lnTo>
                  <a:pt x="51797" y="244231"/>
                </a:lnTo>
                <a:lnTo>
                  <a:pt x="48750" y="231020"/>
                </a:lnTo>
                <a:lnTo>
                  <a:pt x="47734" y="224245"/>
                </a:lnTo>
                <a:lnTo>
                  <a:pt x="46380" y="217470"/>
                </a:lnTo>
                <a:lnTo>
                  <a:pt x="45703" y="210695"/>
                </a:lnTo>
                <a:lnTo>
                  <a:pt x="45026" y="204259"/>
                </a:lnTo>
                <a:lnTo>
                  <a:pt x="44687" y="197485"/>
                </a:lnTo>
                <a:lnTo>
                  <a:pt x="44687" y="190710"/>
                </a:lnTo>
                <a:lnTo>
                  <a:pt x="44687" y="184274"/>
                </a:lnTo>
                <a:lnTo>
                  <a:pt x="45365" y="177499"/>
                </a:lnTo>
                <a:lnTo>
                  <a:pt x="54844" y="135157"/>
                </a:lnTo>
                <a:lnTo>
                  <a:pt x="58229" y="125672"/>
                </a:lnTo>
                <a:lnTo>
                  <a:pt x="61276" y="115848"/>
                </a:lnTo>
                <a:lnTo>
                  <a:pt x="63985" y="106364"/>
                </a:lnTo>
                <a:lnTo>
                  <a:pt x="66016" y="96879"/>
                </a:lnTo>
                <a:lnTo>
                  <a:pt x="67031" y="92137"/>
                </a:lnTo>
                <a:lnTo>
                  <a:pt x="67709" y="87394"/>
                </a:lnTo>
                <a:lnTo>
                  <a:pt x="68047" y="81974"/>
                </a:lnTo>
                <a:lnTo>
                  <a:pt x="68047" y="76555"/>
                </a:lnTo>
                <a:lnTo>
                  <a:pt x="68047" y="71474"/>
                </a:lnTo>
                <a:lnTo>
                  <a:pt x="67709" y="66054"/>
                </a:lnTo>
                <a:lnTo>
                  <a:pt x="67370" y="60634"/>
                </a:lnTo>
                <a:lnTo>
                  <a:pt x="66354" y="55553"/>
                </a:lnTo>
                <a:lnTo>
                  <a:pt x="64662" y="44713"/>
                </a:lnTo>
                <a:lnTo>
                  <a:pt x="61953" y="33873"/>
                </a:lnTo>
                <a:lnTo>
                  <a:pt x="58906" y="22695"/>
                </a:lnTo>
                <a:lnTo>
                  <a:pt x="52135" y="0"/>
                </a:lnTo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83329" y="2929456"/>
            <a:ext cx="184785" cy="1826260"/>
          </a:xfrm>
          <a:custGeom>
            <a:avLst/>
            <a:gdLst/>
            <a:ahLst/>
            <a:cxnLst/>
            <a:rect l="l" t="t" r="r" b="b"/>
            <a:pathLst>
              <a:path w="184785" h="1826260">
                <a:moveTo>
                  <a:pt x="57214" y="1825805"/>
                </a:moveTo>
                <a:lnTo>
                  <a:pt x="73125" y="1780414"/>
                </a:lnTo>
                <a:lnTo>
                  <a:pt x="76849" y="1769236"/>
                </a:lnTo>
                <a:lnTo>
                  <a:pt x="80235" y="1758057"/>
                </a:lnTo>
                <a:lnTo>
                  <a:pt x="83282" y="1747218"/>
                </a:lnTo>
                <a:lnTo>
                  <a:pt x="86329" y="1736378"/>
                </a:lnTo>
                <a:lnTo>
                  <a:pt x="94115" y="1693697"/>
                </a:lnTo>
                <a:lnTo>
                  <a:pt x="95131" y="1672356"/>
                </a:lnTo>
                <a:lnTo>
                  <a:pt x="94454" y="1661855"/>
                </a:lnTo>
                <a:lnTo>
                  <a:pt x="94115" y="1656774"/>
                </a:lnTo>
                <a:lnTo>
                  <a:pt x="93099" y="1651354"/>
                </a:lnTo>
                <a:lnTo>
                  <a:pt x="92084" y="1644241"/>
                </a:lnTo>
                <a:lnTo>
                  <a:pt x="90391" y="1637127"/>
                </a:lnTo>
                <a:lnTo>
                  <a:pt x="88360" y="1630014"/>
                </a:lnTo>
                <a:lnTo>
                  <a:pt x="86329" y="1622562"/>
                </a:lnTo>
                <a:lnTo>
                  <a:pt x="83959" y="1615448"/>
                </a:lnTo>
                <a:lnTo>
                  <a:pt x="81250" y="1608335"/>
                </a:lnTo>
                <a:lnTo>
                  <a:pt x="78203" y="1601221"/>
                </a:lnTo>
                <a:lnTo>
                  <a:pt x="75157" y="1594108"/>
                </a:lnTo>
                <a:lnTo>
                  <a:pt x="68724" y="1579880"/>
                </a:lnTo>
                <a:lnTo>
                  <a:pt x="61276" y="1565653"/>
                </a:lnTo>
                <a:lnTo>
                  <a:pt x="53828" y="1551426"/>
                </a:lnTo>
                <a:lnTo>
                  <a:pt x="46380" y="1537199"/>
                </a:lnTo>
                <a:lnTo>
                  <a:pt x="38594" y="1523311"/>
                </a:lnTo>
                <a:lnTo>
                  <a:pt x="31146" y="1509084"/>
                </a:lnTo>
                <a:lnTo>
                  <a:pt x="24036" y="1495196"/>
                </a:lnTo>
                <a:lnTo>
                  <a:pt x="17604" y="1481307"/>
                </a:lnTo>
                <a:lnTo>
                  <a:pt x="14895" y="1474194"/>
                </a:lnTo>
                <a:lnTo>
                  <a:pt x="11849" y="1467080"/>
                </a:lnTo>
                <a:lnTo>
                  <a:pt x="1015" y="1425754"/>
                </a:lnTo>
                <a:lnTo>
                  <a:pt x="0" y="1416947"/>
                </a:lnTo>
                <a:lnTo>
                  <a:pt x="0" y="1408140"/>
                </a:lnTo>
                <a:lnTo>
                  <a:pt x="0" y="1399671"/>
                </a:lnTo>
                <a:lnTo>
                  <a:pt x="8802" y="1356312"/>
                </a:lnTo>
                <a:lnTo>
                  <a:pt x="27083" y="1312954"/>
                </a:lnTo>
                <a:lnTo>
                  <a:pt x="31484" y="1304147"/>
                </a:lnTo>
                <a:lnTo>
                  <a:pt x="36224" y="1295339"/>
                </a:lnTo>
                <a:lnTo>
                  <a:pt x="41302" y="1286871"/>
                </a:lnTo>
                <a:lnTo>
                  <a:pt x="51797" y="1269256"/>
                </a:lnTo>
                <a:lnTo>
                  <a:pt x="62630" y="1251642"/>
                </a:lnTo>
                <a:lnTo>
                  <a:pt x="85651" y="1216413"/>
                </a:lnTo>
                <a:lnTo>
                  <a:pt x="97162" y="1198460"/>
                </a:lnTo>
                <a:lnTo>
                  <a:pt x="119167" y="1162215"/>
                </a:lnTo>
                <a:lnTo>
                  <a:pt x="139480" y="1122582"/>
                </a:lnTo>
                <a:lnTo>
                  <a:pt x="144220" y="1111742"/>
                </a:lnTo>
                <a:lnTo>
                  <a:pt x="148959" y="1101242"/>
                </a:lnTo>
                <a:lnTo>
                  <a:pt x="153022" y="1090402"/>
                </a:lnTo>
                <a:lnTo>
                  <a:pt x="157084" y="1079562"/>
                </a:lnTo>
                <a:lnTo>
                  <a:pt x="160808" y="1068723"/>
                </a:lnTo>
                <a:lnTo>
                  <a:pt x="164194" y="1057883"/>
                </a:lnTo>
                <a:lnTo>
                  <a:pt x="167579" y="1047043"/>
                </a:lnTo>
                <a:lnTo>
                  <a:pt x="170288" y="1035865"/>
                </a:lnTo>
                <a:lnTo>
                  <a:pt x="172996" y="1025025"/>
                </a:lnTo>
                <a:lnTo>
                  <a:pt x="175366" y="1013847"/>
                </a:lnTo>
                <a:lnTo>
                  <a:pt x="177397" y="1003007"/>
                </a:lnTo>
                <a:lnTo>
                  <a:pt x="179090" y="991829"/>
                </a:lnTo>
                <a:lnTo>
                  <a:pt x="180783" y="980650"/>
                </a:lnTo>
                <a:lnTo>
                  <a:pt x="181798" y="969811"/>
                </a:lnTo>
                <a:lnTo>
                  <a:pt x="182814" y="958632"/>
                </a:lnTo>
                <a:lnTo>
                  <a:pt x="183491" y="947454"/>
                </a:lnTo>
                <a:lnTo>
                  <a:pt x="184168" y="936614"/>
                </a:lnTo>
                <a:lnTo>
                  <a:pt x="184168" y="925436"/>
                </a:lnTo>
                <a:lnTo>
                  <a:pt x="184168" y="914257"/>
                </a:lnTo>
                <a:lnTo>
                  <a:pt x="183830" y="903418"/>
                </a:lnTo>
                <a:lnTo>
                  <a:pt x="183152" y="892239"/>
                </a:lnTo>
                <a:lnTo>
                  <a:pt x="182137" y="881400"/>
                </a:lnTo>
                <a:lnTo>
                  <a:pt x="181121" y="870560"/>
                </a:lnTo>
                <a:lnTo>
                  <a:pt x="173335" y="826863"/>
                </a:lnTo>
                <a:lnTo>
                  <a:pt x="164871" y="795021"/>
                </a:lnTo>
                <a:lnTo>
                  <a:pt x="159793" y="779100"/>
                </a:lnTo>
                <a:lnTo>
                  <a:pt x="154376" y="763518"/>
                </a:lnTo>
                <a:lnTo>
                  <a:pt x="148621" y="748275"/>
                </a:lnTo>
                <a:lnTo>
                  <a:pt x="142188" y="733032"/>
                </a:lnTo>
                <a:lnTo>
                  <a:pt x="129324" y="702545"/>
                </a:lnTo>
                <a:lnTo>
                  <a:pt x="116459" y="672059"/>
                </a:lnTo>
                <a:lnTo>
                  <a:pt x="110365" y="656815"/>
                </a:lnTo>
                <a:lnTo>
                  <a:pt x="104610" y="641572"/>
                </a:lnTo>
                <a:lnTo>
                  <a:pt x="99532" y="626329"/>
                </a:lnTo>
                <a:lnTo>
                  <a:pt x="94454" y="611086"/>
                </a:lnTo>
                <a:lnTo>
                  <a:pt x="92422" y="603295"/>
                </a:lnTo>
                <a:lnTo>
                  <a:pt x="90391" y="595504"/>
                </a:lnTo>
                <a:lnTo>
                  <a:pt x="88698" y="587713"/>
                </a:lnTo>
                <a:lnTo>
                  <a:pt x="87006" y="579922"/>
                </a:lnTo>
                <a:lnTo>
                  <a:pt x="85651" y="572130"/>
                </a:lnTo>
                <a:lnTo>
                  <a:pt x="84636" y="564339"/>
                </a:lnTo>
                <a:lnTo>
                  <a:pt x="83620" y="556548"/>
                </a:lnTo>
                <a:lnTo>
                  <a:pt x="82943" y="548757"/>
                </a:lnTo>
                <a:lnTo>
                  <a:pt x="82605" y="538257"/>
                </a:lnTo>
                <a:lnTo>
                  <a:pt x="82266" y="527756"/>
                </a:lnTo>
                <a:lnTo>
                  <a:pt x="82605" y="517593"/>
                </a:lnTo>
                <a:lnTo>
                  <a:pt x="83282" y="507093"/>
                </a:lnTo>
                <a:lnTo>
                  <a:pt x="84636" y="485752"/>
                </a:lnTo>
                <a:lnTo>
                  <a:pt x="86667" y="464750"/>
                </a:lnTo>
                <a:lnTo>
                  <a:pt x="88360" y="443409"/>
                </a:lnTo>
                <a:lnTo>
                  <a:pt x="89037" y="432570"/>
                </a:lnTo>
                <a:lnTo>
                  <a:pt x="89714" y="422069"/>
                </a:lnTo>
                <a:lnTo>
                  <a:pt x="89714" y="411229"/>
                </a:lnTo>
                <a:lnTo>
                  <a:pt x="89714" y="400728"/>
                </a:lnTo>
                <a:lnTo>
                  <a:pt x="89037" y="389889"/>
                </a:lnTo>
                <a:lnTo>
                  <a:pt x="88021" y="379388"/>
                </a:lnTo>
                <a:lnTo>
                  <a:pt x="87344" y="372613"/>
                </a:lnTo>
                <a:lnTo>
                  <a:pt x="85990" y="365838"/>
                </a:lnTo>
                <a:lnTo>
                  <a:pt x="83282" y="351950"/>
                </a:lnTo>
                <a:lnTo>
                  <a:pt x="79896" y="338400"/>
                </a:lnTo>
                <a:lnTo>
                  <a:pt x="76172" y="324851"/>
                </a:lnTo>
                <a:lnTo>
                  <a:pt x="72110" y="311301"/>
                </a:lnTo>
                <a:lnTo>
                  <a:pt x="67709" y="297752"/>
                </a:lnTo>
                <a:lnTo>
                  <a:pt x="59245" y="270991"/>
                </a:lnTo>
                <a:lnTo>
                  <a:pt x="55182" y="257442"/>
                </a:lnTo>
                <a:lnTo>
                  <a:pt x="51797" y="243892"/>
                </a:lnTo>
                <a:lnTo>
                  <a:pt x="48750" y="230681"/>
                </a:lnTo>
                <a:lnTo>
                  <a:pt x="47734" y="223906"/>
                </a:lnTo>
                <a:lnTo>
                  <a:pt x="46719" y="217470"/>
                </a:lnTo>
                <a:lnTo>
                  <a:pt x="45703" y="210695"/>
                </a:lnTo>
                <a:lnTo>
                  <a:pt x="45026" y="203921"/>
                </a:lnTo>
                <a:lnTo>
                  <a:pt x="44687" y="197146"/>
                </a:lnTo>
                <a:lnTo>
                  <a:pt x="44687" y="190710"/>
                </a:lnTo>
                <a:lnTo>
                  <a:pt x="44687" y="183935"/>
                </a:lnTo>
                <a:lnTo>
                  <a:pt x="52135" y="144641"/>
                </a:lnTo>
                <a:lnTo>
                  <a:pt x="55182" y="135157"/>
                </a:lnTo>
                <a:lnTo>
                  <a:pt x="58229" y="125333"/>
                </a:lnTo>
                <a:lnTo>
                  <a:pt x="61276" y="115848"/>
                </a:lnTo>
                <a:lnTo>
                  <a:pt x="63985" y="106025"/>
                </a:lnTo>
                <a:lnTo>
                  <a:pt x="66016" y="96540"/>
                </a:lnTo>
                <a:lnTo>
                  <a:pt x="67031" y="91798"/>
                </a:lnTo>
                <a:lnTo>
                  <a:pt x="67709" y="87056"/>
                </a:lnTo>
                <a:lnTo>
                  <a:pt x="68047" y="81636"/>
                </a:lnTo>
                <a:lnTo>
                  <a:pt x="68386" y="76555"/>
                </a:lnTo>
                <a:lnTo>
                  <a:pt x="68047" y="71135"/>
                </a:lnTo>
                <a:lnTo>
                  <a:pt x="67709" y="65715"/>
                </a:lnTo>
                <a:lnTo>
                  <a:pt x="67370" y="60634"/>
                </a:lnTo>
                <a:lnTo>
                  <a:pt x="66693" y="55214"/>
                </a:lnTo>
                <a:lnTo>
                  <a:pt x="64662" y="44374"/>
                </a:lnTo>
                <a:lnTo>
                  <a:pt x="61953" y="33535"/>
                </a:lnTo>
                <a:lnTo>
                  <a:pt x="58906" y="22695"/>
                </a:lnTo>
                <a:lnTo>
                  <a:pt x="52135" y="0"/>
                </a:lnTo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57519" y="2954861"/>
            <a:ext cx="184785" cy="1826260"/>
          </a:xfrm>
          <a:custGeom>
            <a:avLst/>
            <a:gdLst/>
            <a:ahLst/>
            <a:cxnLst/>
            <a:rect l="l" t="t" r="r" b="b"/>
            <a:pathLst>
              <a:path w="184785" h="1826260">
                <a:moveTo>
                  <a:pt x="57552" y="1826144"/>
                </a:moveTo>
                <a:lnTo>
                  <a:pt x="73125" y="1780414"/>
                </a:lnTo>
                <a:lnTo>
                  <a:pt x="76849" y="1769575"/>
                </a:lnTo>
                <a:lnTo>
                  <a:pt x="80573" y="1758396"/>
                </a:lnTo>
                <a:lnTo>
                  <a:pt x="83620" y="1747557"/>
                </a:lnTo>
                <a:lnTo>
                  <a:pt x="86667" y="1736717"/>
                </a:lnTo>
                <a:lnTo>
                  <a:pt x="89037" y="1725877"/>
                </a:lnTo>
                <a:lnTo>
                  <a:pt x="91407" y="1715038"/>
                </a:lnTo>
                <a:lnTo>
                  <a:pt x="93099" y="1704537"/>
                </a:lnTo>
                <a:lnTo>
                  <a:pt x="94454" y="1693697"/>
                </a:lnTo>
                <a:lnTo>
                  <a:pt x="95131" y="1683196"/>
                </a:lnTo>
                <a:lnTo>
                  <a:pt x="95131" y="1672695"/>
                </a:lnTo>
                <a:lnTo>
                  <a:pt x="94792" y="1662194"/>
                </a:lnTo>
                <a:lnTo>
                  <a:pt x="94115" y="1656774"/>
                </a:lnTo>
                <a:lnTo>
                  <a:pt x="93438" y="1651693"/>
                </a:lnTo>
                <a:lnTo>
                  <a:pt x="92084" y="1644580"/>
                </a:lnTo>
                <a:lnTo>
                  <a:pt x="90730" y="1637127"/>
                </a:lnTo>
                <a:lnTo>
                  <a:pt x="88698" y="1630014"/>
                </a:lnTo>
                <a:lnTo>
                  <a:pt x="86667" y="1622900"/>
                </a:lnTo>
                <a:lnTo>
                  <a:pt x="84297" y="1615787"/>
                </a:lnTo>
                <a:lnTo>
                  <a:pt x="81589" y="1608673"/>
                </a:lnTo>
                <a:lnTo>
                  <a:pt x="78542" y="1601560"/>
                </a:lnTo>
                <a:lnTo>
                  <a:pt x="75495" y="1594446"/>
                </a:lnTo>
                <a:lnTo>
                  <a:pt x="68724" y="1580219"/>
                </a:lnTo>
                <a:lnTo>
                  <a:pt x="61615" y="1565992"/>
                </a:lnTo>
                <a:lnTo>
                  <a:pt x="54167" y="1551765"/>
                </a:lnTo>
                <a:lnTo>
                  <a:pt x="46380" y="1537538"/>
                </a:lnTo>
                <a:lnTo>
                  <a:pt x="38932" y="1523650"/>
                </a:lnTo>
                <a:lnTo>
                  <a:pt x="17942" y="1481307"/>
                </a:lnTo>
                <a:lnTo>
                  <a:pt x="3723" y="1439642"/>
                </a:lnTo>
                <a:lnTo>
                  <a:pt x="0" y="1408478"/>
                </a:lnTo>
                <a:lnTo>
                  <a:pt x="338" y="1399671"/>
                </a:lnTo>
                <a:lnTo>
                  <a:pt x="1354" y="1391203"/>
                </a:lnTo>
                <a:lnTo>
                  <a:pt x="2369" y="1382395"/>
                </a:lnTo>
                <a:lnTo>
                  <a:pt x="15234" y="1339037"/>
                </a:lnTo>
                <a:lnTo>
                  <a:pt x="23021" y="1321761"/>
                </a:lnTo>
                <a:lnTo>
                  <a:pt x="27083" y="1312954"/>
                </a:lnTo>
                <a:lnTo>
                  <a:pt x="31823" y="1304485"/>
                </a:lnTo>
                <a:lnTo>
                  <a:pt x="36562" y="1295678"/>
                </a:lnTo>
                <a:lnTo>
                  <a:pt x="41302" y="1286871"/>
                </a:lnTo>
                <a:lnTo>
                  <a:pt x="51797" y="1269595"/>
                </a:lnTo>
                <a:lnTo>
                  <a:pt x="62969" y="1251981"/>
                </a:lnTo>
                <a:lnTo>
                  <a:pt x="85990" y="1216413"/>
                </a:lnTo>
                <a:lnTo>
                  <a:pt x="97501" y="1198799"/>
                </a:lnTo>
                <a:lnTo>
                  <a:pt x="108673" y="1180507"/>
                </a:lnTo>
                <a:lnTo>
                  <a:pt x="119167" y="1162215"/>
                </a:lnTo>
                <a:lnTo>
                  <a:pt x="124584" y="1153069"/>
                </a:lnTo>
                <a:lnTo>
                  <a:pt x="129324" y="1143923"/>
                </a:lnTo>
                <a:lnTo>
                  <a:pt x="149298" y="1101242"/>
                </a:lnTo>
                <a:lnTo>
                  <a:pt x="164532" y="1058222"/>
                </a:lnTo>
                <a:lnTo>
                  <a:pt x="167579" y="1047043"/>
                </a:lnTo>
                <a:lnTo>
                  <a:pt x="170626" y="1036204"/>
                </a:lnTo>
                <a:lnTo>
                  <a:pt x="179428" y="992167"/>
                </a:lnTo>
                <a:lnTo>
                  <a:pt x="182137" y="969811"/>
                </a:lnTo>
                <a:lnTo>
                  <a:pt x="183152" y="958971"/>
                </a:lnTo>
                <a:lnTo>
                  <a:pt x="183830" y="947793"/>
                </a:lnTo>
                <a:lnTo>
                  <a:pt x="184168" y="936614"/>
                </a:lnTo>
                <a:lnTo>
                  <a:pt x="184507" y="925775"/>
                </a:lnTo>
                <a:lnTo>
                  <a:pt x="184507" y="914596"/>
                </a:lnTo>
                <a:lnTo>
                  <a:pt x="184168" y="903756"/>
                </a:lnTo>
                <a:lnTo>
                  <a:pt x="179767" y="859720"/>
                </a:lnTo>
                <a:lnTo>
                  <a:pt x="173673" y="827201"/>
                </a:lnTo>
                <a:lnTo>
                  <a:pt x="171303" y="816362"/>
                </a:lnTo>
                <a:lnTo>
                  <a:pt x="168256" y="805861"/>
                </a:lnTo>
                <a:lnTo>
                  <a:pt x="165210" y="795021"/>
                </a:lnTo>
                <a:lnTo>
                  <a:pt x="160131" y="779439"/>
                </a:lnTo>
                <a:lnTo>
                  <a:pt x="154715" y="763857"/>
                </a:lnTo>
                <a:lnTo>
                  <a:pt x="148621" y="748614"/>
                </a:lnTo>
                <a:lnTo>
                  <a:pt x="142527" y="733032"/>
                </a:lnTo>
                <a:lnTo>
                  <a:pt x="129662" y="702545"/>
                </a:lnTo>
                <a:lnTo>
                  <a:pt x="116798" y="672059"/>
                </a:lnTo>
                <a:lnTo>
                  <a:pt x="110704" y="657154"/>
                </a:lnTo>
                <a:lnTo>
                  <a:pt x="94792" y="611086"/>
                </a:lnTo>
                <a:lnTo>
                  <a:pt x="89037" y="588051"/>
                </a:lnTo>
                <a:lnTo>
                  <a:pt x="87344" y="580260"/>
                </a:lnTo>
                <a:lnTo>
                  <a:pt x="85990" y="572469"/>
                </a:lnTo>
                <a:lnTo>
                  <a:pt x="84974" y="564678"/>
                </a:lnTo>
                <a:lnTo>
                  <a:pt x="83959" y="556887"/>
                </a:lnTo>
                <a:lnTo>
                  <a:pt x="83282" y="548757"/>
                </a:lnTo>
                <a:lnTo>
                  <a:pt x="82943" y="538595"/>
                </a:lnTo>
                <a:lnTo>
                  <a:pt x="82605" y="528094"/>
                </a:lnTo>
                <a:lnTo>
                  <a:pt x="82943" y="517593"/>
                </a:lnTo>
                <a:lnTo>
                  <a:pt x="83282" y="507093"/>
                </a:lnTo>
                <a:lnTo>
                  <a:pt x="84974" y="486091"/>
                </a:lnTo>
                <a:lnTo>
                  <a:pt x="87006" y="464750"/>
                </a:lnTo>
                <a:lnTo>
                  <a:pt x="88698" y="443409"/>
                </a:lnTo>
                <a:lnTo>
                  <a:pt x="89375" y="432909"/>
                </a:lnTo>
                <a:lnTo>
                  <a:pt x="89714" y="422069"/>
                </a:lnTo>
                <a:lnTo>
                  <a:pt x="90053" y="411568"/>
                </a:lnTo>
                <a:lnTo>
                  <a:pt x="90053" y="400728"/>
                </a:lnTo>
                <a:lnTo>
                  <a:pt x="89375" y="390227"/>
                </a:lnTo>
                <a:lnTo>
                  <a:pt x="88360" y="379726"/>
                </a:lnTo>
                <a:lnTo>
                  <a:pt x="87344" y="372952"/>
                </a:lnTo>
                <a:lnTo>
                  <a:pt x="86329" y="365838"/>
                </a:lnTo>
                <a:lnTo>
                  <a:pt x="76511" y="325189"/>
                </a:lnTo>
                <a:lnTo>
                  <a:pt x="68047" y="298090"/>
                </a:lnTo>
                <a:lnTo>
                  <a:pt x="59583" y="270991"/>
                </a:lnTo>
                <a:lnTo>
                  <a:pt x="49089" y="231020"/>
                </a:lnTo>
                <a:lnTo>
                  <a:pt x="45026" y="197485"/>
                </a:lnTo>
                <a:lnTo>
                  <a:pt x="45026" y="190710"/>
                </a:lnTo>
                <a:lnTo>
                  <a:pt x="45026" y="184274"/>
                </a:lnTo>
                <a:lnTo>
                  <a:pt x="52135" y="144980"/>
                </a:lnTo>
                <a:lnTo>
                  <a:pt x="58568" y="125672"/>
                </a:lnTo>
                <a:lnTo>
                  <a:pt x="61615" y="115848"/>
                </a:lnTo>
                <a:lnTo>
                  <a:pt x="64323" y="106364"/>
                </a:lnTo>
                <a:lnTo>
                  <a:pt x="66354" y="96879"/>
                </a:lnTo>
                <a:lnTo>
                  <a:pt x="67370" y="92137"/>
                </a:lnTo>
                <a:lnTo>
                  <a:pt x="67709" y="87394"/>
                </a:lnTo>
                <a:lnTo>
                  <a:pt x="68386" y="81974"/>
                </a:lnTo>
                <a:lnTo>
                  <a:pt x="68386" y="76555"/>
                </a:lnTo>
                <a:lnTo>
                  <a:pt x="68386" y="71474"/>
                </a:lnTo>
                <a:lnTo>
                  <a:pt x="68047" y="66054"/>
                </a:lnTo>
                <a:lnTo>
                  <a:pt x="67709" y="60973"/>
                </a:lnTo>
                <a:lnTo>
                  <a:pt x="66693" y="55553"/>
                </a:lnTo>
                <a:lnTo>
                  <a:pt x="64662" y="44713"/>
                </a:lnTo>
                <a:lnTo>
                  <a:pt x="62292" y="33873"/>
                </a:lnTo>
                <a:lnTo>
                  <a:pt x="59245" y="23034"/>
                </a:lnTo>
                <a:lnTo>
                  <a:pt x="52474" y="0"/>
                </a:lnTo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98755" y="5245756"/>
            <a:ext cx="728345" cy="0"/>
          </a:xfrm>
          <a:custGeom>
            <a:avLst/>
            <a:gdLst/>
            <a:ahLst/>
            <a:cxnLst/>
            <a:rect l="l" t="t" r="r" b="b"/>
            <a:pathLst>
              <a:path w="728345">
                <a:moveTo>
                  <a:pt x="0" y="0"/>
                </a:moveTo>
                <a:lnTo>
                  <a:pt x="727872" y="0"/>
                </a:lnTo>
              </a:path>
            </a:pathLst>
          </a:custGeom>
          <a:ln w="88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78103" y="5435450"/>
            <a:ext cx="748665" cy="0"/>
          </a:xfrm>
          <a:custGeom>
            <a:avLst/>
            <a:gdLst/>
            <a:ahLst/>
            <a:cxnLst/>
            <a:rect l="l" t="t" r="r" b="b"/>
            <a:pathLst>
              <a:path w="748664">
                <a:moveTo>
                  <a:pt x="0" y="0"/>
                </a:moveTo>
                <a:lnTo>
                  <a:pt x="748523" y="0"/>
                </a:lnTo>
              </a:path>
            </a:pathLst>
          </a:custGeom>
          <a:ln w="88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02946" y="5245756"/>
            <a:ext cx="116205" cy="191770"/>
          </a:xfrm>
          <a:custGeom>
            <a:avLst/>
            <a:gdLst/>
            <a:ahLst/>
            <a:cxnLst/>
            <a:rect l="l" t="t" r="r" b="b"/>
            <a:pathLst>
              <a:path w="116205" h="191770">
                <a:moveTo>
                  <a:pt x="116120" y="189694"/>
                </a:moveTo>
                <a:lnTo>
                  <a:pt x="108334" y="191049"/>
                </a:lnTo>
                <a:lnTo>
                  <a:pt x="100209" y="191726"/>
                </a:lnTo>
                <a:lnTo>
                  <a:pt x="92422" y="191726"/>
                </a:lnTo>
                <a:lnTo>
                  <a:pt x="53490" y="182241"/>
                </a:lnTo>
                <a:lnTo>
                  <a:pt x="22005" y="157513"/>
                </a:lnTo>
                <a:lnTo>
                  <a:pt x="3385" y="121946"/>
                </a:lnTo>
                <a:lnTo>
                  <a:pt x="0" y="98234"/>
                </a:lnTo>
                <a:lnTo>
                  <a:pt x="0" y="90104"/>
                </a:lnTo>
                <a:lnTo>
                  <a:pt x="10494" y="51488"/>
                </a:lnTo>
                <a:lnTo>
                  <a:pt x="36224" y="20663"/>
                </a:lnTo>
                <a:lnTo>
                  <a:pt x="71771" y="3048"/>
                </a:lnTo>
                <a:lnTo>
                  <a:pt x="87683" y="338"/>
                </a:lnTo>
                <a:lnTo>
                  <a:pt x="95808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26627" y="5245756"/>
            <a:ext cx="95250" cy="189865"/>
          </a:xfrm>
          <a:custGeom>
            <a:avLst/>
            <a:gdLst/>
            <a:ahLst/>
            <a:cxnLst/>
            <a:rect l="l" t="t" r="r" b="b"/>
            <a:pathLst>
              <a:path w="95250" h="189864">
                <a:moveTo>
                  <a:pt x="0" y="189694"/>
                </a:moveTo>
                <a:lnTo>
                  <a:pt x="38932" y="181225"/>
                </a:lnTo>
                <a:lnTo>
                  <a:pt x="71094" y="157513"/>
                </a:lnTo>
                <a:lnTo>
                  <a:pt x="90730" y="122623"/>
                </a:lnTo>
                <a:lnTo>
                  <a:pt x="94792" y="98911"/>
                </a:lnTo>
                <a:lnTo>
                  <a:pt x="94792" y="90782"/>
                </a:lnTo>
                <a:lnTo>
                  <a:pt x="84636" y="52165"/>
                </a:lnTo>
                <a:lnTo>
                  <a:pt x="59583" y="21001"/>
                </a:lnTo>
                <a:lnTo>
                  <a:pt x="23698" y="3048"/>
                </a:lnTo>
                <a:lnTo>
                  <a:pt x="8125" y="338"/>
                </a:lnTo>
                <a:lnTo>
                  <a:pt x="0" y="0"/>
                </a:lnTo>
              </a:path>
            </a:pathLst>
          </a:custGeom>
          <a:ln w="88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34560" y="5177670"/>
            <a:ext cx="299085" cy="328295"/>
          </a:xfrm>
          <a:custGeom>
            <a:avLst/>
            <a:gdLst/>
            <a:ahLst/>
            <a:cxnLst/>
            <a:rect l="l" t="t" r="r" b="b"/>
            <a:pathLst>
              <a:path w="299085" h="328295">
                <a:moveTo>
                  <a:pt x="298935" y="257780"/>
                </a:moveTo>
                <a:lnTo>
                  <a:pt x="270836" y="288944"/>
                </a:lnTo>
                <a:lnTo>
                  <a:pt x="235627" y="311640"/>
                </a:lnTo>
                <a:lnTo>
                  <a:pt x="196017" y="325189"/>
                </a:lnTo>
                <a:lnTo>
                  <a:pt x="164871" y="328238"/>
                </a:lnTo>
                <a:lnTo>
                  <a:pt x="154376" y="327899"/>
                </a:lnTo>
                <a:lnTo>
                  <a:pt x="113074" y="320108"/>
                </a:lnTo>
                <a:lnTo>
                  <a:pt x="75495" y="302155"/>
                </a:lnTo>
                <a:lnTo>
                  <a:pt x="43333" y="275056"/>
                </a:lnTo>
                <a:lnTo>
                  <a:pt x="19297" y="240843"/>
                </a:lnTo>
                <a:lnTo>
                  <a:pt x="4401" y="201888"/>
                </a:lnTo>
                <a:lnTo>
                  <a:pt x="0" y="170724"/>
                </a:lnTo>
                <a:lnTo>
                  <a:pt x="0" y="160223"/>
                </a:lnTo>
                <a:lnTo>
                  <a:pt x="6432" y="118897"/>
                </a:lnTo>
                <a:lnTo>
                  <a:pt x="23021" y="80281"/>
                </a:lnTo>
                <a:lnTo>
                  <a:pt x="48750" y="47423"/>
                </a:lnTo>
                <a:lnTo>
                  <a:pt x="81927" y="22018"/>
                </a:lnTo>
                <a:lnTo>
                  <a:pt x="120522" y="5758"/>
                </a:lnTo>
                <a:lnTo>
                  <a:pt x="162163" y="0"/>
                </a:lnTo>
                <a:lnTo>
                  <a:pt x="172658" y="0"/>
                </a:lnTo>
                <a:lnTo>
                  <a:pt x="213622" y="7452"/>
                </a:lnTo>
                <a:lnTo>
                  <a:pt x="251539" y="25066"/>
                </a:lnTo>
                <a:lnTo>
                  <a:pt x="284039" y="51827"/>
                </a:lnTo>
                <a:lnTo>
                  <a:pt x="297242" y="68086"/>
                </a:lnTo>
              </a:path>
            </a:pathLst>
          </a:custGeom>
          <a:ln w="88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02608" y="3399287"/>
            <a:ext cx="0" cy="1942464"/>
          </a:xfrm>
          <a:custGeom>
            <a:avLst/>
            <a:gdLst/>
            <a:ahLst/>
            <a:cxnLst/>
            <a:rect l="l" t="t" r="r" b="b"/>
            <a:pathLst>
              <a:path h="1942464">
                <a:moveTo>
                  <a:pt x="0" y="1942332"/>
                </a:moveTo>
                <a:lnTo>
                  <a:pt x="0" y="0"/>
                </a:lnTo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94563" y="3399287"/>
            <a:ext cx="0" cy="1846580"/>
          </a:xfrm>
          <a:custGeom>
            <a:avLst/>
            <a:gdLst/>
            <a:ahLst/>
            <a:cxnLst/>
            <a:rect l="l" t="t" r="r" b="b"/>
            <a:pathLst>
              <a:path h="1846579">
                <a:moveTo>
                  <a:pt x="0" y="1846468"/>
                </a:moveTo>
                <a:lnTo>
                  <a:pt x="0" y="0"/>
                </a:lnTo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02608" y="3352203"/>
            <a:ext cx="192405" cy="109220"/>
          </a:xfrm>
          <a:custGeom>
            <a:avLst/>
            <a:gdLst/>
            <a:ahLst/>
            <a:cxnLst/>
            <a:rect l="l" t="t" r="r" b="b"/>
            <a:pathLst>
              <a:path w="192405" h="109220">
                <a:moveTo>
                  <a:pt x="0" y="47084"/>
                </a:moveTo>
                <a:lnTo>
                  <a:pt x="2031" y="52504"/>
                </a:lnTo>
                <a:lnTo>
                  <a:pt x="4401" y="57924"/>
                </a:lnTo>
                <a:lnTo>
                  <a:pt x="6770" y="63344"/>
                </a:lnTo>
                <a:lnTo>
                  <a:pt x="30469" y="96202"/>
                </a:lnTo>
                <a:lnTo>
                  <a:pt x="53151" y="108396"/>
                </a:lnTo>
                <a:lnTo>
                  <a:pt x="55182" y="108735"/>
                </a:lnTo>
                <a:lnTo>
                  <a:pt x="57214" y="108735"/>
                </a:lnTo>
                <a:lnTo>
                  <a:pt x="59245" y="108396"/>
                </a:lnTo>
                <a:lnTo>
                  <a:pt x="63307" y="107719"/>
                </a:lnTo>
                <a:lnTo>
                  <a:pt x="93777" y="80958"/>
                </a:lnTo>
                <a:lnTo>
                  <a:pt x="97162" y="75877"/>
                </a:lnTo>
                <a:lnTo>
                  <a:pt x="100209" y="70457"/>
                </a:lnTo>
                <a:lnTo>
                  <a:pt x="103256" y="65037"/>
                </a:lnTo>
                <a:lnTo>
                  <a:pt x="106303" y="58940"/>
                </a:lnTo>
                <a:lnTo>
                  <a:pt x="109011" y="53182"/>
                </a:lnTo>
                <a:lnTo>
                  <a:pt x="111381" y="47084"/>
                </a:lnTo>
                <a:lnTo>
                  <a:pt x="114428" y="39293"/>
                </a:lnTo>
                <a:lnTo>
                  <a:pt x="117136" y="31841"/>
                </a:lnTo>
                <a:lnTo>
                  <a:pt x="119844" y="24389"/>
                </a:lnTo>
                <a:lnTo>
                  <a:pt x="122891" y="17614"/>
                </a:lnTo>
                <a:lnTo>
                  <a:pt x="125938" y="11855"/>
                </a:lnTo>
                <a:lnTo>
                  <a:pt x="127292" y="9145"/>
                </a:lnTo>
                <a:lnTo>
                  <a:pt x="128985" y="6774"/>
                </a:lnTo>
                <a:lnTo>
                  <a:pt x="131016" y="4742"/>
                </a:lnTo>
                <a:lnTo>
                  <a:pt x="132709" y="3048"/>
                </a:lnTo>
                <a:lnTo>
                  <a:pt x="134740" y="1693"/>
                </a:lnTo>
                <a:lnTo>
                  <a:pt x="137110" y="1016"/>
                </a:lnTo>
                <a:lnTo>
                  <a:pt x="138803" y="338"/>
                </a:lnTo>
                <a:lnTo>
                  <a:pt x="140496" y="338"/>
                </a:lnTo>
                <a:lnTo>
                  <a:pt x="142188" y="0"/>
                </a:lnTo>
                <a:lnTo>
                  <a:pt x="143881" y="338"/>
                </a:lnTo>
                <a:lnTo>
                  <a:pt x="147605" y="1016"/>
                </a:lnTo>
                <a:lnTo>
                  <a:pt x="151329" y="2371"/>
                </a:lnTo>
                <a:lnTo>
                  <a:pt x="155392" y="4064"/>
                </a:lnTo>
                <a:lnTo>
                  <a:pt x="159454" y="6436"/>
                </a:lnTo>
                <a:lnTo>
                  <a:pt x="163517" y="9484"/>
                </a:lnTo>
                <a:lnTo>
                  <a:pt x="167579" y="12533"/>
                </a:lnTo>
                <a:lnTo>
                  <a:pt x="171303" y="16259"/>
                </a:lnTo>
                <a:lnTo>
                  <a:pt x="175027" y="19985"/>
                </a:lnTo>
                <a:lnTo>
                  <a:pt x="178751" y="24389"/>
                </a:lnTo>
                <a:lnTo>
                  <a:pt x="182137" y="28454"/>
                </a:lnTo>
                <a:lnTo>
                  <a:pt x="185184" y="33196"/>
                </a:lnTo>
                <a:lnTo>
                  <a:pt x="187892" y="37600"/>
                </a:lnTo>
                <a:lnTo>
                  <a:pt x="190262" y="42342"/>
                </a:lnTo>
                <a:lnTo>
                  <a:pt x="191955" y="47084"/>
                </a:lnTo>
              </a:path>
            </a:pathLst>
          </a:custGeom>
          <a:ln w="88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02608" y="3352203"/>
            <a:ext cx="101600" cy="47625"/>
          </a:xfrm>
          <a:custGeom>
            <a:avLst/>
            <a:gdLst/>
            <a:ahLst/>
            <a:cxnLst/>
            <a:rect l="l" t="t" r="r" b="b"/>
            <a:pathLst>
              <a:path w="101600" h="47625">
                <a:moveTo>
                  <a:pt x="0" y="47084"/>
                </a:moveTo>
                <a:lnTo>
                  <a:pt x="3723" y="39293"/>
                </a:lnTo>
                <a:lnTo>
                  <a:pt x="7786" y="31841"/>
                </a:lnTo>
                <a:lnTo>
                  <a:pt x="11849" y="24727"/>
                </a:lnTo>
                <a:lnTo>
                  <a:pt x="14218" y="21340"/>
                </a:lnTo>
                <a:lnTo>
                  <a:pt x="16588" y="17953"/>
                </a:lnTo>
                <a:lnTo>
                  <a:pt x="19297" y="14904"/>
                </a:lnTo>
                <a:lnTo>
                  <a:pt x="22005" y="12194"/>
                </a:lnTo>
                <a:lnTo>
                  <a:pt x="24713" y="9484"/>
                </a:lnTo>
                <a:lnTo>
                  <a:pt x="43333" y="0"/>
                </a:lnTo>
                <a:lnTo>
                  <a:pt x="47057" y="0"/>
                </a:lnTo>
                <a:lnTo>
                  <a:pt x="50781" y="0"/>
                </a:lnTo>
                <a:lnTo>
                  <a:pt x="54844" y="338"/>
                </a:lnTo>
                <a:lnTo>
                  <a:pt x="58906" y="1354"/>
                </a:lnTo>
                <a:lnTo>
                  <a:pt x="62630" y="2371"/>
                </a:lnTo>
                <a:lnTo>
                  <a:pt x="66693" y="4064"/>
                </a:lnTo>
                <a:lnTo>
                  <a:pt x="70755" y="5758"/>
                </a:lnTo>
                <a:lnTo>
                  <a:pt x="74818" y="7791"/>
                </a:lnTo>
                <a:lnTo>
                  <a:pt x="78881" y="9823"/>
                </a:lnTo>
                <a:lnTo>
                  <a:pt x="82605" y="12194"/>
                </a:lnTo>
                <a:lnTo>
                  <a:pt x="86667" y="14904"/>
                </a:lnTo>
                <a:lnTo>
                  <a:pt x="94115" y="20663"/>
                </a:lnTo>
                <a:lnTo>
                  <a:pt x="101225" y="26421"/>
                </a:lnTo>
              </a:path>
            </a:pathLst>
          </a:custGeom>
          <a:ln w="88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55034" y="4794217"/>
            <a:ext cx="0" cy="452120"/>
          </a:xfrm>
          <a:custGeom>
            <a:avLst/>
            <a:gdLst/>
            <a:ahLst/>
            <a:cxnLst/>
            <a:rect l="l" t="t" r="r" b="b"/>
            <a:pathLst>
              <a:path h="452120">
                <a:moveTo>
                  <a:pt x="0" y="451539"/>
                </a:moveTo>
                <a:lnTo>
                  <a:pt x="0" y="0"/>
                </a:lnTo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55034" y="4794217"/>
            <a:ext cx="359410" cy="0"/>
          </a:xfrm>
          <a:custGeom>
            <a:avLst/>
            <a:gdLst/>
            <a:ahLst/>
            <a:cxnLst/>
            <a:rect l="l" t="t" r="r" b="b"/>
            <a:pathLst>
              <a:path w="359410">
                <a:moveTo>
                  <a:pt x="0" y="0"/>
                </a:moveTo>
                <a:lnTo>
                  <a:pt x="358857" y="0"/>
                </a:lnTo>
              </a:path>
            </a:pathLst>
          </a:custGeom>
          <a:ln w="88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13892" y="4794217"/>
            <a:ext cx="0" cy="452120"/>
          </a:xfrm>
          <a:custGeom>
            <a:avLst/>
            <a:gdLst/>
            <a:ahLst/>
            <a:cxnLst/>
            <a:rect l="l" t="t" r="r" b="b"/>
            <a:pathLst>
              <a:path h="452120">
                <a:moveTo>
                  <a:pt x="0" y="0"/>
                </a:moveTo>
                <a:lnTo>
                  <a:pt x="0" y="451539"/>
                </a:lnTo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66754" y="2968411"/>
            <a:ext cx="184785" cy="1826260"/>
          </a:xfrm>
          <a:custGeom>
            <a:avLst/>
            <a:gdLst/>
            <a:ahLst/>
            <a:cxnLst/>
            <a:rect l="l" t="t" r="r" b="b"/>
            <a:pathLst>
              <a:path w="184785" h="1826260">
                <a:moveTo>
                  <a:pt x="57552" y="1825805"/>
                </a:moveTo>
                <a:lnTo>
                  <a:pt x="73125" y="1780414"/>
                </a:lnTo>
                <a:lnTo>
                  <a:pt x="76849" y="1769236"/>
                </a:lnTo>
                <a:lnTo>
                  <a:pt x="80235" y="1758396"/>
                </a:lnTo>
                <a:lnTo>
                  <a:pt x="83282" y="1747557"/>
                </a:lnTo>
                <a:lnTo>
                  <a:pt x="86329" y="1736717"/>
                </a:lnTo>
                <a:lnTo>
                  <a:pt x="89037" y="1725877"/>
                </a:lnTo>
                <a:lnTo>
                  <a:pt x="91068" y="1715038"/>
                </a:lnTo>
                <a:lnTo>
                  <a:pt x="93099" y="1704198"/>
                </a:lnTo>
                <a:lnTo>
                  <a:pt x="94115" y="1693697"/>
                </a:lnTo>
                <a:lnTo>
                  <a:pt x="94792" y="1683196"/>
                </a:lnTo>
                <a:lnTo>
                  <a:pt x="95131" y="1672695"/>
                </a:lnTo>
                <a:lnTo>
                  <a:pt x="94454" y="1662194"/>
                </a:lnTo>
                <a:lnTo>
                  <a:pt x="94115" y="1656774"/>
                </a:lnTo>
                <a:lnTo>
                  <a:pt x="93438" y="1651693"/>
                </a:lnTo>
                <a:lnTo>
                  <a:pt x="92084" y="1644241"/>
                </a:lnTo>
                <a:lnTo>
                  <a:pt x="90391" y="1637127"/>
                </a:lnTo>
                <a:lnTo>
                  <a:pt x="88698" y="1630014"/>
                </a:lnTo>
                <a:lnTo>
                  <a:pt x="86329" y="1622900"/>
                </a:lnTo>
                <a:lnTo>
                  <a:pt x="83959" y="1615787"/>
                </a:lnTo>
                <a:lnTo>
                  <a:pt x="81250" y="1608673"/>
                </a:lnTo>
                <a:lnTo>
                  <a:pt x="78542" y="1601560"/>
                </a:lnTo>
                <a:lnTo>
                  <a:pt x="75157" y="1594108"/>
                </a:lnTo>
                <a:lnTo>
                  <a:pt x="68724" y="1579880"/>
                </a:lnTo>
                <a:lnTo>
                  <a:pt x="61615" y="1565653"/>
                </a:lnTo>
                <a:lnTo>
                  <a:pt x="53828" y="1551765"/>
                </a:lnTo>
                <a:lnTo>
                  <a:pt x="46380" y="1537538"/>
                </a:lnTo>
                <a:lnTo>
                  <a:pt x="38594" y="1523311"/>
                </a:lnTo>
                <a:lnTo>
                  <a:pt x="31146" y="1509423"/>
                </a:lnTo>
                <a:lnTo>
                  <a:pt x="24375" y="1495196"/>
                </a:lnTo>
                <a:lnTo>
                  <a:pt x="17604" y="1481307"/>
                </a:lnTo>
                <a:lnTo>
                  <a:pt x="14895" y="1474194"/>
                </a:lnTo>
                <a:lnTo>
                  <a:pt x="11849" y="1467419"/>
                </a:lnTo>
                <a:lnTo>
                  <a:pt x="9479" y="1460305"/>
                </a:lnTo>
                <a:lnTo>
                  <a:pt x="338" y="1417286"/>
                </a:lnTo>
                <a:lnTo>
                  <a:pt x="0" y="1408478"/>
                </a:lnTo>
                <a:lnTo>
                  <a:pt x="338" y="1399671"/>
                </a:lnTo>
                <a:lnTo>
                  <a:pt x="8802" y="1356312"/>
                </a:lnTo>
                <a:lnTo>
                  <a:pt x="11849" y="1347844"/>
                </a:lnTo>
                <a:lnTo>
                  <a:pt x="14895" y="1339037"/>
                </a:lnTo>
                <a:lnTo>
                  <a:pt x="31484" y="1304485"/>
                </a:lnTo>
                <a:lnTo>
                  <a:pt x="51797" y="1269595"/>
                </a:lnTo>
                <a:lnTo>
                  <a:pt x="85651" y="1216413"/>
                </a:lnTo>
                <a:lnTo>
                  <a:pt x="97162" y="1198460"/>
                </a:lnTo>
                <a:lnTo>
                  <a:pt x="108334" y="1180507"/>
                </a:lnTo>
                <a:lnTo>
                  <a:pt x="119167" y="1162215"/>
                </a:lnTo>
                <a:lnTo>
                  <a:pt x="124246" y="1153069"/>
                </a:lnTo>
                <a:lnTo>
                  <a:pt x="129324" y="1143923"/>
                </a:lnTo>
                <a:lnTo>
                  <a:pt x="134402" y="1133083"/>
                </a:lnTo>
                <a:lnTo>
                  <a:pt x="139480" y="1122582"/>
                </a:lnTo>
                <a:lnTo>
                  <a:pt x="144558" y="1112081"/>
                </a:lnTo>
                <a:lnTo>
                  <a:pt x="148959" y="1101242"/>
                </a:lnTo>
                <a:lnTo>
                  <a:pt x="153360" y="1090402"/>
                </a:lnTo>
                <a:lnTo>
                  <a:pt x="157084" y="1079562"/>
                </a:lnTo>
                <a:lnTo>
                  <a:pt x="160808" y="1068723"/>
                </a:lnTo>
                <a:lnTo>
                  <a:pt x="164194" y="1057883"/>
                </a:lnTo>
                <a:lnTo>
                  <a:pt x="167579" y="1047043"/>
                </a:lnTo>
                <a:lnTo>
                  <a:pt x="177397" y="1003007"/>
                </a:lnTo>
                <a:lnTo>
                  <a:pt x="179090" y="991829"/>
                </a:lnTo>
                <a:lnTo>
                  <a:pt x="180783" y="980989"/>
                </a:lnTo>
                <a:lnTo>
                  <a:pt x="182137" y="969811"/>
                </a:lnTo>
                <a:lnTo>
                  <a:pt x="182814" y="958632"/>
                </a:lnTo>
                <a:lnTo>
                  <a:pt x="183830" y="947793"/>
                </a:lnTo>
                <a:lnTo>
                  <a:pt x="184168" y="936614"/>
                </a:lnTo>
                <a:lnTo>
                  <a:pt x="184168" y="925436"/>
                </a:lnTo>
                <a:lnTo>
                  <a:pt x="184168" y="914596"/>
                </a:lnTo>
                <a:lnTo>
                  <a:pt x="181121" y="870560"/>
                </a:lnTo>
                <a:lnTo>
                  <a:pt x="179428" y="859720"/>
                </a:lnTo>
                <a:lnTo>
                  <a:pt x="177736" y="848881"/>
                </a:lnTo>
                <a:lnTo>
                  <a:pt x="175704" y="838041"/>
                </a:lnTo>
                <a:lnTo>
                  <a:pt x="173673" y="827201"/>
                </a:lnTo>
                <a:lnTo>
                  <a:pt x="170965" y="816362"/>
                </a:lnTo>
                <a:lnTo>
                  <a:pt x="168256" y="805522"/>
                </a:lnTo>
                <a:lnTo>
                  <a:pt x="165210" y="795021"/>
                </a:lnTo>
                <a:lnTo>
                  <a:pt x="160131" y="779439"/>
                </a:lnTo>
                <a:lnTo>
                  <a:pt x="154376" y="763857"/>
                </a:lnTo>
                <a:lnTo>
                  <a:pt x="148621" y="748275"/>
                </a:lnTo>
                <a:lnTo>
                  <a:pt x="142188" y="733032"/>
                </a:lnTo>
                <a:lnTo>
                  <a:pt x="129324" y="702545"/>
                </a:lnTo>
                <a:lnTo>
                  <a:pt x="116459" y="672059"/>
                </a:lnTo>
                <a:lnTo>
                  <a:pt x="110365" y="656815"/>
                </a:lnTo>
                <a:lnTo>
                  <a:pt x="94792" y="611086"/>
                </a:lnTo>
                <a:lnTo>
                  <a:pt x="85651" y="572469"/>
                </a:lnTo>
                <a:lnTo>
                  <a:pt x="82605" y="538595"/>
                </a:lnTo>
                <a:lnTo>
                  <a:pt x="82605" y="528094"/>
                </a:lnTo>
                <a:lnTo>
                  <a:pt x="82605" y="517593"/>
                </a:lnTo>
                <a:lnTo>
                  <a:pt x="83282" y="507093"/>
                </a:lnTo>
                <a:lnTo>
                  <a:pt x="84636" y="486091"/>
                </a:lnTo>
                <a:lnTo>
                  <a:pt x="86667" y="464750"/>
                </a:lnTo>
                <a:lnTo>
                  <a:pt x="88360" y="443409"/>
                </a:lnTo>
                <a:lnTo>
                  <a:pt x="89037" y="432909"/>
                </a:lnTo>
                <a:lnTo>
                  <a:pt x="89714" y="422069"/>
                </a:lnTo>
                <a:lnTo>
                  <a:pt x="89714" y="411568"/>
                </a:lnTo>
                <a:lnTo>
                  <a:pt x="89714" y="400728"/>
                </a:lnTo>
                <a:lnTo>
                  <a:pt x="89037" y="390227"/>
                </a:lnTo>
                <a:lnTo>
                  <a:pt x="88021" y="379388"/>
                </a:lnTo>
                <a:lnTo>
                  <a:pt x="87344" y="372613"/>
                </a:lnTo>
                <a:lnTo>
                  <a:pt x="85990" y="365838"/>
                </a:lnTo>
                <a:lnTo>
                  <a:pt x="83282" y="352289"/>
                </a:lnTo>
                <a:lnTo>
                  <a:pt x="79896" y="338739"/>
                </a:lnTo>
                <a:lnTo>
                  <a:pt x="76172" y="324851"/>
                </a:lnTo>
                <a:lnTo>
                  <a:pt x="72110" y="311301"/>
                </a:lnTo>
                <a:lnTo>
                  <a:pt x="67709" y="298090"/>
                </a:lnTo>
                <a:lnTo>
                  <a:pt x="59245" y="270991"/>
                </a:lnTo>
                <a:lnTo>
                  <a:pt x="55521" y="257442"/>
                </a:lnTo>
                <a:lnTo>
                  <a:pt x="51797" y="244231"/>
                </a:lnTo>
                <a:lnTo>
                  <a:pt x="48750" y="230681"/>
                </a:lnTo>
                <a:lnTo>
                  <a:pt x="47734" y="224245"/>
                </a:lnTo>
                <a:lnTo>
                  <a:pt x="46719" y="217470"/>
                </a:lnTo>
                <a:lnTo>
                  <a:pt x="45703" y="210695"/>
                </a:lnTo>
                <a:lnTo>
                  <a:pt x="45026" y="204259"/>
                </a:lnTo>
                <a:lnTo>
                  <a:pt x="44687" y="197485"/>
                </a:lnTo>
                <a:lnTo>
                  <a:pt x="44687" y="190710"/>
                </a:lnTo>
                <a:lnTo>
                  <a:pt x="44687" y="184274"/>
                </a:lnTo>
                <a:lnTo>
                  <a:pt x="45365" y="177499"/>
                </a:lnTo>
                <a:lnTo>
                  <a:pt x="46042" y="170724"/>
                </a:lnTo>
                <a:lnTo>
                  <a:pt x="47057" y="164288"/>
                </a:lnTo>
                <a:lnTo>
                  <a:pt x="49427" y="154465"/>
                </a:lnTo>
                <a:lnTo>
                  <a:pt x="52135" y="144641"/>
                </a:lnTo>
                <a:lnTo>
                  <a:pt x="55182" y="135157"/>
                </a:lnTo>
                <a:lnTo>
                  <a:pt x="58229" y="125672"/>
                </a:lnTo>
                <a:lnTo>
                  <a:pt x="67709" y="87056"/>
                </a:lnTo>
                <a:lnTo>
                  <a:pt x="68386" y="76555"/>
                </a:lnTo>
                <a:lnTo>
                  <a:pt x="68047" y="71474"/>
                </a:lnTo>
                <a:lnTo>
                  <a:pt x="67709" y="66054"/>
                </a:lnTo>
                <a:lnTo>
                  <a:pt x="58906" y="22695"/>
                </a:lnTo>
                <a:lnTo>
                  <a:pt x="52135" y="0"/>
                </a:lnTo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79489" y="2947747"/>
            <a:ext cx="184785" cy="1826260"/>
          </a:xfrm>
          <a:custGeom>
            <a:avLst/>
            <a:gdLst/>
            <a:ahLst/>
            <a:cxnLst/>
            <a:rect l="l" t="t" r="r" b="b"/>
            <a:pathLst>
              <a:path w="184785" h="1826260">
                <a:moveTo>
                  <a:pt x="57552" y="1826144"/>
                </a:moveTo>
                <a:lnTo>
                  <a:pt x="73125" y="1780753"/>
                </a:lnTo>
                <a:lnTo>
                  <a:pt x="76849" y="1769575"/>
                </a:lnTo>
                <a:lnTo>
                  <a:pt x="80235" y="1758396"/>
                </a:lnTo>
                <a:lnTo>
                  <a:pt x="83620" y="1747557"/>
                </a:lnTo>
                <a:lnTo>
                  <a:pt x="86329" y="1736717"/>
                </a:lnTo>
                <a:lnTo>
                  <a:pt x="89037" y="1725877"/>
                </a:lnTo>
                <a:lnTo>
                  <a:pt x="91068" y="1715038"/>
                </a:lnTo>
                <a:lnTo>
                  <a:pt x="93099" y="1704537"/>
                </a:lnTo>
                <a:lnTo>
                  <a:pt x="94115" y="1694036"/>
                </a:lnTo>
                <a:lnTo>
                  <a:pt x="94792" y="1683196"/>
                </a:lnTo>
                <a:lnTo>
                  <a:pt x="95131" y="1672695"/>
                </a:lnTo>
                <a:lnTo>
                  <a:pt x="94454" y="1662194"/>
                </a:lnTo>
                <a:lnTo>
                  <a:pt x="94115" y="1657113"/>
                </a:lnTo>
                <a:lnTo>
                  <a:pt x="93438" y="1651693"/>
                </a:lnTo>
                <a:lnTo>
                  <a:pt x="92084" y="1644580"/>
                </a:lnTo>
                <a:lnTo>
                  <a:pt x="90391" y="1637466"/>
                </a:lnTo>
                <a:lnTo>
                  <a:pt x="88698" y="1630014"/>
                </a:lnTo>
                <a:lnTo>
                  <a:pt x="86329" y="1622900"/>
                </a:lnTo>
                <a:lnTo>
                  <a:pt x="83959" y="1615787"/>
                </a:lnTo>
                <a:lnTo>
                  <a:pt x="81250" y="1608673"/>
                </a:lnTo>
                <a:lnTo>
                  <a:pt x="61615" y="1565992"/>
                </a:lnTo>
                <a:lnTo>
                  <a:pt x="53828" y="1551765"/>
                </a:lnTo>
                <a:lnTo>
                  <a:pt x="46380" y="1537538"/>
                </a:lnTo>
                <a:lnTo>
                  <a:pt x="24375" y="1495534"/>
                </a:lnTo>
                <a:lnTo>
                  <a:pt x="12187" y="1467419"/>
                </a:lnTo>
                <a:lnTo>
                  <a:pt x="9479" y="1460644"/>
                </a:lnTo>
                <a:lnTo>
                  <a:pt x="338" y="1417286"/>
                </a:lnTo>
                <a:lnTo>
                  <a:pt x="0" y="1408478"/>
                </a:lnTo>
                <a:lnTo>
                  <a:pt x="338" y="1400010"/>
                </a:lnTo>
                <a:lnTo>
                  <a:pt x="8802" y="1356651"/>
                </a:lnTo>
                <a:lnTo>
                  <a:pt x="27083" y="1313292"/>
                </a:lnTo>
                <a:lnTo>
                  <a:pt x="31484" y="1304485"/>
                </a:lnTo>
                <a:lnTo>
                  <a:pt x="36224" y="1295678"/>
                </a:lnTo>
                <a:lnTo>
                  <a:pt x="41302" y="1287210"/>
                </a:lnTo>
                <a:lnTo>
                  <a:pt x="51797" y="1269595"/>
                </a:lnTo>
                <a:lnTo>
                  <a:pt x="62630" y="1251981"/>
                </a:lnTo>
                <a:lnTo>
                  <a:pt x="85651" y="1216752"/>
                </a:lnTo>
                <a:lnTo>
                  <a:pt x="97162" y="1198799"/>
                </a:lnTo>
                <a:lnTo>
                  <a:pt x="108334" y="1180507"/>
                </a:lnTo>
                <a:lnTo>
                  <a:pt x="119167" y="1162215"/>
                </a:lnTo>
                <a:lnTo>
                  <a:pt x="124246" y="1153069"/>
                </a:lnTo>
                <a:lnTo>
                  <a:pt x="129324" y="1143923"/>
                </a:lnTo>
                <a:lnTo>
                  <a:pt x="134402" y="1133422"/>
                </a:lnTo>
                <a:lnTo>
                  <a:pt x="139480" y="1122921"/>
                </a:lnTo>
                <a:lnTo>
                  <a:pt x="144558" y="1112081"/>
                </a:lnTo>
                <a:lnTo>
                  <a:pt x="148959" y="1101580"/>
                </a:lnTo>
                <a:lnTo>
                  <a:pt x="153360" y="1090741"/>
                </a:lnTo>
                <a:lnTo>
                  <a:pt x="157084" y="1079901"/>
                </a:lnTo>
                <a:lnTo>
                  <a:pt x="160808" y="1069061"/>
                </a:lnTo>
                <a:lnTo>
                  <a:pt x="164194" y="1058222"/>
                </a:lnTo>
                <a:lnTo>
                  <a:pt x="167579" y="1047043"/>
                </a:lnTo>
                <a:lnTo>
                  <a:pt x="170288" y="1036204"/>
                </a:lnTo>
                <a:lnTo>
                  <a:pt x="172996" y="1025364"/>
                </a:lnTo>
                <a:lnTo>
                  <a:pt x="175366" y="1014186"/>
                </a:lnTo>
                <a:lnTo>
                  <a:pt x="177397" y="1003346"/>
                </a:lnTo>
                <a:lnTo>
                  <a:pt x="179090" y="992167"/>
                </a:lnTo>
                <a:lnTo>
                  <a:pt x="180783" y="980989"/>
                </a:lnTo>
                <a:lnTo>
                  <a:pt x="182137" y="970149"/>
                </a:lnTo>
                <a:lnTo>
                  <a:pt x="183152" y="958971"/>
                </a:lnTo>
                <a:lnTo>
                  <a:pt x="183830" y="947793"/>
                </a:lnTo>
                <a:lnTo>
                  <a:pt x="184168" y="936953"/>
                </a:lnTo>
                <a:lnTo>
                  <a:pt x="184168" y="925775"/>
                </a:lnTo>
                <a:lnTo>
                  <a:pt x="184168" y="914596"/>
                </a:lnTo>
                <a:lnTo>
                  <a:pt x="183830" y="903756"/>
                </a:lnTo>
                <a:lnTo>
                  <a:pt x="183152" y="892578"/>
                </a:lnTo>
                <a:lnTo>
                  <a:pt x="182137" y="881738"/>
                </a:lnTo>
                <a:lnTo>
                  <a:pt x="181121" y="870560"/>
                </a:lnTo>
                <a:lnTo>
                  <a:pt x="179428" y="859720"/>
                </a:lnTo>
                <a:lnTo>
                  <a:pt x="177736" y="848881"/>
                </a:lnTo>
                <a:lnTo>
                  <a:pt x="175704" y="838041"/>
                </a:lnTo>
                <a:lnTo>
                  <a:pt x="165210" y="795021"/>
                </a:lnTo>
                <a:lnTo>
                  <a:pt x="148621" y="748614"/>
                </a:lnTo>
                <a:lnTo>
                  <a:pt x="129324" y="702545"/>
                </a:lnTo>
                <a:lnTo>
                  <a:pt x="116798" y="672397"/>
                </a:lnTo>
                <a:lnTo>
                  <a:pt x="110704" y="657154"/>
                </a:lnTo>
                <a:lnTo>
                  <a:pt x="104949" y="641911"/>
                </a:lnTo>
                <a:lnTo>
                  <a:pt x="99532" y="626668"/>
                </a:lnTo>
                <a:lnTo>
                  <a:pt x="94792" y="611086"/>
                </a:lnTo>
                <a:lnTo>
                  <a:pt x="92422" y="603633"/>
                </a:lnTo>
                <a:lnTo>
                  <a:pt x="90730" y="595842"/>
                </a:lnTo>
                <a:lnTo>
                  <a:pt x="88698" y="588051"/>
                </a:lnTo>
                <a:lnTo>
                  <a:pt x="87344" y="580260"/>
                </a:lnTo>
                <a:lnTo>
                  <a:pt x="85651" y="572469"/>
                </a:lnTo>
                <a:lnTo>
                  <a:pt x="84636" y="564678"/>
                </a:lnTo>
                <a:lnTo>
                  <a:pt x="83620" y="556887"/>
                </a:lnTo>
                <a:lnTo>
                  <a:pt x="82943" y="549096"/>
                </a:lnTo>
                <a:lnTo>
                  <a:pt x="82605" y="538595"/>
                </a:lnTo>
                <a:lnTo>
                  <a:pt x="82605" y="528094"/>
                </a:lnTo>
                <a:lnTo>
                  <a:pt x="82605" y="517593"/>
                </a:lnTo>
                <a:lnTo>
                  <a:pt x="83282" y="507093"/>
                </a:lnTo>
                <a:lnTo>
                  <a:pt x="84974" y="486091"/>
                </a:lnTo>
                <a:lnTo>
                  <a:pt x="86667" y="464750"/>
                </a:lnTo>
                <a:lnTo>
                  <a:pt x="88698" y="443748"/>
                </a:lnTo>
                <a:lnTo>
                  <a:pt x="89375" y="432909"/>
                </a:lnTo>
                <a:lnTo>
                  <a:pt x="89714" y="422408"/>
                </a:lnTo>
                <a:lnTo>
                  <a:pt x="90053" y="411568"/>
                </a:lnTo>
                <a:lnTo>
                  <a:pt x="89714" y="401067"/>
                </a:lnTo>
                <a:lnTo>
                  <a:pt x="89037" y="390227"/>
                </a:lnTo>
                <a:lnTo>
                  <a:pt x="88360" y="379726"/>
                </a:lnTo>
                <a:lnTo>
                  <a:pt x="87344" y="372952"/>
                </a:lnTo>
                <a:lnTo>
                  <a:pt x="86329" y="365838"/>
                </a:lnTo>
                <a:lnTo>
                  <a:pt x="76172" y="325189"/>
                </a:lnTo>
                <a:lnTo>
                  <a:pt x="67709" y="298090"/>
                </a:lnTo>
                <a:lnTo>
                  <a:pt x="59245" y="271330"/>
                </a:lnTo>
                <a:lnTo>
                  <a:pt x="55521" y="257780"/>
                </a:lnTo>
                <a:lnTo>
                  <a:pt x="51797" y="244231"/>
                </a:lnTo>
                <a:lnTo>
                  <a:pt x="49089" y="231020"/>
                </a:lnTo>
                <a:lnTo>
                  <a:pt x="47734" y="224245"/>
                </a:lnTo>
                <a:lnTo>
                  <a:pt x="46719" y="217470"/>
                </a:lnTo>
                <a:lnTo>
                  <a:pt x="45703" y="211034"/>
                </a:lnTo>
                <a:lnTo>
                  <a:pt x="45026" y="204259"/>
                </a:lnTo>
                <a:lnTo>
                  <a:pt x="44687" y="197485"/>
                </a:lnTo>
                <a:lnTo>
                  <a:pt x="44687" y="191049"/>
                </a:lnTo>
                <a:lnTo>
                  <a:pt x="45026" y="184274"/>
                </a:lnTo>
                <a:lnTo>
                  <a:pt x="45365" y="177499"/>
                </a:lnTo>
                <a:lnTo>
                  <a:pt x="55182" y="135157"/>
                </a:lnTo>
                <a:lnTo>
                  <a:pt x="58229" y="125672"/>
                </a:lnTo>
                <a:lnTo>
                  <a:pt x="61276" y="116187"/>
                </a:lnTo>
                <a:lnTo>
                  <a:pt x="63985" y="106364"/>
                </a:lnTo>
                <a:lnTo>
                  <a:pt x="66354" y="96879"/>
                </a:lnTo>
                <a:lnTo>
                  <a:pt x="67031" y="92137"/>
                </a:lnTo>
                <a:lnTo>
                  <a:pt x="67709" y="87394"/>
                </a:lnTo>
                <a:lnTo>
                  <a:pt x="68047" y="81974"/>
                </a:lnTo>
                <a:lnTo>
                  <a:pt x="68386" y="76893"/>
                </a:lnTo>
                <a:lnTo>
                  <a:pt x="68386" y="71474"/>
                </a:lnTo>
                <a:lnTo>
                  <a:pt x="68047" y="66054"/>
                </a:lnTo>
                <a:lnTo>
                  <a:pt x="67370" y="60973"/>
                </a:lnTo>
                <a:lnTo>
                  <a:pt x="66693" y="55553"/>
                </a:lnTo>
                <a:lnTo>
                  <a:pt x="64662" y="44713"/>
                </a:lnTo>
                <a:lnTo>
                  <a:pt x="61953" y="33873"/>
                </a:lnTo>
                <a:lnTo>
                  <a:pt x="58906" y="23034"/>
                </a:lnTo>
                <a:lnTo>
                  <a:pt x="52474" y="0"/>
                </a:lnTo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54018" y="2973492"/>
            <a:ext cx="184785" cy="1826260"/>
          </a:xfrm>
          <a:custGeom>
            <a:avLst/>
            <a:gdLst/>
            <a:ahLst/>
            <a:cxnLst/>
            <a:rect l="l" t="t" r="r" b="b"/>
            <a:pathLst>
              <a:path w="184785" h="1826260">
                <a:moveTo>
                  <a:pt x="57214" y="1826144"/>
                </a:moveTo>
                <a:lnTo>
                  <a:pt x="73125" y="1780414"/>
                </a:lnTo>
                <a:lnTo>
                  <a:pt x="76849" y="1769575"/>
                </a:lnTo>
                <a:lnTo>
                  <a:pt x="80235" y="1758396"/>
                </a:lnTo>
                <a:lnTo>
                  <a:pt x="83282" y="1747557"/>
                </a:lnTo>
                <a:lnTo>
                  <a:pt x="86329" y="1736717"/>
                </a:lnTo>
                <a:lnTo>
                  <a:pt x="94115" y="1693697"/>
                </a:lnTo>
                <a:lnTo>
                  <a:pt x="95131" y="1672695"/>
                </a:lnTo>
                <a:lnTo>
                  <a:pt x="94454" y="1662194"/>
                </a:lnTo>
                <a:lnTo>
                  <a:pt x="94115" y="1656774"/>
                </a:lnTo>
                <a:lnTo>
                  <a:pt x="93099" y="1651693"/>
                </a:lnTo>
                <a:lnTo>
                  <a:pt x="92084" y="1644580"/>
                </a:lnTo>
                <a:lnTo>
                  <a:pt x="90391" y="1637127"/>
                </a:lnTo>
                <a:lnTo>
                  <a:pt x="88360" y="1630014"/>
                </a:lnTo>
                <a:lnTo>
                  <a:pt x="86329" y="1622900"/>
                </a:lnTo>
                <a:lnTo>
                  <a:pt x="83959" y="1615787"/>
                </a:lnTo>
                <a:lnTo>
                  <a:pt x="81250" y="1608673"/>
                </a:lnTo>
                <a:lnTo>
                  <a:pt x="78203" y="1601560"/>
                </a:lnTo>
                <a:lnTo>
                  <a:pt x="75157" y="1594446"/>
                </a:lnTo>
                <a:lnTo>
                  <a:pt x="68724" y="1580219"/>
                </a:lnTo>
                <a:lnTo>
                  <a:pt x="61276" y="1565992"/>
                </a:lnTo>
                <a:lnTo>
                  <a:pt x="53828" y="1551765"/>
                </a:lnTo>
                <a:lnTo>
                  <a:pt x="46380" y="1537538"/>
                </a:lnTo>
                <a:lnTo>
                  <a:pt x="38594" y="1523311"/>
                </a:lnTo>
                <a:lnTo>
                  <a:pt x="31146" y="1509423"/>
                </a:lnTo>
                <a:lnTo>
                  <a:pt x="24036" y="1495196"/>
                </a:lnTo>
                <a:lnTo>
                  <a:pt x="17604" y="1481307"/>
                </a:lnTo>
                <a:lnTo>
                  <a:pt x="14895" y="1474532"/>
                </a:lnTo>
                <a:lnTo>
                  <a:pt x="11849" y="1467419"/>
                </a:lnTo>
                <a:lnTo>
                  <a:pt x="1015" y="1425754"/>
                </a:lnTo>
                <a:lnTo>
                  <a:pt x="0" y="1417286"/>
                </a:lnTo>
                <a:lnTo>
                  <a:pt x="0" y="1408478"/>
                </a:lnTo>
                <a:lnTo>
                  <a:pt x="6093" y="1365120"/>
                </a:lnTo>
                <a:lnTo>
                  <a:pt x="11849" y="1347844"/>
                </a:lnTo>
                <a:lnTo>
                  <a:pt x="14895" y="1339037"/>
                </a:lnTo>
                <a:lnTo>
                  <a:pt x="31484" y="1304485"/>
                </a:lnTo>
                <a:lnTo>
                  <a:pt x="51797" y="1269595"/>
                </a:lnTo>
                <a:lnTo>
                  <a:pt x="85651" y="1216413"/>
                </a:lnTo>
                <a:lnTo>
                  <a:pt x="97162" y="1198460"/>
                </a:lnTo>
                <a:lnTo>
                  <a:pt x="119167" y="1162215"/>
                </a:lnTo>
                <a:lnTo>
                  <a:pt x="139480" y="1122582"/>
                </a:lnTo>
                <a:lnTo>
                  <a:pt x="157084" y="1079901"/>
                </a:lnTo>
                <a:lnTo>
                  <a:pt x="164194" y="1057883"/>
                </a:lnTo>
                <a:lnTo>
                  <a:pt x="167579" y="1047043"/>
                </a:lnTo>
                <a:lnTo>
                  <a:pt x="177397" y="1003007"/>
                </a:lnTo>
                <a:lnTo>
                  <a:pt x="181798" y="969811"/>
                </a:lnTo>
                <a:lnTo>
                  <a:pt x="182814" y="958971"/>
                </a:lnTo>
                <a:lnTo>
                  <a:pt x="183491" y="947793"/>
                </a:lnTo>
                <a:lnTo>
                  <a:pt x="184168" y="936614"/>
                </a:lnTo>
                <a:lnTo>
                  <a:pt x="184168" y="925775"/>
                </a:lnTo>
                <a:lnTo>
                  <a:pt x="184168" y="914596"/>
                </a:lnTo>
                <a:lnTo>
                  <a:pt x="183830" y="903418"/>
                </a:lnTo>
                <a:lnTo>
                  <a:pt x="183152" y="892578"/>
                </a:lnTo>
                <a:lnTo>
                  <a:pt x="182137" y="881400"/>
                </a:lnTo>
                <a:lnTo>
                  <a:pt x="181121" y="870560"/>
                </a:lnTo>
                <a:lnTo>
                  <a:pt x="179428" y="859720"/>
                </a:lnTo>
                <a:lnTo>
                  <a:pt x="177736" y="848881"/>
                </a:lnTo>
                <a:lnTo>
                  <a:pt x="175704" y="838041"/>
                </a:lnTo>
                <a:lnTo>
                  <a:pt x="173335" y="827201"/>
                </a:lnTo>
                <a:lnTo>
                  <a:pt x="170965" y="816362"/>
                </a:lnTo>
                <a:lnTo>
                  <a:pt x="159793" y="779439"/>
                </a:lnTo>
                <a:lnTo>
                  <a:pt x="142188" y="733032"/>
                </a:lnTo>
                <a:lnTo>
                  <a:pt x="129324" y="702545"/>
                </a:lnTo>
                <a:lnTo>
                  <a:pt x="116459" y="672059"/>
                </a:lnTo>
                <a:lnTo>
                  <a:pt x="110365" y="656815"/>
                </a:lnTo>
                <a:lnTo>
                  <a:pt x="104610" y="641572"/>
                </a:lnTo>
                <a:lnTo>
                  <a:pt x="99532" y="626329"/>
                </a:lnTo>
                <a:lnTo>
                  <a:pt x="94454" y="611086"/>
                </a:lnTo>
                <a:lnTo>
                  <a:pt x="92422" y="603295"/>
                </a:lnTo>
                <a:lnTo>
                  <a:pt x="90391" y="595842"/>
                </a:lnTo>
                <a:lnTo>
                  <a:pt x="88698" y="588051"/>
                </a:lnTo>
                <a:lnTo>
                  <a:pt x="87006" y="580260"/>
                </a:lnTo>
                <a:lnTo>
                  <a:pt x="85651" y="572469"/>
                </a:lnTo>
                <a:lnTo>
                  <a:pt x="84636" y="564678"/>
                </a:lnTo>
                <a:lnTo>
                  <a:pt x="83620" y="556887"/>
                </a:lnTo>
                <a:lnTo>
                  <a:pt x="82943" y="548757"/>
                </a:lnTo>
                <a:lnTo>
                  <a:pt x="82605" y="538595"/>
                </a:lnTo>
                <a:lnTo>
                  <a:pt x="82266" y="528094"/>
                </a:lnTo>
                <a:lnTo>
                  <a:pt x="82605" y="517593"/>
                </a:lnTo>
                <a:lnTo>
                  <a:pt x="83282" y="507093"/>
                </a:lnTo>
                <a:lnTo>
                  <a:pt x="84636" y="486091"/>
                </a:lnTo>
                <a:lnTo>
                  <a:pt x="86667" y="464750"/>
                </a:lnTo>
                <a:lnTo>
                  <a:pt x="88360" y="443409"/>
                </a:lnTo>
                <a:lnTo>
                  <a:pt x="89037" y="432909"/>
                </a:lnTo>
                <a:lnTo>
                  <a:pt x="89714" y="422069"/>
                </a:lnTo>
                <a:lnTo>
                  <a:pt x="89714" y="411568"/>
                </a:lnTo>
                <a:lnTo>
                  <a:pt x="89714" y="400728"/>
                </a:lnTo>
                <a:lnTo>
                  <a:pt x="89037" y="390227"/>
                </a:lnTo>
                <a:lnTo>
                  <a:pt x="88021" y="379726"/>
                </a:lnTo>
                <a:lnTo>
                  <a:pt x="87344" y="372613"/>
                </a:lnTo>
                <a:lnTo>
                  <a:pt x="85990" y="365838"/>
                </a:lnTo>
                <a:lnTo>
                  <a:pt x="83282" y="352289"/>
                </a:lnTo>
                <a:lnTo>
                  <a:pt x="79896" y="338739"/>
                </a:lnTo>
                <a:lnTo>
                  <a:pt x="76172" y="325189"/>
                </a:lnTo>
                <a:lnTo>
                  <a:pt x="72110" y="311640"/>
                </a:lnTo>
                <a:lnTo>
                  <a:pt x="67709" y="298090"/>
                </a:lnTo>
                <a:lnTo>
                  <a:pt x="59245" y="270991"/>
                </a:lnTo>
                <a:lnTo>
                  <a:pt x="55521" y="257780"/>
                </a:lnTo>
                <a:lnTo>
                  <a:pt x="51797" y="244231"/>
                </a:lnTo>
                <a:lnTo>
                  <a:pt x="48750" y="231020"/>
                </a:lnTo>
                <a:lnTo>
                  <a:pt x="47734" y="224245"/>
                </a:lnTo>
                <a:lnTo>
                  <a:pt x="46719" y="217470"/>
                </a:lnTo>
                <a:lnTo>
                  <a:pt x="45703" y="210695"/>
                </a:lnTo>
                <a:lnTo>
                  <a:pt x="45026" y="204259"/>
                </a:lnTo>
                <a:lnTo>
                  <a:pt x="44687" y="197485"/>
                </a:lnTo>
                <a:lnTo>
                  <a:pt x="44687" y="190710"/>
                </a:lnTo>
                <a:lnTo>
                  <a:pt x="44687" y="184274"/>
                </a:lnTo>
                <a:lnTo>
                  <a:pt x="45365" y="177499"/>
                </a:lnTo>
                <a:lnTo>
                  <a:pt x="46042" y="170724"/>
                </a:lnTo>
                <a:lnTo>
                  <a:pt x="47057" y="164288"/>
                </a:lnTo>
                <a:lnTo>
                  <a:pt x="49427" y="154465"/>
                </a:lnTo>
                <a:lnTo>
                  <a:pt x="52135" y="144980"/>
                </a:lnTo>
                <a:lnTo>
                  <a:pt x="55182" y="135157"/>
                </a:lnTo>
                <a:lnTo>
                  <a:pt x="58229" y="125672"/>
                </a:lnTo>
                <a:lnTo>
                  <a:pt x="61276" y="115848"/>
                </a:lnTo>
                <a:lnTo>
                  <a:pt x="63985" y="106364"/>
                </a:lnTo>
                <a:lnTo>
                  <a:pt x="66016" y="96879"/>
                </a:lnTo>
                <a:lnTo>
                  <a:pt x="67031" y="92137"/>
                </a:lnTo>
                <a:lnTo>
                  <a:pt x="67709" y="87394"/>
                </a:lnTo>
                <a:lnTo>
                  <a:pt x="68047" y="81974"/>
                </a:lnTo>
                <a:lnTo>
                  <a:pt x="68386" y="76555"/>
                </a:lnTo>
                <a:lnTo>
                  <a:pt x="68047" y="71474"/>
                </a:lnTo>
                <a:lnTo>
                  <a:pt x="67709" y="66054"/>
                </a:lnTo>
                <a:lnTo>
                  <a:pt x="67370" y="60634"/>
                </a:lnTo>
                <a:lnTo>
                  <a:pt x="66693" y="55553"/>
                </a:lnTo>
                <a:lnTo>
                  <a:pt x="64662" y="44713"/>
                </a:lnTo>
                <a:lnTo>
                  <a:pt x="61953" y="33873"/>
                </a:lnTo>
                <a:lnTo>
                  <a:pt x="58906" y="22695"/>
                </a:lnTo>
                <a:lnTo>
                  <a:pt x="52135" y="0"/>
                </a:lnTo>
              </a:path>
            </a:pathLst>
          </a:custGeom>
          <a:ln w="880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0343" y="4495798"/>
            <a:ext cx="3171825" cy="1145540"/>
          </a:xfrm>
          <a:custGeom>
            <a:avLst/>
            <a:gdLst/>
            <a:ahLst/>
            <a:cxnLst/>
            <a:rect l="l" t="t" r="r" b="b"/>
            <a:pathLst>
              <a:path w="3171825" h="1145539">
                <a:moveTo>
                  <a:pt x="2848656" y="0"/>
                </a:moveTo>
                <a:lnTo>
                  <a:pt x="2854935" y="63338"/>
                </a:lnTo>
                <a:lnTo>
                  <a:pt x="2863241" y="124896"/>
                </a:lnTo>
                <a:lnTo>
                  <a:pt x="2873290" y="184660"/>
                </a:lnTo>
                <a:lnTo>
                  <a:pt x="2884794" y="242619"/>
                </a:lnTo>
                <a:lnTo>
                  <a:pt x="2897469" y="298760"/>
                </a:lnTo>
                <a:lnTo>
                  <a:pt x="2911028" y="353071"/>
                </a:lnTo>
                <a:lnTo>
                  <a:pt x="2925186" y="405539"/>
                </a:lnTo>
                <a:lnTo>
                  <a:pt x="2939657" y="456153"/>
                </a:lnTo>
                <a:lnTo>
                  <a:pt x="2954155" y="504901"/>
                </a:lnTo>
                <a:lnTo>
                  <a:pt x="2968394" y="551768"/>
                </a:lnTo>
                <a:lnTo>
                  <a:pt x="2982090" y="596745"/>
                </a:lnTo>
                <a:lnTo>
                  <a:pt x="2994955" y="639818"/>
                </a:lnTo>
                <a:lnTo>
                  <a:pt x="3006705" y="680975"/>
                </a:lnTo>
                <a:lnTo>
                  <a:pt x="3017053" y="720204"/>
                </a:lnTo>
                <a:lnTo>
                  <a:pt x="3025713" y="757492"/>
                </a:lnTo>
                <a:lnTo>
                  <a:pt x="3036830" y="826199"/>
                </a:lnTo>
                <a:lnTo>
                  <a:pt x="3038715" y="857593"/>
                </a:lnTo>
                <a:lnTo>
                  <a:pt x="3037769" y="886997"/>
                </a:lnTo>
                <a:lnTo>
                  <a:pt x="3026546" y="939081"/>
                </a:lnTo>
                <a:lnTo>
                  <a:pt x="3004206" y="978860"/>
                </a:lnTo>
                <a:lnTo>
                  <a:pt x="2972646" y="1007438"/>
                </a:lnTo>
                <a:lnTo>
                  <a:pt x="2933630" y="1026709"/>
                </a:lnTo>
                <a:lnTo>
                  <a:pt x="2888920" y="1038567"/>
                </a:lnTo>
                <a:lnTo>
                  <a:pt x="2840281" y="1044905"/>
                </a:lnTo>
                <a:lnTo>
                  <a:pt x="2789475" y="1047619"/>
                </a:lnTo>
                <a:lnTo>
                  <a:pt x="2738267" y="1048602"/>
                </a:lnTo>
                <a:lnTo>
                  <a:pt x="2713063" y="1049036"/>
                </a:lnTo>
                <a:lnTo>
                  <a:pt x="2664556" y="1050974"/>
                </a:lnTo>
                <a:lnTo>
                  <a:pt x="2620056" y="1055916"/>
                </a:lnTo>
                <a:lnTo>
                  <a:pt x="2598066" y="1059108"/>
                </a:lnTo>
                <a:lnTo>
                  <a:pt x="2574221" y="1061646"/>
                </a:lnTo>
                <a:lnTo>
                  <a:pt x="2522258" y="1064972"/>
                </a:lnTo>
                <a:lnTo>
                  <a:pt x="2466745" y="1066316"/>
                </a:lnTo>
                <a:lnTo>
                  <a:pt x="2438465" y="1066378"/>
                </a:lnTo>
                <a:lnTo>
                  <a:pt x="2410264" y="1066104"/>
                </a:lnTo>
                <a:lnTo>
                  <a:pt x="2355394" y="1064760"/>
                </a:lnTo>
                <a:lnTo>
                  <a:pt x="2304715" y="1062708"/>
                </a:lnTo>
                <a:lnTo>
                  <a:pt x="2260806" y="1060373"/>
                </a:lnTo>
                <a:lnTo>
                  <a:pt x="2213283" y="1057269"/>
                </a:lnTo>
                <a:lnTo>
                  <a:pt x="2195507" y="1055916"/>
                </a:lnTo>
                <a:lnTo>
                  <a:pt x="1618572" y="1055916"/>
                </a:lnTo>
                <a:lnTo>
                  <a:pt x="181656" y="1066799"/>
                </a:lnTo>
                <a:lnTo>
                  <a:pt x="121115" y="1072265"/>
                </a:lnTo>
                <a:lnTo>
                  <a:pt x="69838" y="1079602"/>
                </a:lnTo>
                <a:lnTo>
                  <a:pt x="30665" y="1088290"/>
                </a:lnTo>
                <a:lnTo>
                  <a:pt x="0" y="1107624"/>
                </a:lnTo>
                <a:lnTo>
                  <a:pt x="4338" y="1112484"/>
                </a:lnTo>
                <a:lnTo>
                  <a:pt x="51848" y="1126086"/>
                </a:lnTo>
                <a:lnTo>
                  <a:pt x="115818" y="1133684"/>
                </a:lnTo>
                <a:lnTo>
                  <a:pt x="158557" y="1136846"/>
                </a:lnTo>
                <a:lnTo>
                  <a:pt x="208940" y="1139496"/>
                </a:lnTo>
                <a:lnTo>
                  <a:pt x="267321" y="1141569"/>
                </a:lnTo>
                <a:lnTo>
                  <a:pt x="334056" y="1142999"/>
                </a:lnTo>
                <a:lnTo>
                  <a:pt x="414810" y="1143977"/>
                </a:lnTo>
                <a:lnTo>
                  <a:pt x="513633" y="1144729"/>
                </a:lnTo>
                <a:lnTo>
                  <a:pt x="628455" y="1145247"/>
                </a:lnTo>
                <a:lnTo>
                  <a:pt x="757207" y="1145523"/>
                </a:lnTo>
                <a:lnTo>
                  <a:pt x="897818" y="1145549"/>
                </a:lnTo>
                <a:lnTo>
                  <a:pt x="1048220" y="1145316"/>
                </a:lnTo>
                <a:lnTo>
                  <a:pt x="1206343" y="1144817"/>
                </a:lnTo>
                <a:lnTo>
                  <a:pt x="1370117" y="1144043"/>
                </a:lnTo>
                <a:lnTo>
                  <a:pt x="1537472" y="1142986"/>
                </a:lnTo>
                <a:lnTo>
                  <a:pt x="1706338" y="1141637"/>
                </a:lnTo>
                <a:lnTo>
                  <a:pt x="1874647" y="1139990"/>
                </a:lnTo>
                <a:lnTo>
                  <a:pt x="2040328" y="1138035"/>
                </a:lnTo>
                <a:lnTo>
                  <a:pt x="2201311" y="1135765"/>
                </a:lnTo>
                <a:lnTo>
                  <a:pt x="2355528" y="1133171"/>
                </a:lnTo>
                <a:lnTo>
                  <a:pt x="2500909" y="1130244"/>
                </a:lnTo>
                <a:lnTo>
                  <a:pt x="2635383" y="1126978"/>
                </a:lnTo>
                <a:lnTo>
                  <a:pt x="2756881" y="1123363"/>
                </a:lnTo>
                <a:lnTo>
                  <a:pt x="2863333" y="1119392"/>
                </a:lnTo>
                <a:lnTo>
                  <a:pt x="2952671" y="1115056"/>
                </a:lnTo>
                <a:lnTo>
                  <a:pt x="3022823" y="1110348"/>
                </a:lnTo>
                <a:lnTo>
                  <a:pt x="3076072" y="1104858"/>
                </a:lnTo>
                <a:lnTo>
                  <a:pt x="3116681" y="1098279"/>
                </a:lnTo>
                <a:lnTo>
                  <a:pt x="3163643" y="1082390"/>
                </a:lnTo>
                <a:lnTo>
                  <a:pt x="3171823" y="1073349"/>
                </a:lnTo>
                <a:lnTo>
                  <a:pt x="3171023" y="1063758"/>
                </a:lnTo>
                <a:lnTo>
                  <a:pt x="3123882" y="1033024"/>
                </a:lnTo>
                <a:lnTo>
                  <a:pt x="3064314" y="1012249"/>
                </a:lnTo>
                <a:lnTo>
                  <a:pt x="2990770" y="992503"/>
                </a:lnTo>
                <a:lnTo>
                  <a:pt x="2951042" y="983352"/>
                </a:lnTo>
                <a:lnTo>
                  <a:pt x="2910563" y="974863"/>
                </a:lnTo>
                <a:lnTo>
                  <a:pt x="2870247" y="967170"/>
                </a:lnTo>
                <a:lnTo>
                  <a:pt x="2831010" y="960407"/>
                </a:lnTo>
                <a:lnTo>
                  <a:pt x="2759425" y="950213"/>
                </a:lnTo>
                <a:lnTo>
                  <a:pt x="2698735" y="945303"/>
                </a:lnTo>
                <a:lnTo>
                  <a:pt x="2665074" y="944865"/>
                </a:lnTo>
                <a:lnTo>
                  <a:pt x="2628299" y="945609"/>
                </a:lnTo>
                <a:lnTo>
                  <a:pt x="2588787" y="947403"/>
                </a:lnTo>
                <a:lnTo>
                  <a:pt x="2546912" y="950117"/>
                </a:lnTo>
                <a:lnTo>
                  <a:pt x="2503051" y="953619"/>
                </a:lnTo>
                <a:lnTo>
                  <a:pt x="2457579" y="957780"/>
                </a:lnTo>
                <a:lnTo>
                  <a:pt x="2410871" y="962469"/>
                </a:lnTo>
                <a:lnTo>
                  <a:pt x="2363303" y="967556"/>
                </a:lnTo>
                <a:lnTo>
                  <a:pt x="2315251" y="972908"/>
                </a:lnTo>
                <a:lnTo>
                  <a:pt x="2267090" y="978397"/>
                </a:lnTo>
                <a:lnTo>
                  <a:pt x="2219195" y="983891"/>
                </a:lnTo>
                <a:lnTo>
                  <a:pt x="2171943" y="989261"/>
                </a:lnTo>
                <a:lnTo>
                  <a:pt x="2125708" y="994374"/>
                </a:lnTo>
                <a:lnTo>
                  <a:pt x="2080867" y="999101"/>
                </a:lnTo>
                <a:lnTo>
                  <a:pt x="2037795" y="1003310"/>
                </a:lnTo>
                <a:lnTo>
                  <a:pt x="1996868" y="1006873"/>
                </a:lnTo>
                <a:lnTo>
                  <a:pt x="1958460" y="1009657"/>
                </a:lnTo>
                <a:lnTo>
                  <a:pt x="1890707" y="1012367"/>
                </a:lnTo>
                <a:lnTo>
                  <a:pt x="1861574" y="1012283"/>
                </a:lnTo>
                <a:lnTo>
                  <a:pt x="1810657" y="1010172"/>
                </a:lnTo>
                <a:lnTo>
                  <a:pt x="1767904" y="1005906"/>
                </a:lnTo>
                <a:lnTo>
                  <a:pt x="1714796" y="996608"/>
                </a:lnTo>
                <a:lnTo>
                  <a:pt x="1669036" y="985400"/>
                </a:lnTo>
                <a:lnTo>
                  <a:pt x="1654273" y="981544"/>
                </a:lnTo>
                <a:lnTo>
                  <a:pt x="1639346" y="977737"/>
                </a:lnTo>
                <a:lnTo>
                  <a:pt x="1591135" y="967264"/>
                </a:lnTo>
                <a:lnTo>
                  <a:pt x="1532636" y="959583"/>
                </a:lnTo>
                <a:lnTo>
                  <a:pt x="1488749" y="956916"/>
                </a:lnTo>
                <a:lnTo>
                  <a:pt x="1442430" y="955476"/>
                </a:lnTo>
                <a:lnTo>
                  <a:pt x="1391376" y="954757"/>
                </a:lnTo>
                <a:lnTo>
                  <a:pt x="1336945" y="954622"/>
                </a:lnTo>
                <a:lnTo>
                  <a:pt x="1308889" y="954731"/>
                </a:lnTo>
                <a:lnTo>
                  <a:pt x="1251943" y="955217"/>
                </a:lnTo>
                <a:lnTo>
                  <a:pt x="1195021" y="955947"/>
                </a:lnTo>
                <a:lnTo>
                  <a:pt x="1139482" y="956785"/>
                </a:lnTo>
                <a:lnTo>
                  <a:pt x="1112656" y="957201"/>
                </a:lnTo>
                <a:lnTo>
                  <a:pt x="1086685" y="957594"/>
                </a:lnTo>
                <a:lnTo>
                  <a:pt x="1061741" y="957945"/>
                </a:lnTo>
                <a:lnTo>
                  <a:pt x="1037992" y="958239"/>
                </a:lnTo>
                <a:lnTo>
                  <a:pt x="1015608" y="958457"/>
                </a:lnTo>
                <a:lnTo>
                  <a:pt x="994760" y="958583"/>
                </a:lnTo>
              </a:path>
            </a:pathLst>
          </a:custGeom>
          <a:ln w="19050">
            <a:solidFill>
              <a:srgbClr val="AF34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02227" y="5408613"/>
            <a:ext cx="140335" cy="121920"/>
          </a:xfrm>
          <a:custGeom>
            <a:avLst/>
            <a:gdLst/>
            <a:ahLst/>
            <a:cxnLst/>
            <a:rect l="l" t="t" r="r" b="b"/>
            <a:pathLst>
              <a:path w="140335" h="121920">
                <a:moveTo>
                  <a:pt x="140055" y="0"/>
                </a:moveTo>
                <a:lnTo>
                  <a:pt x="0" y="23355"/>
                </a:lnTo>
                <a:lnTo>
                  <a:pt x="102717" y="121386"/>
                </a:lnTo>
                <a:lnTo>
                  <a:pt x="72834" y="45758"/>
                </a:lnTo>
                <a:lnTo>
                  <a:pt x="140055" y="0"/>
                </a:lnTo>
                <a:close/>
              </a:path>
            </a:pathLst>
          </a:custGeom>
          <a:solidFill>
            <a:srgbClr val="AF34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17457" y="4495800"/>
            <a:ext cx="149225" cy="853440"/>
          </a:xfrm>
          <a:custGeom>
            <a:avLst/>
            <a:gdLst/>
            <a:ahLst/>
            <a:cxnLst/>
            <a:rect l="l" t="t" r="r" b="b"/>
            <a:pathLst>
              <a:path w="149225" h="853439">
                <a:moveTo>
                  <a:pt x="148998" y="0"/>
                </a:moveTo>
                <a:lnTo>
                  <a:pt x="141742" y="40676"/>
                </a:lnTo>
                <a:lnTo>
                  <a:pt x="134162" y="83041"/>
                </a:lnTo>
                <a:lnTo>
                  <a:pt x="126315" y="126796"/>
                </a:lnTo>
                <a:lnTo>
                  <a:pt x="118258" y="171645"/>
                </a:lnTo>
                <a:lnTo>
                  <a:pt x="110049" y="217288"/>
                </a:lnTo>
                <a:lnTo>
                  <a:pt x="101744" y="263428"/>
                </a:lnTo>
                <a:lnTo>
                  <a:pt x="93401" y="309766"/>
                </a:lnTo>
                <a:lnTo>
                  <a:pt x="85077" y="356005"/>
                </a:lnTo>
                <a:lnTo>
                  <a:pt x="76830" y="401847"/>
                </a:lnTo>
                <a:lnTo>
                  <a:pt x="68715" y="446993"/>
                </a:lnTo>
                <a:lnTo>
                  <a:pt x="60791" y="491147"/>
                </a:lnTo>
                <a:lnTo>
                  <a:pt x="53115" y="534008"/>
                </a:lnTo>
                <a:lnTo>
                  <a:pt x="45744" y="575280"/>
                </a:lnTo>
                <a:lnTo>
                  <a:pt x="38735" y="614665"/>
                </a:lnTo>
                <a:lnTo>
                  <a:pt x="26031" y="686581"/>
                </a:lnTo>
                <a:lnTo>
                  <a:pt x="15461" y="747371"/>
                </a:lnTo>
                <a:lnTo>
                  <a:pt x="7482" y="794651"/>
                </a:lnTo>
                <a:lnTo>
                  <a:pt x="1066" y="837713"/>
                </a:lnTo>
                <a:lnTo>
                  <a:pt x="0" y="850528"/>
                </a:lnTo>
                <a:lnTo>
                  <a:pt x="234" y="853061"/>
                </a:lnTo>
                <a:lnTo>
                  <a:pt x="892" y="853409"/>
                </a:lnTo>
                <a:lnTo>
                  <a:pt x="1910" y="851869"/>
                </a:lnTo>
                <a:lnTo>
                  <a:pt x="13604" y="813277"/>
                </a:lnTo>
                <a:lnTo>
                  <a:pt x="18366" y="794651"/>
                </a:lnTo>
              </a:path>
            </a:pathLst>
          </a:custGeom>
          <a:ln w="19050">
            <a:solidFill>
              <a:srgbClr val="AF34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329205" y="4495800"/>
            <a:ext cx="1557020" cy="0"/>
          </a:xfrm>
          <a:custGeom>
            <a:avLst/>
            <a:gdLst/>
            <a:ahLst/>
            <a:cxnLst/>
            <a:rect l="l" t="t" r="r" b="b"/>
            <a:pathLst>
              <a:path w="1557020">
                <a:moveTo>
                  <a:pt x="0" y="0"/>
                </a:moveTo>
                <a:lnTo>
                  <a:pt x="1556994" y="0"/>
                </a:lnTo>
              </a:path>
            </a:pathLst>
          </a:custGeom>
          <a:ln w="9525">
            <a:solidFill>
              <a:srgbClr val="AF34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7200" y="4495800"/>
            <a:ext cx="1633220" cy="0"/>
          </a:xfrm>
          <a:custGeom>
            <a:avLst/>
            <a:gdLst/>
            <a:ahLst/>
            <a:cxnLst/>
            <a:rect l="l" t="t" r="r" b="b"/>
            <a:pathLst>
              <a:path w="1633220">
                <a:moveTo>
                  <a:pt x="0" y="0"/>
                </a:moveTo>
                <a:lnTo>
                  <a:pt x="1632737" y="0"/>
                </a:lnTo>
              </a:path>
            </a:pathLst>
          </a:custGeom>
          <a:ln w="9525">
            <a:solidFill>
              <a:srgbClr val="AF34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5800" y="426720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0"/>
                </a:moveTo>
                <a:lnTo>
                  <a:pt x="76200" y="228600"/>
                </a:lnTo>
              </a:path>
            </a:pathLst>
          </a:custGeom>
          <a:ln w="9525">
            <a:solidFill>
              <a:srgbClr val="AF34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2000" y="426720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228600"/>
                </a:moveTo>
                <a:lnTo>
                  <a:pt x="76200" y="0"/>
                </a:lnTo>
              </a:path>
            </a:pathLst>
          </a:custGeom>
          <a:ln w="9525">
            <a:solidFill>
              <a:srgbClr val="AF34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33600" y="4038600"/>
            <a:ext cx="152400" cy="445134"/>
          </a:xfrm>
          <a:custGeom>
            <a:avLst/>
            <a:gdLst/>
            <a:ahLst/>
            <a:cxnLst/>
            <a:rect l="l" t="t" r="r" b="b"/>
            <a:pathLst>
              <a:path w="152400" h="445135">
                <a:moveTo>
                  <a:pt x="152400" y="368807"/>
                </a:moveTo>
                <a:lnTo>
                  <a:pt x="0" y="368807"/>
                </a:lnTo>
                <a:lnTo>
                  <a:pt x="76200" y="445007"/>
                </a:lnTo>
                <a:lnTo>
                  <a:pt x="152400" y="368807"/>
                </a:lnTo>
                <a:close/>
              </a:path>
              <a:path w="152400" h="445135">
                <a:moveTo>
                  <a:pt x="114300" y="0"/>
                </a:moveTo>
                <a:lnTo>
                  <a:pt x="38100" y="0"/>
                </a:lnTo>
                <a:lnTo>
                  <a:pt x="38100" y="368807"/>
                </a:lnTo>
                <a:lnTo>
                  <a:pt x="114300" y="368807"/>
                </a:lnTo>
                <a:lnTo>
                  <a:pt x="11430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33600" y="4038600"/>
            <a:ext cx="152400" cy="445134"/>
          </a:xfrm>
          <a:custGeom>
            <a:avLst/>
            <a:gdLst/>
            <a:ahLst/>
            <a:cxnLst/>
            <a:rect l="l" t="t" r="r" b="b"/>
            <a:pathLst>
              <a:path w="152400" h="445135">
                <a:moveTo>
                  <a:pt x="0" y="368807"/>
                </a:moveTo>
                <a:lnTo>
                  <a:pt x="38100" y="368807"/>
                </a:lnTo>
                <a:lnTo>
                  <a:pt x="38100" y="0"/>
                </a:lnTo>
                <a:lnTo>
                  <a:pt x="114300" y="0"/>
                </a:lnTo>
                <a:lnTo>
                  <a:pt x="114300" y="368807"/>
                </a:lnTo>
                <a:lnTo>
                  <a:pt x="152400" y="368807"/>
                </a:lnTo>
                <a:lnTo>
                  <a:pt x="76200" y="445007"/>
                </a:lnTo>
                <a:lnTo>
                  <a:pt x="0" y="368807"/>
                </a:lnTo>
                <a:close/>
              </a:path>
            </a:pathLst>
          </a:custGeom>
          <a:ln w="12700">
            <a:solidFill>
              <a:srgbClr val="6850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029200" y="1981200"/>
            <a:ext cx="3042285" cy="3892550"/>
          </a:xfrm>
          <a:custGeom>
            <a:avLst/>
            <a:gdLst/>
            <a:ahLst/>
            <a:cxnLst/>
            <a:rect l="l" t="t" r="r" b="b"/>
            <a:pathLst>
              <a:path w="3042284" h="3892550">
                <a:moveTo>
                  <a:pt x="0" y="0"/>
                </a:moveTo>
                <a:lnTo>
                  <a:pt x="3042293" y="0"/>
                </a:lnTo>
                <a:lnTo>
                  <a:pt x="3042293" y="3892408"/>
                </a:lnTo>
                <a:lnTo>
                  <a:pt x="0" y="389240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29200" y="1981200"/>
            <a:ext cx="3042285" cy="3892550"/>
          </a:xfrm>
          <a:custGeom>
            <a:avLst/>
            <a:gdLst/>
            <a:ahLst/>
            <a:cxnLst/>
            <a:rect l="l" t="t" r="r" b="b"/>
            <a:pathLst>
              <a:path w="3042284" h="3892550">
                <a:moveTo>
                  <a:pt x="0" y="0"/>
                </a:moveTo>
                <a:lnTo>
                  <a:pt x="3042294" y="0"/>
                </a:lnTo>
                <a:lnTo>
                  <a:pt x="3042294" y="3892408"/>
                </a:lnTo>
                <a:lnTo>
                  <a:pt x="0" y="389240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81672" y="2029777"/>
            <a:ext cx="0" cy="2113915"/>
          </a:xfrm>
          <a:custGeom>
            <a:avLst/>
            <a:gdLst/>
            <a:ahLst/>
            <a:cxnLst/>
            <a:rect l="l" t="t" r="r" b="b"/>
            <a:pathLst>
              <a:path h="2113915">
                <a:moveTo>
                  <a:pt x="0" y="0"/>
                </a:moveTo>
                <a:lnTo>
                  <a:pt x="0" y="2113839"/>
                </a:lnTo>
              </a:path>
            </a:pathLst>
          </a:custGeom>
          <a:ln w="7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939891" y="2029777"/>
            <a:ext cx="0" cy="2092325"/>
          </a:xfrm>
          <a:custGeom>
            <a:avLst/>
            <a:gdLst/>
            <a:ahLst/>
            <a:cxnLst/>
            <a:rect l="l" t="t" r="r" b="b"/>
            <a:pathLst>
              <a:path h="2092325">
                <a:moveTo>
                  <a:pt x="0" y="2092218"/>
                </a:moveTo>
                <a:lnTo>
                  <a:pt x="0" y="0"/>
                </a:lnTo>
              </a:path>
            </a:pathLst>
          </a:custGeom>
          <a:ln w="7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78024" y="2833421"/>
            <a:ext cx="2865515" cy="29104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88046" y="3635829"/>
            <a:ext cx="578485" cy="2071370"/>
          </a:xfrm>
          <a:custGeom>
            <a:avLst/>
            <a:gdLst/>
            <a:ahLst/>
            <a:cxnLst/>
            <a:rect l="l" t="t" r="r" b="b"/>
            <a:pathLst>
              <a:path w="578485" h="2071370">
                <a:moveTo>
                  <a:pt x="2410" y="0"/>
                </a:moveTo>
                <a:lnTo>
                  <a:pt x="1353" y="61532"/>
                </a:lnTo>
                <a:lnTo>
                  <a:pt x="493" y="123227"/>
                </a:lnTo>
                <a:lnTo>
                  <a:pt x="25" y="185248"/>
                </a:lnTo>
                <a:lnTo>
                  <a:pt x="0" y="216433"/>
                </a:lnTo>
                <a:lnTo>
                  <a:pt x="145" y="247760"/>
                </a:lnTo>
                <a:lnTo>
                  <a:pt x="1049" y="310924"/>
                </a:lnTo>
                <a:lnTo>
                  <a:pt x="2933" y="374904"/>
                </a:lnTo>
                <a:lnTo>
                  <a:pt x="5992" y="439864"/>
                </a:lnTo>
                <a:lnTo>
                  <a:pt x="10422" y="505966"/>
                </a:lnTo>
                <a:lnTo>
                  <a:pt x="16418" y="573374"/>
                </a:lnTo>
                <a:lnTo>
                  <a:pt x="24178" y="642251"/>
                </a:lnTo>
                <a:lnTo>
                  <a:pt x="33785" y="713445"/>
                </a:lnTo>
                <a:lnTo>
                  <a:pt x="45080" y="787251"/>
                </a:lnTo>
                <a:lnTo>
                  <a:pt x="51308" y="824930"/>
                </a:lnTo>
                <a:lnTo>
                  <a:pt x="57898" y="863017"/>
                </a:lnTo>
                <a:lnTo>
                  <a:pt x="64827" y="901431"/>
                </a:lnTo>
                <a:lnTo>
                  <a:pt x="72076" y="940089"/>
                </a:lnTo>
                <a:lnTo>
                  <a:pt x="79625" y="978911"/>
                </a:lnTo>
                <a:lnTo>
                  <a:pt x="87452" y="1017814"/>
                </a:lnTo>
                <a:lnTo>
                  <a:pt x="95538" y="1056717"/>
                </a:lnTo>
                <a:lnTo>
                  <a:pt x="103862" y="1095538"/>
                </a:lnTo>
                <a:lnTo>
                  <a:pt x="112404" y="1134196"/>
                </a:lnTo>
                <a:lnTo>
                  <a:pt x="121143" y="1172609"/>
                </a:lnTo>
                <a:lnTo>
                  <a:pt x="130059" y="1210695"/>
                </a:lnTo>
                <a:lnTo>
                  <a:pt x="139131" y="1248373"/>
                </a:lnTo>
                <a:lnTo>
                  <a:pt x="148340" y="1285561"/>
                </a:lnTo>
                <a:lnTo>
                  <a:pt x="167083" y="1358140"/>
                </a:lnTo>
                <a:lnTo>
                  <a:pt x="186263" y="1428751"/>
                </a:lnTo>
                <a:lnTo>
                  <a:pt x="206531" y="1502164"/>
                </a:lnTo>
                <a:lnTo>
                  <a:pt x="217073" y="1539759"/>
                </a:lnTo>
                <a:lnTo>
                  <a:pt x="227861" y="1577660"/>
                </a:lnTo>
                <a:lnTo>
                  <a:pt x="238873" y="1615649"/>
                </a:lnTo>
                <a:lnTo>
                  <a:pt x="250089" y="1653510"/>
                </a:lnTo>
                <a:lnTo>
                  <a:pt x="261489" y="1691027"/>
                </a:lnTo>
                <a:lnTo>
                  <a:pt x="273052" y="1727984"/>
                </a:lnTo>
                <a:lnTo>
                  <a:pt x="296586" y="1799349"/>
                </a:lnTo>
                <a:lnTo>
                  <a:pt x="320528" y="1865876"/>
                </a:lnTo>
                <a:lnTo>
                  <a:pt x="344715" y="1925834"/>
                </a:lnTo>
                <a:lnTo>
                  <a:pt x="368982" y="1977492"/>
                </a:lnTo>
                <a:lnTo>
                  <a:pt x="393167" y="2019120"/>
                </a:lnTo>
                <a:lnTo>
                  <a:pt x="423099" y="2053077"/>
                </a:lnTo>
                <a:lnTo>
                  <a:pt x="464744" y="2069863"/>
                </a:lnTo>
                <a:lnTo>
                  <a:pt x="475977" y="2070860"/>
                </a:lnTo>
                <a:lnTo>
                  <a:pt x="487407" y="2070773"/>
                </a:lnTo>
                <a:lnTo>
                  <a:pt x="533767" y="2061545"/>
                </a:lnTo>
                <a:lnTo>
                  <a:pt x="567353" y="2048046"/>
                </a:lnTo>
                <a:lnTo>
                  <a:pt x="577969" y="2042817"/>
                </a:lnTo>
              </a:path>
            </a:pathLst>
          </a:custGeom>
          <a:ln w="28575">
            <a:solidFill>
              <a:srgbClr val="D34817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85068" y="5627918"/>
            <a:ext cx="158750" cy="139065"/>
          </a:xfrm>
          <a:custGeom>
            <a:avLst/>
            <a:gdLst/>
            <a:ahLst/>
            <a:cxnLst/>
            <a:rect l="l" t="t" r="r" b="b"/>
            <a:pathLst>
              <a:path w="158750" h="139064">
                <a:moveTo>
                  <a:pt x="158534" y="0"/>
                </a:moveTo>
                <a:lnTo>
                  <a:pt x="0" y="19621"/>
                </a:lnTo>
                <a:lnTo>
                  <a:pt x="87147" y="47459"/>
                </a:lnTo>
                <a:lnTo>
                  <a:pt x="79108" y="138595"/>
                </a:lnTo>
                <a:lnTo>
                  <a:pt x="158534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86304" y="3505200"/>
            <a:ext cx="596265" cy="2199005"/>
          </a:xfrm>
          <a:custGeom>
            <a:avLst/>
            <a:gdLst/>
            <a:ahLst/>
            <a:cxnLst/>
            <a:rect l="l" t="t" r="r" b="b"/>
            <a:pathLst>
              <a:path w="596265" h="2199004">
                <a:moveTo>
                  <a:pt x="564866" y="0"/>
                </a:moveTo>
                <a:lnTo>
                  <a:pt x="568125" y="55501"/>
                </a:lnTo>
                <a:lnTo>
                  <a:pt x="571353" y="110904"/>
                </a:lnTo>
                <a:lnTo>
                  <a:pt x="574515" y="166111"/>
                </a:lnTo>
                <a:lnTo>
                  <a:pt x="577579" y="221024"/>
                </a:lnTo>
                <a:lnTo>
                  <a:pt x="580513" y="275545"/>
                </a:lnTo>
                <a:lnTo>
                  <a:pt x="583283" y="329577"/>
                </a:lnTo>
                <a:lnTo>
                  <a:pt x="585858" y="383021"/>
                </a:lnTo>
                <a:lnTo>
                  <a:pt x="588204" y="435778"/>
                </a:lnTo>
                <a:lnTo>
                  <a:pt x="590289" y="487752"/>
                </a:lnTo>
                <a:lnTo>
                  <a:pt x="592080" y="538845"/>
                </a:lnTo>
                <a:lnTo>
                  <a:pt x="593544" y="588957"/>
                </a:lnTo>
                <a:lnTo>
                  <a:pt x="594649" y="637992"/>
                </a:lnTo>
                <a:lnTo>
                  <a:pt x="595362" y="685851"/>
                </a:lnTo>
                <a:lnTo>
                  <a:pt x="595651" y="732436"/>
                </a:lnTo>
                <a:lnTo>
                  <a:pt x="595482" y="777650"/>
                </a:lnTo>
                <a:lnTo>
                  <a:pt x="594823" y="821394"/>
                </a:lnTo>
                <a:lnTo>
                  <a:pt x="593641" y="863571"/>
                </a:lnTo>
                <a:lnTo>
                  <a:pt x="591904" y="904082"/>
                </a:lnTo>
                <a:lnTo>
                  <a:pt x="589579" y="942830"/>
                </a:lnTo>
                <a:lnTo>
                  <a:pt x="582931" y="1014494"/>
                </a:lnTo>
                <a:lnTo>
                  <a:pt x="573109" y="1077649"/>
                </a:lnTo>
                <a:lnTo>
                  <a:pt x="560528" y="1133304"/>
                </a:lnTo>
                <a:lnTo>
                  <a:pt x="545742" y="1182700"/>
                </a:lnTo>
                <a:lnTo>
                  <a:pt x="529307" y="1227078"/>
                </a:lnTo>
                <a:lnTo>
                  <a:pt x="511777" y="1267679"/>
                </a:lnTo>
                <a:lnTo>
                  <a:pt x="493708" y="1305743"/>
                </a:lnTo>
                <a:lnTo>
                  <a:pt x="475655" y="1342513"/>
                </a:lnTo>
                <a:lnTo>
                  <a:pt x="466808" y="1360800"/>
                </a:lnTo>
                <a:lnTo>
                  <a:pt x="449819" y="1397954"/>
                </a:lnTo>
                <a:lnTo>
                  <a:pt x="434233" y="1436916"/>
                </a:lnTo>
                <a:lnTo>
                  <a:pt x="426822" y="1456853"/>
                </a:lnTo>
                <a:lnTo>
                  <a:pt x="419299" y="1476402"/>
                </a:lnTo>
                <a:lnTo>
                  <a:pt x="404016" y="1514420"/>
                </a:lnTo>
                <a:lnTo>
                  <a:pt x="388581" y="1551131"/>
                </a:lnTo>
                <a:lnTo>
                  <a:pt x="373190" y="1586700"/>
                </a:lnTo>
                <a:lnTo>
                  <a:pt x="358038" y="1621289"/>
                </a:lnTo>
                <a:lnTo>
                  <a:pt x="350613" y="1638268"/>
                </a:lnTo>
                <a:lnTo>
                  <a:pt x="329237" y="1688182"/>
                </a:lnTo>
                <a:lnTo>
                  <a:pt x="309722" y="1736993"/>
                </a:lnTo>
                <a:lnTo>
                  <a:pt x="292730" y="1785251"/>
                </a:lnTo>
                <a:lnTo>
                  <a:pt x="279529" y="1833956"/>
                </a:lnTo>
                <a:lnTo>
                  <a:pt x="269930" y="1882917"/>
                </a:lnTo>
                <a:lnTo>
                  <a:pt x="262390" y="1930922"/>
                </a:lnTo>
                <a:lnTo>
                  <a:pt x="260067" y="1946502"/>
                </a:lnTo>
                <a:lnTo>
                  <a:pt x="257744" y="1961795"/>
                </a:lnTo>
                <a:lnTo>
                  <a:pt x="250206" y="2005513"/>
                </a:lnTo>
                <a:lnTo>
                  <a:pt x="240610" y="2045041"/>
                </a:lnTo>
                <a:lnTo>
                  <a:pt x="219958" y="2092953"/>
                </a:lnTo>
                <a:lnTo>
                  <a:pt x="193835" y="2129606"/>
                </a:lnTo>
                <a:lnTo>
                  <a:pt x="163842" y="2158982"/>
                </a:lnTo>
                <a:lnTo>
                  <a:pt x="132245" y="2180800"/>
                </a:lnTo>
                <a:lnTo>
                  <a:pt x="91541" y="2197639"/>
                </a:lnTo>
                <a:lnTo>
                  <a:pt x="79480" y="2198986"/>
                </a:lnTo>
                <a:lnTo>
                  <a:pt x="67460" y="2198290"/>
                </a:lnTo>
                <a:lnTo>
                  <a:pt x="21146" y="2180665"/>
                </a:lnTo>
                <a:lnTo>
                  <a:pt x="10349" y="2173943"/>
                </a:lnTo>
                <a:lnTo>
                  <a:pt x="0" y="2166853"/>
                </a:lnTo>
              </a:path>
            </a:pathLst>
          </a:custGeom>
          <a:ln w="28574">
            <a:solidFill>
              <a:srgbClr val="D34817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019803" y="5606145"/>
            <a:ext cx="151130" cy="152400"/>
          </a:xfrm>
          <a:custGeom>
            <a:avLst/>
            <a:gdLst/>
            <a:ahLst/>
            <a:cxnLst/>
            <a:rect l="l" t="t" r="r" b="b"/>
            <a:pathLst>
              <a:path w="151129" h="152400">
                <a:moveTo>
                  <a:pt x="0" y="0"/>
                </a:moveTo>
                <a:lnTo>
                  <a:pt x="49034" y="152018"/>
                </a:lnTo>
                <a:lnTo>
                  <a:pt x="60020" y="61201"/>
                </a:lnTo>
                <a:lnTo>
                  <a:pt x="151041" y="51981"/>
                </a:lnTo>
                <a:lnTo>
                  <a:pt x="0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105400" y="3505200"/>
            <a:ext cx="2819400" cy="0"/>
          </a:xfrm>
          <a:custGeom>
            <a:avLst/>
            <a:gdLst/>
            <a:ahLst/>
            <a:cxnLst/>
            <a:rect l="l" t="t" r="r" b="b"/>
            <a:pathLst>
              <a:path w="2819400">
                <a:moveTo>
                  <a:pt x="0" y="0"/>
                </a:moveTo>
                <a:lnTo>
                  <a:pt x="2819400" y="0"/>
                </a:lnTo>
              </a:path>
            </a:pathLst>
          </a:custGeom>
          <a:ln w="19050">
            <a:solidFill>
              <a:srgbClr val="AF34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324600" y="327660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76200" y="228600"/>
                </a:moveTo>
                <a:lnTo>
                  <a:pt x="0" y="0"/>
                </a:lnTo>
              </a:path>
            </a:pathLst>
          </a:custGeom>
          <a:ln w="19050">
            <a:solidFill>
              <a:srgbClr val="AF34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400800" y="3276600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152400" h="228600">
                <a:moveTo>
                  <a:pt x="0" y="228600"/>
                </a:moveTo>
                <a:lnTo>
                  <a:pt x="152400" y="0"/>
                </a:lnTo>
              </a:path>
            </a:pathLst>
          </a:custGeom>
          <a:ln w="19050">
            <a:solidFill>
              <a:srgbClr val="AF34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05400" y="3962400"/>
            <a:ext cx="2819400" cy="0"/>
          </a:xfrm>
          <a:custGeom>
            <a:avLst/>
            <a:gdLst/>
            <a:ahLst/>
            <a:cxnLst/>
            <a:rect l="l" t="t" r="r" b="b"/>
            <a:pathLst>
              <a:path w="2819400">
                <a:moveTo>
                  <a:pt x="0" y="0"/>
                </a:moveTo>
                <a:lnTo>
                  <a:pt x="2819400" y="0"/>
                </a:lnTo>
              </a:path>
            </a:pathLst>
          </a:custGeom>
          <a:ln w="19050">
            <a:solidFill>
              <a:srgbClr val="AF34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324600" y="373380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0"/>
                </a:moveTo>
                <a:lnTo>
                  <a:pt x="76200" y="228600"/>
                </a:lnTo>
              </a:path>
            </a:pathLst>
          </a:custGeom>
          <a:ln w="19050">
            <a:solidFill>
              <a:srgbClr val="AF34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00800" y="3733800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152400" h="228600">
                <a:moveTo>
                  <a:pt x="0" y="228600"/>
                </a:moveTo>
                <a:lnTo>
                  <a:pt x="152400" y="0"/>
                </a:lnTo>
              </a:path>
            </a:pathLst>
          </a:custGeom>
          <a:ln w="19050">
            <a:solidFill>
              <a:srgbClr val="AF34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181600" y="4495800"/>
            <a:ext cx="2667000" cy="0"/>
          </a:xfrm>
          <a:custGeom>
            <a:avLst/>
            <a:gdLst/>
            <a:ahLst/>
            <a:cxnLst/>
            <a:rect l="l" t="t" r="r" b="b"/>
            <a:pathLst>
              <a:path w="2667000">
                <a:moveTo>
                  <a:pt x="0" y="0"/>
                </a:moveTo>
                <a:lnTo>
                  <a:pt x="2667000" y="0"/>
                </a:lnTo>
              </a:path>
            </a:pathLst>
          </a:custGeom>
          <a:ln w="28575">
            <a:solidFill>
              <a:srgbClr val="AF34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324600" y="41910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0" y="0"/>
                </a:moveTo>
                <a:lnTo>
                  <a:pt x="76200" y="304800"/>
                </a:lnTo>
              </a:path>
            </a:pathLst>
          </a:custGeom>
          <a:ln w="28575">
            <a:solidFill>
              <a:srgbClr val="AF34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400800" y="419100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304800"/>
                </a:moveTo>
                <a:lnTo>
                  <a:pt x="152400" y="0"/>
                </a:lnTo>
              </a:path>
            </a:pathLst>
          </a:custGeom>
          <a:ln w="28575">
            <a:solidFill>
              <a:srgbClr val="AF34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410200" y="5029200"/>
            <a:ext cx="2286000" cy="0"/>
          </a:xfrm>
          <a:custGeom>
            <a:avLst/>
            <a:gdLst/>
            <a:ahLst/>
            <a:cxnLst/>
            <a:rect l="l" t="t" r="r" b="b"/>
            <a:pathLst>
              <a:path w="2286000">
                <a:moveTo>
                  <a:pt x="0" y="0"/>
                </a:moveTo>
                <a:lnTo>
                  <a:pt x="2286000" y="0"/>
                </a:lnTo>
              </a:path>
            </a:pathLst>
          </a:custGeom>
          <a:ln w="38100">
            <a:solidFill>
              <a:srgbClr val="AF34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248400" y="480060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76200" y="228600"/>
                </a:moveTo>
                <a:lnTo>
                  <a:pt x="0" y="0"/>
                </a:lnTo>
              </a:path>
            </a:pathLst>
          </a:custGeom>
          <a:ln w="38100">
            <a:solidFill>
              <a:srgbClr val="AF34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24600" y="472440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304800"/>
                </a:moveTo>
                <a:lnTo>
                  <a:pt x="152400" y="0"/>
                </a:lnTo>
              </a:path>
            </a:pathLst>
          </a:custGeom>
          <a:ln w="38100">
            <a:solidFill>
              <a:srgbClr val="AF34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486400" y="5257800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38100">
            <a:solidFill>
              <a:srgbClr val="AF34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15000" y="5105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152400"/>
                </a:moveTo>
                <a:lnTo>
                  <a:pt x="0" y="0"/>
                </a:lnTo>
              </a:path>
            </a:pathLst>
          </a:custGeom>
          <a:ln w="38100">
            <a:solidFill>
              <a:srgbClr val="AF34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791200" y="5105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152400"/>
                </a:moveTo>
                <a:lnTo>
                  <a:pt x="76200" y="0"/>
                </a:lnTo>
              </a:path>
            </a:pathLst>
          </a:custGeom>
          <a:ln w="38100">
            <a:solidFill>
              <a:srgbClr val="AF34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554117" y="5864423"/>
            <a:ext cx="309181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009F32"/>
                </a:solidFill>
                <a:latin typeface="Univers Extended"/>
                <a:cs typeface="Times New Roman"/>
              </a:rPr>
              <a:t>F</a:t>
            </a:r>
            <a:r>
              <a:rPr sz="2000" b="1" dirty="0">
                <a:solidFill>
                  <a:srgbClr val="009F32"/>
                </a:solidFill>
                <a:latin typeface="Univers Extended"/>
                <a:cs typeface="Times New Roman"/>
              </a:rPr>
              <a:t>lat</a:t>
            </a:r>
            <a:r>
              <a:rPr sz="2000" b="1" spc="-20" dirty="0">
                <a:solidFill>
                  <a:srgbClr val="009F32"/>
                </a:solidFill>
                <a:latin typeface="Univers Extended"/>
                <a:cs typeface="Times New Roman"/>
              </a:rPr>
              <a:t> </a:t>
            </a:r>
            <a:r>
              <a:rPr sz="2000" b="1" spc="-5" dirty="0">
                <a:solidFill>
                  <a:srgbClr val="009F32"/>
                </a:solidFill>
                <a:latin typeface="Univers Extended"/>
                <a:cs typeface="Times New Roman"/>
              </a:rPr>
              <a:t>B</a:t>
            </a:r>
            <a:r>
              <a:rPr sz="2000" b="1" dirty="0">
                <a:solidFill>
                  <a:srgbClr val="009F32"/>
                </a:solidFill>
                <a:latin typeface="Univers Extended"/>
                <a:cs typeface="Times New Roman"/>
              </a:rPr>
              <a:t>ottom;</a:t>
            </a:r>
            <a:r>
              <a:rPr sz="2000" b="1" spc="-10" dirty="0">
                <a:solidFill>
                  <a:srgbClr val="009F32"/>
                </a:solidFill>
                <a:latin typeface="Univers Extended"/>
                <a:cs typeface="Times New Roman"/>
              </a:rPr>
              <a:t> </a:t>
            </a:r>
            <a:r>
              <a:rPr sz="2000" b="1" spc="-5" dirty="0">
                <a:solidFill>
                  <a:srgbClr val="009F32"/>
                </a:solidFill>
                <a:latin typeface="Univers Extended"/>
                <a:cs typeface="Times New Roman"/>
              </a:rPr>
              <a:t>n</a:t>
            </a:r>
            <a:r>
              <a:rPr sz="2000" b="1" dirty="0">
                <a:solidFill>
                  <a:srgbClr val="009F32"/>
                </a:solidFill>
                <a:latin typeface="Univers Extended"/>
                <a:cs typeface="Times New Roman"/>
              </a:rPr>
              <a:t>o </a:t>
            </a:r>
            <a:r>
              <a:rPr sz="2000" b="1" spc="-5" dirty="0">
                <a:solidFill>
                  <a:srgbClr val="009F32"/>
                </a:solidFill>
                <a:latin typeface="Univers Extended"/>
                <a:cs typeface="Times New Roman"/>
              </a:rPr>
              <a:t>n</a:t>
            </a:r>
            <a:r>
              <a:rPr sz="2000" b="1" dirty="0">
                <a:solidFill>
                  <a:srgbClr val="009F32"/>
                </a:solidFill>
                <a:latin typeface="Univers Extended"/>
                <a:cs typeface="Times New Roman"/>
              </a:rPr>
              <a:t>o</a:t>
            </a:r>
            <a:r>
              <a:rPr sz="2000" b="1" spc="-25" dirty="0">
                <a:solidFill>
                  <a:srgbClr val="009F32"/>
                </a:solidFill>
                <a:latin typeface="Univers Extended"/>
                <a:cs typeface="Times New Roman"/>
              </a:rPr>
              <a:t>zz</a:t>
            </a:r>
            <a:r>
              <a:rPr sz="2000" b="1" dirty="0">
                <a:solidFill>
                  <a:srgbClr val="009F32"/>
                </a:solidFill>
                <a:latin typeface="Univers Extended"/>
                <a:cs typeface="Times New Roman"/>
              </a:rPr>
              <a:t>les</a:t>
            </a:r>
            <a:endParaRPr sz="2000" dirty="0">
              <a:solidFill>
                <a:srgbClr val="009F32"/>
              </a:solidFill>
              <a:latin typeface="Univers Extended"/>
              <a:cs typeface="Times New Roman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57200" y="2438400"/>
            <a:ext cx="3429000" cy="0"/>
          </a:xfrm>
          <a:custGeom>
            <a:avLst/>
            <a:gdLst/>
            <a:ahLst/>
            <a:cxnLst/>
            <a:rect l="l" t="t" r="r" b="b"/>
            <a:pathLst>
              <a:path w="3429000">
                <a:moveTo>
                  <a:pt x="0" y="0"/>
                </a:moveTo>
                <a:lnTo>
                  <a:pt x="3429000" y="0"/>
                </a:lnTo>
              </a:path>
            </a:pathLst>
          </a:custGeom>
          <a:ln w="19050">
            <a:solidFill>
              <a:srgbClr val="D348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676400" y="2209800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152400" h="228600">
                <a:moveTo>
                  <a:pt x="152400" y="228600"/>
                </a:moveTo>
                <a:lnTo>
                  <a:pt x="0" y="0"/>
                </a:lnTo>
              </a:path>
            </a:pathLst>
          </a:custGeom>
          <a:ln w="19050">
            <a:solidFill>
              <a:srgbClr val="D348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828800" y="2209800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152400" h="228600">
                <a:moveTo>
                  <a:pt x="0" y="228600"/>
                </a:moveTo>
                <a:lnTo>
                  <a:pt x="152400" y="0"/>
                </a:lnTo>
              </a:path>
            </a:pathLst>
          </a:custGeom>
          <a:ln w="19050">
            <a:solidFill>
              <a:srgbClr val="D348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096049" y="5290456"/>
            <a:ext cx="190500" cy="344170"/>
          </a:xfrm>
          <a:custGeom>
            <a:avLst/>
            <a:gdLst/>
            <a:ahLst/>
            <a:cxnLst/>
            <a:rect l="l" t="t" r="r" b="b"/>
            <a:pathLst>
              <a:path w="190500" h="344170">
                <a:moveTo>
                  <a:pt x="163237" y="0"/>
                </a:moveTo>
                <a:lnTo>
                  <a:pt x="170241" y="41010"/>
                </a:lnTo>
                <a:lnTo>
                  <a:pt x="176821" y="81514"/>
                </a:lnTo>
                <a:lnTo>
                  <a:pt x="182552" y="121005"/>
                </a:lnTo>
                <a:lnTo>
                  <a:pt x="187009" y="158978"/>
                </a:lnTo>
                <a:lnTo>
                  <a:pt x="190379" y="211982"/>
                </a:lnTo>
                <a:lnTo>
                  <a:pt x="190405" y="228342"/>
                </a:lnTo>
                <a:lnTo>
                  <a:pt x="189795" y="243942"/>
                </a:lnTo>
                <a:lnTo>
                  <a:pt x="183613" y="285555"/>
                </a:lnTo>
                <a:lnTo>
                  <a:pt x="163237" y="326567"/>
                </a:lnTo>
                <a:lnTo>
                  <a:pt x="119490" y="343652"/>
                </a:lnTo>
                <a:lnTo>
                  <a:pt x="108133" y="343668"/>
                </a:lnTo>
                <a:lnTo>
                  <a:pt x="96101" y="342838"/>
                </a:lnTo>
                <a:lnTo>
                  <a:pt x="56792" y="336521"/>
                </a:lnTo>
                <a:lnTo>
                  <a:pt x="14417" y="327062"/>
                </a:lnTo>
                <a:lnTo>
                  <a:pt x="0" y="323789"/>
                </a:lnTo>
              </a:path>
            </a:pathLst>
          </a:custGeom>
          <a:ln w="38100">
            <a:solidFill>
              <a:srgbClr val="AF3408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976254" y="5522507"/>
            <a:ext cx="196215" cy="190500"/>
          </a:xfrm>
          <a:custGeom>
            <a:avLst/>
            <a:gdLst/>
            <a:ahLst/>
            <a:cxnLst/>
            <a:rect l="l" t="t" r="r" b="b"/>
            <a:pathLst>
              <a:path w="196214" h="190500">
                <a:moveTo>
                  <a:pt x="195884" y="0"/>
                </a:moveTo>
                <a:lnTo>
                  <a:pt x="0" y="83629"/>
                </a:lnTo>
                <a:lnTo>
                  <a:pt x="184442" y="190157"/>
                </a:lnTo>
                <a:lnTo>
                  <a:pt x="114096" y="90500"/>
                </a:lnTo>
                <a:lnTo>
                  <a:pt x="195884" y="0"/>
                </a:lnTo>
                <a:close/>
              </a:path>
            </a:pathLst>
          </a:custGeom>
          <a:solidFill>
            <a:srgbClr val="AF34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105400" y="2438400"/>
            <a:ext cx="2819400" cy="0"/>
          </a:xfrm>
          <a:custGeom>
            <a:avLst/>
            <a:gdLst/>
            <a:ahLst/>
            <a:cxnLst/>
            <a:rect l="l" t="t" r="r" b="b"/>
            <a:pathLst>
              <a:path w="2819400">
                <a:moveTo>
                  <a:pt x="0" y="0"/>
                </a:moveTo>
                <a:lnTo>
                  <a:pt x="2819400" y="0"/>
                </a:lnTo>
              </a:path>
            </a:pathLst>
          </a:custGeom>
          <a:ln w="19050">
            <a:solidFill>
              <a:srgbClr val="AF34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791200" y="220980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0"/>
                </a:moveTo>
                <a:lnTo>
                  <a:pt x="76200" y="228600"/>
                </a:lnTo>
              </a:path>
            </a:pathLst>
          </a:custGeom>
          <a:ln w="19050">
            <a:solidFill>
              <a:srgbClr val="AF34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867400" y="2209800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152400" h="228600">
                <a:moveTo>
                  <a:pt x="0" y="228600"/>
                </a:moveTo>
                <a:lnTo>
                  <a:pt x="152400" y="0"/>
                </a:lnTo>
              </a:path>
            </a:pathLst>
          </a:custGeom>
          <a:ln w="19050">
            <a:solidFill>
              <a:srgbClr val="AF34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78"/>
          <p:cNvSpPr txBox="1"/>
          <p:nvPr/>
        </p:nvSpPr>
        <p:spPr>
          <a:xfrm>
            <a:off x="5136661" y="5873750"/>
            <a:ext cx="309181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spc="-5" dirty="0" smtClean="0">
                <a:solidFill>
                  <a:srgbClr val="009F32"/>
                </a:solidFill>
                <a:latin typeface="Univers Extended"/>
                <a:cs typeface="Times New Roman"/>
              </a:rPr>
              <a:t>Shaped </a:t>
            </a:r>
            <a:r>
              <a:rPr sz="2000" b="1" spc="-5" dirty="0" smtClean="0">
                <a:solidFill>
                  <a:srgbClr val="009F32"/>
                </a:solidFill>
                <a:latin typeface="Univers Extended"/>
                <a:cs typeface="Times New Roman"/>
              </a:rPr>
              <a:t>B</a:t>
            </a:r>
            <a:r>
              <a:rPr sz="2000" b="1" dirty="0" smtClean="0">
                <a:solidFill>
                  <a:srgbClr val="009F32"/>
                </a:solidFill>
                <a:latin typeface="Univers Extended"/>
                <a:cs typeface="Times New Roman"/>
              </a:rPr>
              <a:t>ottom</a:t>
            </a:r>
            <a:r>
              <a:rPr sz="2000" b="1" dirty="0">
                <a:solidFill>
                  <a:srgbClr val="009F32"/>
                </a:solidFill>
                <a:latin typeface="Univers Extended"/>
                <a:cs typeface="Times New Roman"/>
              </a:rPr>
              <a:t>;</a:t>
            </a:r>
            <a:r>
              <a:rPr sz="2000" b="1" spc="-10" dirty="0">
                <a:solidFill>
                  <a:srgbClr val="009F32"/>
                </a:solidFill>
                <a:latin typeface="Univers Extended"/>
                <a:cs typeface="Times New Roman"/>
              </a:rPr>
              <a:t> </a:t>
            </a:r>
            <a:r>
              <a:rPr sz="2000" b="1" spc="-5" dirty="0" smtClean="0">
                <a:solidFill>
                  <a:srgbClr val="009F32"/>
                </a:solidFill>
                <a:latin typeface="Univers Extended"/>
                <a:cs typeface="Times New Roman"/>
              </a:rPr>
              <a:t>n</a:t>
            </a:r>
            <a:r>
              <a:rPr sz="2000" b="1" dirty="0" smtClean="0">
                <a:solidFill>
                  <a:srgbClr val="009F32"/>
                </a:solidFill>
                <a:latin typeface="Univers Extended"/>
                <a:cs typeface="Times New Roman"/>
              </a:rPr>
              <a:t>o</a:t>
            </a:r>
            <a:r>
              <a:rPr sz="2000" b="1" spc="-25" dirty="0" smtClean="0">
                <a:solidFill>
                  <a:srgbClr val="009F32"/>
                </a:solidFill>
                <a:latin typeface="Univers Extended"/>
                <a:cs typeface="Times New Roman"/>
              </a:rPr>
              <a:t>zz</a:t>
            </a:r>
            <a:r>
              <a:rPr sz="2000" b="1" dirty="0" smtClean="0">
                <a:solidFill>
                  <a:srgbClr val="009F32"/>
                </a:solidFill>
                <a:latin typeface="Univers Extended"/>
                <a:cs typeface="Times New Roman"/>
              </a:rPr>
              <a:t>les</a:t>
            </a:r>
            <a:endParaRPr sz="2000" dirty="0">
              <a:solidFill>
                <a:srgbClr val="009F32"/>
              </a:solidFill>
              <a:latin typeface="Univers Extended"/>
              <a:cs typeface="Times New Roman"/>
            </a:endParaRPr>
          </a:p>
        </p:txBody>
      </p:sp>
      <p:sp>
        <p:nvSpPr>
          <p:cNvPr id="94" name="Slide Number Placeholder 9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630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369321" y="1584431"/>
            <a:ext cx="7774678" cy="5273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8800" y="2286001"/>
            <a:ext cx="3200400" cy="1219200"/>
          </a:xfrm>
          <a:custGeom>
            <a:avLst/>
            <a:gdLst/>
            <a:ahLst/>
            <a:cxnLst/>
            <a:rect l="l" t="t" r="r" b="b"/>
            <a:pathLst>
              <a:path w="3200400" h="1219200">
                <a:moveTo>
                  <a:pt x="0" y="1219200"/>
                </a:moveTo>
                <a:lnTo>
                  <a:pt x="40775" y="1215514"/>
                </a:lnTo>
                <a:lnTo>
                  <a:pt x="81602" y="1211790"/>
                </a:lnTo>
                <a:lnTo>
                  <a:pt x="122532" y="1207986"/>
                </a:lnTo>
                <a:lnTo>
                  <a:pt x="163616" y="1204065"/>
                </a:lnTo>
                <a:lnTo>
                  <a:pt x="204906" y="1199986"/>
                </a:lnTo>
                <a:lnTo>
                  <a:pt x="246453" y="1195709"/>
                </a:lnTo>
                <a:lnTo>
                  <a:pt x="288309" y="1191196"/>
                </a:lnTo>
                <a:lnTo>
                  <a:pt x="330525" y="1186408"/>
                </a:lnTo>
                <a:lnTo>
                  <a:pt x="373152" y="1181304"/>
                </a:lnTo>
                <a:lnTo>
                  <a:pt x="416242" y="1175845"/>
                </a:lnTo>
                <a:lnTo>
                  <a:pt x="459846" y="1169992"/>
                </a:lnTo>
                <a:lnTo>
                  <a:pt x="504017" y="1163705"/>
                </a:lnTo>
                <a:lnTo>
                  <a:pt x="548804" y="1156946"/>
                </a:lnTo>
                <a:lnTo>
                  <a:pt x="594260" y="1149674"/>
                </a:lnTo>
                <a:lnTo>
                  <a:pt x="640437" y="1141851"/>
                </a:lnTo>
                <a:lnTo>
                  <a:pt x="687384" y="1133436"/>
                </a:lnTo>
                <a:lnTo>
                  <a:pt x="735155" y="1124390"/>
                </a:lnTo>
                <a:lnTo>
                  <a:pt x="783800" y="1114675"/>
                </a:lnTo>
                <a:lnTo>
                  <a:pt x="833371" y="1104250"/>
                </a:lnTo>
                <a:lnTo>
                  <a:pt x="883919" y="1093076"/>
                </a:lnTo>
                <a:lnTo>
                  <a:pt x="935642" y="1081501"/>
                </a:lnTo>
                <a:lnTo>
                  <a:pt x="988634" y="1069848"/>
                </a:lnTo>
                <a:lnTo>
                  <a:pt x="1042791" y="1058037"/>
                </a:lnTo>
                <a:lnTo>
                  <a:pt x="1098011" y="1045989"/>
                </a:lnTo>
                <a:lnTo>
                  <a:pt x="1154191" y="1033626"/>
                </a:lnTo>
                <a:lnTo>
                  <a:pt x="1211229" y="1020869"/>
                </a:lnTo>
                <a:lnTo>
                  <a:pt x="1269021" y="1007639"/>
                </a:lnTo>
                <a:lnTo>
                  <a:pt x="1327464" y="993858"/>
                </a:lnTo>
                <a:lnTo>
                  <a:pt x="1386457" y="979445"/>
                </a:lnTo>
                <a:lnTo>
                  <a:pt x="1445895" y="964323"/>
                </a:lnTo>
                <a:lnTo>
                  <a:pt x="1505675" y="948413"/>
                </a:lnTo>
                <a:lnTo>
                  <a:pt x="1565696" y="931636"/>
                </a:lnTo>
                <a:lnTo>
                  <a:pt x="1625854" y="913912"/>
                </a:lnTo>
                <a:lnTo>
                  <a:pt x="1686046" y="895164"/>
                </a:lnTo>
                <a:lnTo>
                  <a:pt x="1746170" y="875313"/>
                </a:lnTo>
                <a:lnTo>
                  <a:pt x="1806122" y="854279"/>
                </a:lnTo>
                <a:lnTo>
                  <a:pt x="1865800" y="831984"/>
                </a:lnTo>
                <a:lnTo>
                  <a:pt x="1925101" y="808348"/>
                </a:lnTo>
                <a:lnTo>
                  <a:pt x="1983922" y="783294"/>
                </a:lnTo>
                <a:lnTo>
                  <a:pt x="2042160" y="756742"/>
                </a:lnTo>
                <a:lnTo>
                  <a:pt x="2102822" y="726592"/>
                </a:lnTo>
                <a:lnTo>
                  <a:pt x="2168408" y="691283"/>
                </a:lnTo>
                <a:lnTo>
                  <a:pt x="2238047" y="651538"/>
                </a:lnTo>
                <a:lnTo>
                  <a:pt x="2310871" y="608083"/>
                </a:lnTo>
                <a:lnTo>
                  <a:pt x="2386012" y="561643"/>
                </a:lnTo>
                <a:lnTo>
                  <a:pt x="2462601" y="512943"/>
                </a:lnTo>
                <a:lnTo>
                  <a:pt x="2539768" y="462709"/>
                </a:lnTo>
                <a:lnTo>
                  <a:pt x="2616647" y="411666"/>
                </a:lnTo>
                <a:lnTo>
                  <a:pt x="2692366" y="360539"/>
                </a:lnTo>
                <a:lnTo>
                  <a:pt x="2766060" y="310053"/>
                </a:lnTo>
                <a:lnTo>
                  <a:pt x="2836857" y="260933"/>
                </a:lnTo>
                <a:lnTo>
                  <a:pt x="2903890" y="213904"/>
                </a:lnTo>
                <a:lnTo>
                  <a:pt x="2966290" y="169693"/>
                </a:lnTo>
                <a:lnTo>
                  <a:pt x="3023189" y="129024"/>
                </a:lnTo>
                <a:lnTo>
                  <a:pt x="3073717" y="92621"/>
                </a:lnTo>
                <a:lnTo>
                  <a:pt x="3117006" y="61211"/>
                </a:lnTo>
                <a:lnTo>
                  <a:pt x="3152188" y="35519"/>
                </a:lnTo>
                <a:lnTo>
                  <a:pt x="3194753" y="4188"/>
                </a:lnTo>
                <a:lnTo>
                  <a:pt x="320040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8800" y="2658979"/>
            <a:ext cx="4384675" cy="1151255"/>
          </a:xfrm>
          <a:custGeom>
            <a:avLst/>
            <a:gdLst/>
            <a:ahLst/>
            <a:cxnLst/>
            <a:rect l="l" t="t" r="r" b="b"/>
            <a:pathLst>
              <a:path w="4384675" h="1151254">
                <a:moveTo>
                  <a:pt x="0" y="1151020"/>
                </a:moveTo>
                <a:lnTo>
                  <a:pt x="48180" y="1148130"/>
                </a:lnTo>
                <a:lnTo>
                  <a:pt x="96415" y="1145210"/>
                </a:lnTo>
                <a:lnTo>
                  <a:pt x="144759" y="1142229"/>
                </a:lnTo>
                <a:lnTo>
                  <a:pt x="193265" y="1139155"/>
                </a:lnTo>
                <a:lnTo>
                  <a:pt x="241989" y="1135957"/>
                </a:lnTo>
                <a:lnTo>
                  <a:pt x="290985" y="1132605"/>
                </a:lnTo>
                <a:lnTo>
                  <a:pt x="340307" y="1129068"/>
                </a:lnTo>
                <a:lnTo>
                  <a:pt x="390010" y="1125314"/>
                </a:lnTo>
                <a:lnTo>
                  <a:pt x="440148" y="1121313"/>
                </a:lnTo>
                <a:lnTo>
                  <a:pt x="490775" y="1117034"/>
                </a:lnTo>
                <a:lnTo>
                  <a:pt x="541946" y="1112447"/>
                </a:lnTo>
                <a:lnTo>
                  <a:pt x="593716" y="1107519"/>
                </a:lnTo>
                <a:lnTo>
                  <a:pt x="646138" y="1102220"/>
                </a:lnTo>
                <a:lnTo>
                  <a:pt x="699267" y="1096520"/>
                </a:lnTo>
                <a:lnTo>
                  <a:pt x="753158" y="1090387"/>
                </a:lnTo>
                <a:lnTo>
                  <a:pt x="807865" y="1083790"/>
                </a:lnTo>
                <a:lnTo>
                  <a:pt x="863442" y="1076699"/>
                </a:lnTo>
                <a:lnTo>
                  <a:pt x="919943" y="1069083"/>
                </a:lnTo>
                <a:lnTo>
                  <a:pt x="977424" y="1060910"/>
                </a:lnTo>
                <a:lnTo>
                  <a:pt x="1035938" y="1052150"/>
                </a:lnTo>
                <a:lnTo>
                  <a:pt x="1096211" y="1042647"/>
                </a:lnTo>
                <a:lnTo>
                  <a:pt x="1158750" y="1032312"/>
                </a:lnTo>
                <a:lnTo>
                  <a:pt x="1223283" y="1021219"/>
                </a:lnTo>
                <a:lnTo>
                  <a:pt x="1289538" y="1009443"/>
                </a:lnTo>
                <a:lnTo>
                  <a:pt x="1357243" y="997056"/>
                </a:lnTo>
                <a:lnTo>
                  <a:pt x="1426127" y="984135"/>
                </a:lnTo>
                <a:lnTo>
                  <a:pt x="1495916" y="970751"/>
                </a:lnTo>
                <a:lnTo>
                  <a:pt x="1566341" y="956981"/>
                </a:lnTo>
                <a:lnTo>
                  <a:pt x="1637128" y="942897"/>
                </a:lnTo>
                <a:lnTo>
                  <a:pt x="1708005" y="928574"/>
                </a:lnTo>
                <a:lnTo>
                  <a:pt x="1778701" y="914087"/>
                </a:lnTo>
                <a:lnTo>
                  <a:pt x="1848944" y="899508"/>
                </a:lnTo>
                <a:lnTo>
                  <a:pt x="1918462" y="884913"/>
                </a:lnTo>
                <a:lnTo>
                  <a:pt x="1986983" y="870376"/>
                </a:lnTo>
                <a:lnTo>
                  <a:pt x="2054235" y="855970"/>
                </a:lnTo>
                <a:lnTo>
                  <a:pt x="2119947" y="841770"/>
                </a:lnTo>
                <a:lnTo>
                  <a:pt x="2183845" y="827850"/>
                </a:lnTo>
                <a:lnTo>
                  <a:pt x="2245659" y="814284"/>
                </a:lnTo>
                <a:lnTo>
                  <a:pt x="2305117" y="801146"/>
                </a:lnTo>
                <a:lnTo>
                  <a:pt x="2361946" y="788511"/>
                </a:lnTo>
                <a:lnTo>
                  <a:pt x="2416086" y="776586"/>
                </a:lnTo>
                <a:lnTo>
                  <a:pt x="2467817" y="765443"/>
                </a:lnTo>
                <a:lnTo>
                  <a:pt x="2517373" y="754959"/>
                </a:lnTo>
                <a:lnTo>
                  <a:pt x="2564987" y="745011"/>
                </a:lnTo>
                <a:lnTo>
                  <a:pt x="2610892" y="735475"/>
                </a:lnTo>
                <a:lnTo>
                  <a:pt x="2655320" y="726227"/>
                </a:lnTo>
                <a:lnTo>
                  <a:pt x="2698505" y="717144"/>
                </a:lnTo>
                <a:lnTo>
                  <a:pt x="2740680" y="708102"/>
                </a:lnTo>
                <a:lnTo>
                  <a:pt x="2782079" y="698978"/>
                </a:lnTo>
                <a:lnTo>
                  <a:pt x="2822933" y="689648"/>
                </a:lnTo>
                <a:lnTo>
                  <a:pt x="2863477" y="679988"/>
                </a:lnTo>
                <a:lnTo>
                  <a:pt x="2903943" y="669875"/>
                </a:lnTo>
                <a:lnTo>
                  <a:pt x="2944565" y="659185"/>
                </a:lnTo>
                <a:lnTo>
                  <a:pt x="2985575" y="647795"/>
                </a:lnTo>
                <a:lnTo>
                  <a:pt x="3027207" y="635581"/>
                </a:lnTo>
                <a:lnTo>
                  <a:pt x="3069694" y="622420"/>
                </a:lnTo>
                <a:lnTo>
                  <a:pt x="3113269" y="608187"/>
                </a:lnTo>
                <a:lnTo>
                  <a:pt x="3158164" y="592760"/>
                </a:lnTo>
                <a:lnTo>
                  <a:pt x="3204614" y="576015"/>
                </a:lnTo>
                <a:lnTo>
                  <a:pt x="3252851" y="557828"/>
                </a:lnTo>
                <a:lnTo>
                  <a:pt x="3303864" y="537504"/>
                </a:lnTo>
                <a:lnTo>
                  <a:pt x="3358163" y="514641"/>
                </a:lnTo>
                <a:lnTo>
                  <a:pt x="3415248" y="489556"/>
                </a:lnTo>
                <a:lnTo>
                  <a:pt x="3474622" y="462567"/>
                </a:lnTo>
                <a:lnTo>
                  <a:pt x="3535789" y="433991"/>
                </a:lnTo>
                <a:lnTo>
                  <a:pt x="3598251" y="404144"/>
                </a:lnTo>
                <a:lnTo>
                  <a:pt x="3661511" y="373345"/>
                </a:lnTo>
                <a:lnTo>
                  <a:pt x="3725071" y="341910"/>
                </a:lnTo>
                <a:lnTo>
                  <a:pt x="3788435" y="310156"/>
                </a:lnTo>
                <a:lnTo>
                  <a:pt x="3851105" y="278401"/>
                </a:lnTo>
                <a:lnTo>
                  <a:pt x="3912583" y="246962"/>
                </a:lnTo>
                <a:lnTo>
                  <a:pt x="3972373" y="216155"/>
                </a:lnTo>
                <a:lnTo>
                  <a:pt x="4029977" y="186299"/>
                </a:lnTo>
                <a:lnTo>
                  <a:pt x="4084897" y="157710"/>
                </a:lnTo>
                <a:lnTo>
                  <a:pt x="4136638" y="130705"/>
                </a:lnTo>
                <a:lnTo>
                  <a:pt x="4184701" y="105602"/>
                </a:lnTo>
                <a:lnTo>
                  <a:pt x="4228588" y="82718"/>
                </a:lnTo>
                <a:lnTo>
                  <a:pt x="4267804" y="62369"/>
                </a:lnTo>
                <a:lnTo>
                  <a:pt x="4301850" y="44874"/>
                </a:lnTo>
                <a:lnTo>
                  <a:pt x="4330230" y="30549"/>
                </a:lnTo>
                <a:lnTo>
                  <a:pt x="4352303" y="19386"/>
                </a:lnTo>
                <a:lnTo>
                  <a:pt x="4368160" y="10997"/>
                </a:lnTo>
                <a:lnTo>
                  <a:pt x="4378394" y="5134"/>
                </a:lnTo>
                <a:lnTo>
                  <a:pt x="4383600" y="1551"/>
                </a:lnTo>
                <a:lnTo>
                  <a:pt x="4384372" y="0"/>
                </a:lnTo>
                <a:lnTo>
                  <a:pt x="4381305" y="233"/>
                </a:lnTo>
                <a:lnTo>
                  <a:pt x="4342528" y="14074"/>
                </a:lnTo>
                <a:lnTo>
                  <a:pt x="4302255" y="31087"/>
                </a:lnTo>
                <a:lnTo>
                  <a:pt x="4264148" y="49926"/>
                </a:lnTo>
                <a:lnTo>
                  <a:pt x="4261367" y="52301"/>
                </a:lnTo>
                <a:lnTo>
                  <a:pt x="4262474" y="53248"/>
                </a:lnTo>
                <a:lnTo>
                  <a:pt x="4268063" y="52520"/>
                </a:lnTo>
              </a:path>
            </a:pathLst>
          </a:custGeom>
          <a:ln w="5714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8800" y="3378348"/>
            <a:ext cx="6087745" cy="279400"/>
          </a:xfrm>
          <a:custGeom>
            <a:avLst/>
            <a:gdLst/>
            <a:ahLst/>
            <a:cxnLst/>
            <a:rect l="l" t="t" r="r" b="b"/>
            <a:pathLst>
              <a:path w="6087745" h="279400">
                <a:moveTo>
                  <a:pt x="0" y="279252"/>
                </a:moveTo>
                <a:lnTo>
                  <a:pt x="1929955" y="250765"/>
                </a:lnTo>
                <a:lnTo>
                  <a:pt x="2012232" y="248989"/>
                </a:lnTo>
                <a:lnTo>
                  <a:pt x="2090053" y="247428"/>
                </a:lnTo>
                <a:lnTo>
                  <a:pt x="2163995" y="246035"/>
                </a:lnTo>
                <a:lnTo>
                  <a:pt x="2234638" y="244764"/>
                </a:lnTo>
                <a:lnTo>
                  <a:pt x="2302558" y="243569"/>
                </a:lnTo>
                <a:lnTo>
                  <a:pt x="2368335" y="242404"/>
                </a:lnTo>
                <a:lnTo>
                  <a:pt x="2432546" y="241222"/>
                </a:lnTo>
                <a:lnTo>
                  <a:pt x="2495770" y="239978"/>
                </a:lnTo>
                <a:lnTo>
                  <a:pt x="2558584" y="238624"/>
                </a:lnTo>
                <a:lnTo>
                  <a:pt x="2621568" y="237115"/>
                </a:lnTo>
                <a:lnTo>
                  <a:pt x="2685300" y="235403"/>
                </a:lnTo>
                <a:lnTo>
                  <a:pt x="2750357" y="233444"/>
                </a:lnTo>
                <a:lnTo>
                  <a:pt x="2817317" y="231190"/>
                </a:lnTo>
                <a:lnTo>
                  <a:pt x="2886760" y="228596"/>
                </a:lnTo>
                <a:lnTo>
                  <a:pt x="2959262" y="225614"/>
                </a:lnTo>
                <a:lnTo>
                  <a:pt x="3035403" y="222199"/>
                </a:lnTo>
                <a:lnTo>
                  <a:pt x="3115761" y="218305"/>
                </a:lnTo>
                <a:lnTo>
                  <a:pt x="3200913" y="213884"/>
                </a:lnTo>
                <a:lnTo>
                  <a:pt x="3291438" y="208891"/>
                </a:lnTo>
                <a:lnTo>
                  <a:pt x="3387915" y="203280"/>
                </a:lnTo>
                <a:lnTo>
                  <a:pt x="3493217" y="196773"/>
                </a:lnTo>
                <a:lnTo>
                  <a:pt x="3608929" y="189204"/>
                </a:lnTo>
                <a:lnTo>
                  <a:pt x="3733685" y="180697"/>
                </a:lnTo>
                <a:lnTo>
                  <a:pt x="3866120" y="171376"/>
                </a:lnTo>
                <a:lnTo>
                  <a:pt x="4004870" y="161367"/>
                </a:lnTo>
                <a:lnTo>
                  <a:pt x="4148569" y="150794"/>
                </a:lnTo>
                <a:lnTo>
                  <a:pt x="4295854" y="139781"/>
                </a:lnTo>
                <a:lnTo>
                  <a:pt x="4445358" y="128454"/>
                </a:lnTo>
                <a:lnTo>
                  <a:pt x="4595717" y="116937"/>
                </a:lnTo>
                <a:lnTo>
                  <a:pt x="4745566" y="105355"/>
                </a:lnTo>
                <a:lnTo>
                  <a:pt x="4893540" y="93832"/>
                </a:lnTo>
                <a:lnTo>
                  <a:pt x="5038274" y="82493"/>
                </a:lnTo>
                <a:lnTo>
                  <a:pt x="5178404" y="71463"/>
                </a:lnTo>
                <a:lnTo>
                  <a:pt x="5312565" y="60866"/>
                </a:lnTo>
                <a:lnTo>
                  <a:pt x="5439391" y="50827"/>
                </a:lnTo>
                <a:lnTo>
                  <a:pt x="5557518" y="41471"/>
                </a:lnTo>
                <a:lnTo>
                  <a:pt x="5665581" y="32922"/>
                </a:lnTo>
                <a:lnTo>
                  <a:pt x="5762215" y="25304"/>
                </a:lnTo>
                <a:lnTo>
                  <a:pt x="5846055" y="18744"/>
                </a:lnTo>
                <a:lnTo>
                  <a:pt x="5915736" y="13364"/>
                </a:lnTo>
                <a:lnTo>
                  <a:pt x="5971444" y="9101"/>
                </a:lnTo>
                <a:lnTo>
                  <a:pt x="6014955" y="5756"/>
                </a:lnTo>
                <a:lnTo>
                  <a:pt x="6047288" y="3252"/>
                </a:lnTo>
                <a:lnTo>
                  <a:pt x="6069461" y="1510"/>
                </a:lnTo>
                <a:lnTo>
                  <a:pt x="6082492" y="452"/>
                </a:lnTo>
                <a:lnTo>
                  <a:pt x="6087401" y="0"/>
                </a:lnTo>
                <a:lnTo>
                  <a:pt x="6085207" y="74"/>
                </a:lnTo>
                <a:lnTo>
                  <a:pt x="6076927" y="598"/>
                </a:lnTo>
                <a:lnTo>
                  <a:pt x="6063582" y="1491"/>
                </a:lnTo>
                <a:lnTo>
                  <a:pt x="6046189" y="2677"/>
                </a:lnTo>
                <a:lnTo>
                  <a:pt x="6025767" y="4077"/>
                </a:lnTo>
                <a:lnTo>
                  <a:pt x="6003335" y="5612"/>
                </a:lnTo>
                <a:lnTo>
                  <a:pt x="5956517" y="8775"/>
                </a:lnTo>
                <a:lnTo>
                  <a:pt x="5913885" y="11539"/>
                </a:lnTo>
                <a:lnTo>
                  <a:pt x="5875611" y="13567"/>
                </a:lnTo>
                <a:lnTo>
                  <a:pt x="5873775" y="13364"/>
                </a:lnTo>
              </a:path>
            </a:pathLst>
          </a:custGeom>
          <a:ln w="57150">
            <a:solidFill>
              <a:srgbClr val="9B2D1F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91000" y="2667494"/>
            <a:ext cx="228600" cy="227965"/>
          </a:xfrm>
          <a:custGeom>
            <a:avLst/>
            <a:gdLst/>
            <a:ahLst/>
            <a:cxnLst/>
            <a:rect l="l" t="t" r="r" b="b"/>
            <a:pathLst>
              <a:path w="228600" h="227964">
                <a:moveTo>
                  <a:pt x="0" y="113805"/>
                </a:moveTo>
                <a:lnTo>
                  <a:pt x="8014" y="71671"/>
                </a:lnTo>
                <a:lnTo>
                  <a:pt x="30005" y="36606"/>
                </a:lnTo>
                <a:lnTo>
                  <a:pt x="62891" y="11688"/>
                </a:lnTo>
                <a:lnTo>
                  <a:pt x="103593" y="0"/>
                </a:lnTo>
                <a:lnTo>
                  <a:pt x="119776" y="740"/>
                </a:lnTo>
                <a:lnTo>
                  <a:pt x="163039" y="12376"/>
                </a:lnTo>
                <a:lnTo>
                  <a:pt x="196868" y="36041"/>
                </a:lnTo>
                <a:lnTo>
                  <a:pt x="219329" y="69040"/>
                </a:lnTo>
                <a:lnTo>
                  <a:pt x="228486" y="108678"/>
                </a:lnTo>
                <a:lnTo>
                  <a:pt x="228600" y="113805"/>
                </a:lnTo>
                <a:lnTo>
                  <a:pt x="227671" y="128444"/>
                </a:lnTo>
                <a:lnTo>
                  <a:pt x="214655" y="168564"/>
                </a:lnTo>
                <a:lnTo>
                  <a:pt x="188691" y="200589"/>
                </a:lnTo>
                <a:lnTo>
                  <a:pt x="152857" y="221439"/>
                </a:lnTo>
                <a:lnTo>
                  <a:pt x="125006" y="227610"/>
                </a:lnTo>
                <a:lnTo>
                  <a:pt x="108823" y="226870"/>
                </a:lnTo>
                <a:lnTo>
                  <a:pt x="65560" y="215233"/>
                </a:lnTo>
                <a:lnTo>
                  <a:pt x="31731" y="191568"/>
                </a:lnTo>
                <a:lnTo>
                  <a:pt x="9270" y="158569"/>
                </a:lnTo>
                <a:lnTo>
                  <a:pt x="113" y="118932"/>
                </a:lnTo>
                <a:lnTo>
                  <a:pt x="0" y="113805"/>
                </a:lnTo>
                <a:close/>
              </a:path>
            </a:pathLst>
          </a:custGeom>
          <a:ln w="381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34000" y="28956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228600"/>
                </a:moveTo>
                <a:lnTo>
                  <a:pt x="114300" y="0"/>
                </a:lnTo>
                <a:lnTo>
                  <a:pt x="228600" y="228600"/>
                </a:lnTo>
                <a:lnTo>
                  <a:pt x="0" y="2286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71600" y="4114800"/>
            <a:ext cx="3276600" cy="840740"/>
          </a:xfrm>
          <a:custGeom>
            <a:avLst/>
            <a:gdLst/>
            <a:ahLst/>
            <a:cxnLst/>
            <a:rect l="l" t="t" r="r" b="b"/>
            <a:pathLst>
              <a:path w="3276600" h="840739">
                <a:moveTo>
                  <a:pt x="0" y="0"/>
                </a:moveTo>
                <a:lnTo>
                  <a:pt x="3276600" y="0"/>
                </a:lnTo>
                <a:lnTo>
                  <a:pt x="3276600" y="840232"/>
                </a:lnTo>
                <a:lnTo>
                  <a:pt x="0" y="8402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73911" y="4157419"/>
            <a:ext cx="3072765" cy="4614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540" algn="ctr">
              <a:lnSpc>
                <a:spcPts val="1939"/>
              </a:lnSpc>
            </a:pPr>
            <a:r>
              <a:rPr sz="1200" b="1" spc="-5" dirty="0">
                <a:latin typeface="Univers Extended"/>
                <a:cs typeface="Times New Roman"/>
              </a:rPr>
              <a:t>I</a:t>
            </a:r>
            <a:r>
              <a:rPr sz="1200" b="1" spc="-10" dirty="0">
                <a:latin typeface="Univers Extended"/>
                <a:cs typeface="Times New Roman"/>
              </a:rPr>
              <a:t>n</a:t>
            </a:r>
            <a:r>
              <a:rPr sz="1200" b="1" dirty="0">
                <a:latin typeface="Univers Extended"/>
                <a:cs typeface="Times New Roman"/>
              </a:rPr>
              <a:t>t</a:t>
            </a:r>
            <a:r>
              <a:rPr sz="1200" b="1" spc="5" dirty="0">
                <a:latin typeface="Univers Extended"/>
                <a:cs typeface="Times New Roman"/>
              </a:rPr>
              <a:t>er</a:t>
            </a:r>
            <a:r>
              <a:rPr sz="1200" b="1" spc="-5" dirty="0">
                <a:latin typeface="Univers Extended"/>
                <a:cs typeface="Times New Roman"/>
              </a:rPr>
              <a:t>s</a:t>
            </a:r>
            <a:r>
              <a:rPr sz="1200" b="1" spc="5" dirty="0">
                <a:latin typeface="Univers Extended"/>
                <a:cs typeface="Times New Roman"/>
              </a:rPr>
              <a:t>ec</a:t>
            </a:r>
            <a:r>
              <a:rPr sz="1200" b="1" dirty="0">
                <a:latin typeface="Univers Extended"/>
                <a:cs typeface="Times New Roman"/>
              </a:rPr>
              <a:t>tion</a:t>
            </a:r>
            <a:r>
              <a:rPr sz="1200" b="1" spc="-25" dirty="0">
                <a:latin typeface="Univers Extended"/>
                <a:cs typeface="Times New Roman"/>
              </a:rPr>
              <a:t> </a:t>
            </a:r>
            <a:r>
              <a:rPr sz="1200" b="1" dirty="0">
                <a:latin typeface="Univers Extended"/>
                <a:cs typeface="Times New Roman"/>
              </a:rPr>
              <a:t>of</a:t>
            </a:r>
            <a:r>
              <a:rPr sz="1200" b="1" spc="5" dirty="0">
                <a:latin typeface="Univers Extended"/>
                <a:cs typeface="Times New Roman"/>
              </a:rPr>
              <a:t> </a:t>
            </a:r>
            <a:r>
              <a:rPr sz="1200" b="1" spc="-5" dirty="0">
                <a:latin typeface="Univers Extended"/>
                <a:cs typeface="Times New Roman"/>
              </a:rPr>
              <a:t>s</a:t>
            </a:r>
            <a:r>
              <a:rPr sz="1200" b="1" spc="10" dirty="0">
                <a:latin typeface="Univers Extended"/>
                <a:cs typeface="Times New Roman"/>
              </a:rPr>
              <a:t>y</a:t>
            </a:r>
            <a:r>
              <a:rPr sz="1200" b="1" spc="-5" dirty="0">
                <a:latin typeface="Univers Extended"/>
                <a:cs typeface="Times New Roman"/>
              </a:rPr>
              <a:t>s</a:t>
            </a:r>
            <a:r>
              <a:rPr sz="1200" b="1" dirty="0">
                <a:latin typeface="Univers Extended"/>
                <a:cs typeface="Times New Roman"/>
              </a:rPr>
              <a:t>t</a:t>
            </a:r>
            <a:r>
              <a:rPr sz="1200" b="1" spc="5" dirty="0">
                <a:latin typeface="Univers Extended"/>
                <a:cs typeface="Times New Roman"/>
              </a:rPr>
              <a:t>e</a:t>
            </a:r>
            <a:r>
              <a:rPr sz="1200" b="1" dirty="0">
                <a:latin typeface="Univers Extended"/>
                <a:cs typeface="Times New Roman"/>
              </a:rPr>
              <a:t>m</a:t>
            </a:r>
            <a:r>
              <a:rPr sz="1200" b="1" spc="-10" dirty="0">
                <a:latin typeface="Univers Extended"/>
                <a:cs typeface="Times New Roman"/>
              </a:rPr>
              <a:t> </a:t>
            </a:r>
            <a:r>
              <a:rPr sz="1200" b="1" spc="5" dirty="0">
                <a:latin typeface="Univers Extended"/>
                <a:cs typeface="Times New Roman"/>
              </a:rPr>
              <a:t>c</a:t>
            </a:r>
            <a:r>
              <a:rPr sz="1200" b="1" spc="-10" dirty="0">
                <a:latin typeface="Univers Extended"/>
                <a:cs typeface="Times New Roman"/>
              </a:rPr>
              <a:t>u</a:t>
            </a:r>
            <a:r>
              <a:rPr sz="1200" b="1" spc="5" dirty="0">
                <a:latin typeface="Univers Extended"/>
                <a:cs typeface="Times New Roman"/>
              </a:rPr>
              <a:t>r</a:t>
            </a:r>
            <a:r>
              <a:rPr sz="1200" b="1" dirty="0">
                <a:latin typeface="Univers Extended"/>
                <a:cs typeface="Times New Roman"/>
              </a:rPr>
              <a:t>ve a</a:t>
            </a:r>
            <a:r>
              <a:rPr sz="1200" b="1" spc="-10" dirty="0">
                <a:latin typeface="Univers Extended"/>
                <a:cs typeface="Times New Roman"/>
              </a:rPr>
              <a:t>n</a:t>
            </a:r>
            <a:r>
              <a:rPr sz="1200" b="1" dirty="0">
                <a:latin typeface="Univers Extended"/>
                <a:cs typeface="Times New Roman"/>
              </a:rPr>
              <a:t>d</a:t>
            </a:r>
            <a:r>
              <a:rPr sz="1200" b="1" spc="-15" dirty="0">
                <a:latin typeface="Univers Extended"/>
                <a:cs typeface="Times New Roman"/>
              </a:rPr>
              <a:t> </a:t>
            </a:r>
            <a:r>
              <a:rPr sz="1200" b="1" spc="-10" dirty="0">
                <a:latin typeface="Univers Extended"/>
                <a:cs typeface="Times New Roman"/>
              </a:rPr>
              <a:t>pu</a:t>
            </a:r>
            <a:r>
              <a:rPr sz="1200" b="1" dirty="0">
                <a:latin typeface="Univers Extended"/>
                <a:cs typeface="Times New Roman"/>
              </a:rPr>
              <a:t>mp</a:t>
            </a:r>
            <a:r>
              <a:rPr sz="1200" b="1" spc="10" dirty="0">
                <a:latin typeface="Univers Extended"/>
                <a:cs typeface="Times New Roman"/>
              </a:rPr>
              <a:t> </a:t>
            </a:r>
            <a:r>
              <a:rPr sz="1200" b="1" dirty="0">
                <a:latin typeface="Univers Extended"/>
                <a:cs typeface="Times New Roman"/>
              </a:rPr>
              <a:t>H/Q</a:t>
            </a:r>
            <a:r>
              <a:rPr sz="1200" b="1" spc="-15" dirty="0">
                <a:latin typeface="Univers Extended"/>
                <a:cs typeface="Times New Roman"/>
              </a:rPr>
              <a:t> </a:t>
            </a:r>
            <a:r>
              <a:rPr sz="1200" b="1" spc="5" dirty="0">
                <a:latin typeface="Univers Extended"/>
                <a:cs typeface="Times New Roman"/>
              </a:rPr>
              <a:t>c</a:t>
            </a:r>
            <a:r>
              <a:rPr sz="1200" b="1" spc="-10" dirty="0">
                <a:latin typeface="Univers Extended"/>
                <a:cs typeface="Times New Roman"/>
              </a:rPr>
              <a:t>u</a:t>
            </a:r>
            <a:r>
              <a:rPr sz="1200" b="1" spc="5" dirty="0">
                <a:latin typeface="Univers Extended"/>
                <a:cs typeface="Times New Roman"/>
              </a:rPr>
              <a:t>r</a:t>
            </a:r>
            <a:r>
              <a:rPr sz="1200" b="1" dirty="0">
                <a:latin typeface="Univers Extended"/>
                <a:cs typeface="Times New Roman"/>
              </a:rPr>
              <a:t>ve </a:t>
            </a:r>
            <a:r>
              <a:rPr sz="1200" b="1" spc="-10" dirty="0">
                <a:latin typeface="Univers Extended"/>
                <a:cs typeface="Times New Roman"/>
              </a:rPr>
              <a:t>d</a:t>
            </a:r>
            <a:r>
              <a:rPr sz="1200" b="1" spc="5" dirty="0">
                <a:latin typeface="Univers Extended"/>
                <a:cs typeface="Times New Roman"/>
              </a:rPr>
              <a:t>e</a:t>
            </a:r>
            <a:r>
              <a:rPr sz="1200" b="1" dirty="0">
                <a:latin typeface="Univers Extended"/>
                <a:cs typeface="Times New Roman"/>
              </a:rPr>
              <a:t>t</a:t>
            </a:r>
            <a:r>
              <a:rPr sz="1200" b="1" spc="5" dirty="0">
                <a:latin typeface="Univers Extended"/>
                <a:cs typeface="Times New Roman"/>
              </a:rPr>
              <a:t>er</a:t>
            </a:r>
            <a:r>
              <a:rPr sz="1200" b="1" dirty="0">
                <a:latin typeface="Univers Extended"/>
                <a:cs typeface="Times New Roman"/>
              </a:rPr>
              <a:t>mi</a:t>
            </a:r>
            <a:r>
              <a:rPr sz="1200" b="1" spc="-10" dirty="0">
                <a:latin typeface="Univers Extended"/>
                <a:cs typeface="Times New Roman"/>
              </a:rPr>
              <a:t>n</a:t>
            </a:r>
            <a:r>
              <a:rPr sz="1200" b="1" spc="5" dirty="0">
                <a:latin typeface="Univers Extended"/>
                <a:cs typeface="Times New Roman"/>
              </a:rPr>
              <a:t>e</a:t>
            </a:r>
            <a:r>
              <a:rPr sz="1200" b="1" dirty="0">
                <a:latin typeface="Univers Extended"/>
                <a:cs typeface="Times New Roman"/>
              </a:rPr>
              <a:t>s</a:t>
            </a:r>
            <a:r>
              <a:rPr sz="1200" b="1" spc="-25" dirty="0">
                <a:latin typeface="Univers Extended"/>
                <a:cs typeface="Times New Roman"/>
              </a:rPr>
              <a:t> </a:t>
            </a:r>
            <a:r>
              <a:rPr sz="1200" b="1" dirty="0">
                <a:latin typeface="Univers Extended"/>
                <a:cs typeface="Times New Roman"/>
              </a:rPr>
              <a:t>o</a:t>
            </a:r>
            <a:r>
              <a:rPr sz="1200" b="1" spc="-10" dirty="0">
                <a:latin typeface="Univers Extended"/>
                <a:cs typeface="Times New Roman"/>
              </a:rPr>
              <a:t>p</a:t>
            </a:r>
            <a:r>
              <a:rPr sz="1200" b="1" spc="5" dirty="0">
                <a:latin typeface="Univers Extended"/>
                <a:cs typeface="Times New Roman"/>
              </a:rPr>
              <a:t>er</a:t>
            </a:r>
            <a:r>
              <a:rPr sz="1200" b="1" dirty="0">
                <a:latin typeface="Univers Extended"/>
                <a:cs typeface="Times New Roman"/>
              </a:rPr>
              <a:t>ati</a:t>
            </a:r>
            <a:r>
              <a:rPr sz="1200" b="1" spc="-10" dirty="0">
                <a:latin typeface="Univers Extended"/>
                <a:cs typeface="Times New Roman"/>
              </a:rPr>
              <a:t>n</a:t>
            </a:r>
            <a:r>
              <a:rPr sz="1200" b="1" dirty="0">
                <a:latin typeface="Univers Extended"/>
                <a:cs typeface="Times New Roman"/>
              </a:rPr>
              <a:t>g</a:t>
            </a:r>
            <a:r>
              <a:rPr sz="1200" b="1" spc="-10" dirty="0">
                <a:latin typeface="Univers Extended"/>
                <a:cs typeface="Times New Roman"/>
              </a:rPr>
              <a:t> </a:t>
            </a:r>
            <a:r>
              <a:rPr sz="1200" b="1" spc="5" dirty="0">
                <a:latin typeface="Univers Extended"/>
                <a:cs typeface="Times New Roman"/>
              </a:rPr>
              <a:t>c</a:t>
            </a:r>
            <a:r>
              <a:rPr sz="1200" b="1" dirty="0">
                <a:latin typeface="Univers Extended"/>
                <a:cs typeface="Times New Roman"/>
              </a:rPr>
              <a:t>o</a:t>
            </a:r>
            <a:r>
              <a:rPr sz="1200" b="1" spc="-10" dirty="0">
                <a:latin typeface="Univers Extended"/>
                <a:cs typeface="Times New Roman"/>
              </a:rPr>
              <a:t>nd</a:t>
            </a:r>
            <a:r>
              <a:rPr sz="1200" b="1" dirty="0">
                <a:latin typeface="Univers Extended"/>
                <a:cs typeface="Times New Roman"/>
              </a:rPr>
              <a:t>ition</a:t>
            </a:r>
            <a:endParaRPr sz="1200" dirty="0">
              <a:latin typeface="Univers Extended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84688" y="2979521"/>
            <a:ext cx="363855" cy="1744980"/>
          </a:xfrm>
          <a:custGeom>
            <a:avLst/>
            <a:gdLst/>
            <a:ahLst/>
            <a:cxnLst/>
            <a:rect l="l" t="t" r="r" b="b"/>
            <a:pathLst>
              <a:path w="363854" h="1744979">
                <a:moveTo>
                  <a:pt x="363512" y="1744878"/>
                </a:moveTo>
                <a:lnTo>
                  <a:pt x="0" y="0"/>
                </a:lnTo>
              </a:path>
            </a:pathLst>
          </a:custGeom>
          <a:ln w="2857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26407" y="2895600"/>
            <a:ext cx="140335" cy="154940"/>
          </a:xfrm>
          <a:custGeom>
            <a:avLst/>
            <a:gdLst/>
            <a:ahLst/>
            <a:cxnLst/>
            <a:rect l="l" t="t" r="r" b="b"/>
            <a:pathLst>
              <a:path w="140335" h="154939">
                <a:moveTo>
                  <a:pt x="40792" y="0"/>
                </a:moveTo>
                <a:lnTo>
                  <a:pt x="0" y="154444"/>
                </a:lnTo>
                <a:lnTo>
                  <a:pt x="58280" y="83921"/>
                </a:lnTo>
                <a:lnTo>
                  <a:pt x="107157" y="83921"/>
                </a:lnTo>
                <a:lnTo>
                  <a:pt x="40792" y="0"/>
                </a:lnTo>
                <a:close/>
              </a:path>
              <a:path w="140335" h="154939">
                <a:moveTo>
                  <a:pt x="107157" y="83921"/>
                </a:moveTo>
                <a:lnTo>
                  <a:pt x="58280" y="83921"/>
                </a:lnTo>
                <a:lnTo>
                  <a:pt x="139877" y="125298"/>
                </a:lnTo>
                <a:lnTo>
                  <a:pt x="107157" y="83921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48200" y="3279000"/>
            <a:ext cx="688340" cy="1445895"/>
          </a:xfrm>
          <a:custGeom>
            <a:avLst/>
            <a:gdLst/>
            <a:ahLst/>
            <a:cxnLst/>
            <a:rect l="l" t="t" r="r" b="b"/>
            <a:pathLst>
              <a:path w="688339" h="1445895">
                <a:moveTo>
                  <a:pt x="0" y="1445399"/>
                </a:moveTo>
                <a:lnTo>
                  <a:pt x="688289" y="0"/>
                </a:lnTo>
              </a:path>
            </a:pathLst>
          </a:custGeom>
          <a:ln w="5715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58338" y="3124205"/>
            <a:ext cx="258445" cy="320040"/>
          </a:xfrm>
          <a:custGeom>
            <a:avLst/>
            <a:gdLst/>
            <a:ahLst/>
            <a:cxnLst/>
            <a:rect l="l" t="t" r="r" b="b"/>
            <a:pathLst>
              <a:path w="258445" h="320039">
                <a:moveTo>
                  <a:pt x="254832" y="154787"/>
                </a:moveTo>
                <a:lnTo>
                  <a:pt x="178142" y="154787"/>
                </a:lnTo>
                <a:lnTo>
                  <a:pt x="257987" y="319417"/>
                </a:lnTo>
                <a:lnTo>
                  <a:pt x="254832" y="154787"/>
                </a:lnTo>
                <a:close/>
              </a:path>
              <a:path w="258445" h="320039">
                <a:moveTo>
                  <a:pt x="251866" y="0"/>
                </a:moveTo>
                <a:lnTo>
                  <a:pt x="0" y="196545"/>
                </a:lnTo>
                <a:lnTo>
                  <a:pt x="178142" y="154787"/>
                </a:lnTo>
                <a:lnTo>
                  <a:pt x="254832" y="154787"/>
                </a:lnTo>
                <a:lnTo>
                  <a:pt x="2518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48200" y="3746741"/>
            <a:ext cx="1606550" cy="977900"/>
          </a:xfrm>
          <a:custGeom>
            <a:avLst/>
            <a:gdLst/>
            <a:ahLst/>
            <a:cxnLst/>
            <a:rect l="l" t="t" r="r" b="b"/>
            <a:pathLst>
              <a:path w="1606550" h="977900">
                <a:moveTo>
                  <a:pt x="0" y="977658"/>
                </a:moveTo>
                <a:lnTo>
                  <a:pt x="1606143" y="0"/>
                </a:lnTo>
              </a:path>
            </a:pathLst>
          </a:custGeom>
          <a:ln w="57150">
            <a:solidFill>
              <a:srgbClr val="D34817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82423" y="3657596"/>
            <a:ext cx="318770" cy="271145"/>
          </a:xfrm>
          <a:custGeom>
            <a:avLst/>
            <a:gdLst/>
            <a:ahLst/>
            <a:cxnLst/>
            <a:rect l="l" t="t" r="r" b="b"/>
            <a:pathLst>
              <a:path w="318770" h="271145">
                <a:moveTo>
                  <a:pt x="318376" y="0"/>
                </a:moveTo>
                <a:lnTo>
                  <a:pt x="0" y="26517"/>
                </a:lnTo>
                <a:lnTo>
                  <a:pt x="171919" y="89141"/>
                </a:lnTo>
                <a:lnTo>
                  <a:pt x="148564" y="270611"/>
                </a:lnTo>
                <a:lnTo>
                  <a:pt x="318376" y="0"/>
                </a:lnTo>
                <a:close/>
              </a:path>
            </a:pathLst>
          </a:custGeom>
          <a:solidFill>
            <a:srgbClr val="D348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77000" y="3276601"/>
            <a:ext cx="381000" cy="457200"/>
          </a:xfrm>
          <a:custGeom>
            <a:avLst/>
            <a:gdLst/>
            <a:ahLst/>
            <a:cxnLst/>
            <a:rect l="l" t="t" r="r" b="b"/>
            <a:pathLst>
              <a:path w="381000" h="457200">
                <a:moveTo>
                  <a:pt x="0" y="63500"/>
                </a:moveTo>
                <a:lnTo>
                  <a:pt x="13689" y="24115"/>
                </a:lnTo>
                <a:lnTo>
                  <a:pt x="48098" y="1881"/>
                </a:lnTo>
                <a:lnTo>
                  <a:pt x="317500" y="0"/>
                </a:lnTo>
                <a:lnTo>
                  <a:pt x="331917" y="1644"/>
                </a:lnTo>
                <a:lnTo>
                  <a:pt x="366695" y="23350"/>
                </a:lnTo>
                <a:lnTo>
                  <a:pt x="380991" y="62444"/>
                </a:lnTo>
                <a:lnTo>
                  <a:pt x="381000" y="393700"/>
                </a:lnTo>
                <a:lnTo>
                  <a:pt x="379355" y="408117"/>
                </a:lnTo>
                <a:lnTo>
                  <a:pt x="357649" y="442895"/>
                </a:lnTo>
                <a:lnTo>
                  <a:pt x="318555" y="457191"/>
                </a:lnTo>
                <a:lnTo>
                  <a:pt x="63500" y="457200"/>
                </a:lnTo>
                <a:lnTo>
                  <a:pt x="49082" y="455555"/>
                </a:lnTo>
                <a:lnTo>
                  <a:pt x="14304" y="433849"/>
                </a:lnTo>
                <a:lnTo>
                  <a:pt x="8" y="394755"/>
                </a:lnTo>
                <a:lnTo>
                  <a:pt x="0" y="63500"/>
                </a:lnTo>
                <a:close/>
              </a:path>
            </a:pathLst>
          </a:custGeom>
          <a:ln w="57150">
            <a:solidFill>
              <a:srgbClr val="9E36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Title 2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a Pump Works with System Curves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811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4572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Pump </a:t>
            </a:r>
            <a:br>
              <a:rPr lang="en-US" sz="5400" dirty="0" smtClean="0"/>
            </a:br>
            <a:r>
              <a:rPr lang="en-US" sz="5400" dirty="0" smtClean="0"/>
              <a:t>Foundations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35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400" dirty="0">
              <a:solidFill>
                <a:srgbClr val="0073B9"/>
              </a:solidFill>
              <a:latin typeface="Univers Extende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5800" y="1143000"/>
            <a:ext cx="3962349" cy="5283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7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2400" y="1143000"/>
            <a:ext cx="7239000" cy="502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3B9"/>
                </a:solidFill>
                <a:latin typeface="Univers Extended"/>
              </a:rPr>
              <a:t>Foundations Are Important</a:t>
            </a:r>
            <a:endParaRPr lang="en-US" sz="2400" dirty="0">
              <a:solidFill>
                <a:srgbClr val="0073B9"/>
              </a:solidFill>
              <a:latin typeface="Univers Extended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1219201"/>
            <a:ext cx="7848600" cy="47562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Result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102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Questions?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5" name="Picture 2" descr="zverki081b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16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0617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839" y="1776983"/>
            <a:ext cx="155575" cy="396240"/>
          </a:xfrm>
          <a:custGeom>
            <a:avLst/>
            <a:gdLst/>
            <a:ahLst/>
            <a:cxnLst/>
            <a:rect l="l" t="t" r="r" b="b"/>
            <a:pathLst>
              <a:path w="155575" h="396239">
                <a:moveTo>
                  <a:pt x="0" y="0"/>
                </a:moveTo>
                <a:lnTo>
                  <a:pt x="155447" y="0"/>
                </a:lnTo>
                <a:lnTo>
                  <a:pt x="155447" y="396239"/>
                </a:lnTo>
                <a:lnTo>
                  <a:pt x="0" y="39623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000">
              <a:latin typeface="Univers Extend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-12510" y="0"/>
            <a:ext cx="9143974" cy="68579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2" y="1981200"/>
            <a:ext cx="1642745" cy="2057400"/>
          </a:xfrm>
          <a:custGeom>
            <a:avLst/>
            <a:gdLst/>
            <a:ahLst/>
            <a:cxnLst/>
            <a:rect l="l" t="t" r="r" b="b"/>
            <a:pathLst>
              <a:path w="1642745" h="2057400">
                <a:moveTo>
                  <a:pt x="1642605" y="0"/>
                </a:moveTo>
                <a:lnTo>
                  <a:pt x="0" y="205740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000">
              <a:latin typeface="Univers Extende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50212" y="1760590"/>
            <a:ext cx="23679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 smtClean="0">
                <a:latin typeface="Univers Extended"/>
                <a:cs typeface="Times New Roman"/>
              </a:rPr>
              <a:t>Be</a:t>
            </a:r>
            <a:r>
              <a:rPr sz="1800" b="1" dirty="0" smtClean="0">
                <a:latin typeface="Univers Extended"/>
                <a:cs typeface="Times New Roman"/>
              </a:rPr>
              <a:t>st</a:t>
            </a:r>
            <a:r>
              <a:rPr sz="1800" b="1" spc="-20" dirty="0" smtClean="0">
                <a:latin typeface="Univers Extended"/>
                <a:cs typeface="Times New Roman"/>
              </a:rPr>
              <a:t> </a:t>
            </a:r>
            <a:r>
              <a:rPr sz="1800" b="1" spc="-5" dirty="0">
                <a:latin typeface="Univers Extended"/>
                <a:cs typeface="Times New Roman"/>
              </a:rPr>
              <a:t>E</a:t>
            </a:r>
            <a:r>
              <a:rPr sz="1800" b="1" dirty="0">
                <a:latin typeface="Univers Extended"/>
                <a:cs typeface="Times New Roman"/>
              </a:rPr>
              <a:t>ff</a:t>
            </a:r>
            <a:r>
              <a:rPr sz="1800" b="1" spc="-10" dirty="0">
                <a:latin typeface="Univers Extended"/>
                <a:cs typeface="Times New Roman"/>
              </a:rPr>
              <a:t>i</a:t>
            </a:r>
            <a:r>
              <a:rPr sz="1800" b="1" spc="-5" dirty="0">
                <a:latin typeface="Univers Extended"/>
                <a:cs typeface="Times New Roman"/>
              </a:rPr>
              <a:t>c</a:t>
            </a:r>
            <a:r>
              <a:rPr sz="1800" b="1" spc="-10" dirty="0">
                <a:latin typeface="Univers Extended"/>
                <a:cs typeface="Times New Roman"/>
              </a:rPr>
              <a:t>i</a:t>
            </a:r>
            <a:r>
              <a:rPr sz="1800" b="1" spc="-5" dirty="0">
                <a:latin typeface="Univers Extended"/>
                <a:cs typeface="Times New Roman"/>
              </a:rPr>
              <a:t>e</a:t>
            </a:r>
            <a:r>
              <a:rPr sz="1800" b="1" dirty="0">
                <a:latin typeface="Univers Extended"/>
                <a:cs typeface="Times New Roman"/>
              </a:rPr>
              <a:t>n</a:t>
            </a:r>
            <a:r>
              <a:rPr sz="1800" b="1" spc="-5" dirty="0">
                <a:latin typeface="Univers Extended"/>
                <a:cs typeface="Times New Roman"/>
              </a:rPr>
              <a:t>c</a:t>
            </a:r>
            <a:r>
              <a:rPr sz="1800" b="1" dirty="0">
                <a:latin typeface="Univers Extended"/>
                <a:cs typeface="Times New Roman"/>
              </a:rPr>
              <a:t>y</a:t>
            </a:r>
            <a:r>
              <a:rPr sz="1800" b="1" spc="-30" dirty="0">
                <a:latin typeface="Univers Extended"/>
                <a:cs typeface="Times New Roman"/>
              </a:rPr>
              <a:t> </a:t>
            </a:r>
            <a:r>
              <a:rPr sz="1800" b="1" dirty="0">
                <a:latin typeface="Univers Extended"/>
                <a:cs typeface="Times New Roman"/>
              </a:rPr>
              <a:t>P</a:t>
            </a:r>
            <a:r>
              <a:rPr sz="1800" b="1" spc="5" dirty="0">
                <a:latin typeface="Univers Extended"/>
                <a:cs typeface="Times New Roman"/>
              </a:rPr>
              <a:t>o</a:t>
            </a:r>
            <a:r>
              <a:rPr sz="1800" b="1" spc="-10" dirty="0">
                <a:latin typeface="Univers Extended"/>
                <a:cs typeface="Times New Roman"/>
              </a:rPr>
              <a:t>i</a:t>
            </a:r>
            <a:r>
              <a:rPr sz="1800" b="1" dirty="0">
                <a:latin typeface="Univers Extended"/>
                <a:cs typeface="Times New Roman"/>
              </a:rPr>
              <a:t>nt</a:t>
            </a:r>
            <a:endParaRPr sz="1800" dirty="0">
              <a:latin typeface="Univers Extended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75005" y="2902226"/>
            <a:ext cx="278765" cy="0"/>
          </a:xfrm>
          <a:custGeom>
            <a:avLst/>
            <a:gdLst/>
            <a:ahLst/>
            <a:cxnLst/>
            <a:rect l="l" t="t" r="r" b="b"/>
            <a:pathLst>
              <a:path w="278764">
                <a:moveTo>
                  <a:pt x="278295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000">
              <a:latin typeface="Univers Extended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21493" y="2894284"/>
            <a:ext cx="16510" cy="159385"/>
          </a:xfrm>
          <a:custGeom>
            <a:avLst/>
            <a:gdLst/>
            <a:ahLst/>
            <a:cxnLst/>
            <a:rect l="l" t="t" r="r" b="b"/>
            <a:pathLst>
              <a:path w="16510" h="159385">
                <a:moveTo>
                  <a:pt x="0" y="159016"/>
                </a:moveTo>
                <a:lnTo>
                  <a:pt x="15900" y="0"/>
                </a:lnTo>
              </a:path>
            </a:pathLst>
          </a:custGeom>
          <a:ln w="2857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000">
              <a:latin typeface="Univers Extende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1212" y="533400"/>
            <a:ext cx="74091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08300">
              <a:lnSpc>
                <a:spcPct val="100000"/>
              </a:lnSpc>
            </a:pPr>
            <a:r>
              <a:rPr sz="1800" b="1" dirty="0" smtClean="0">
                <a:latin typeface="Univers Extended"/>
                <a:cs typeface="Times New Roman"/>
              </a:rPr>
              <a:t>P</a:t>
            </a:r>
            <a:r>
              <a:rPr sz="1800" b="1" spc="-5" dirty="0" smtClean="0">
                <a:latin typeface="Univers Extended"/>
                <a:cs typeface="Times New Roman"/>
              </a:rPr>
              <a:t>e</a:t>
            </a:r>
            <a:r>
              <a:rPr sz="1800" b="1" spc="5" dirty="0" smtClean="0">
                <a:latin typeface="Univers Extended"/>
                <a:cs typeface="Times New Roman"/>
              </a:rPr>
              <a:t>a</a:t>
            </a:r>
            <a:r>
              <a:rPr sz="1800" b="1" dirty="0" smtClean="0">
                <a:latin typeface="Univers Extended"/>
                <a:cs typeface="Times New Roman"/>
              </a:rPr>
              <a:t>k</a:t>
            </a:r>
            <a:r>
              <a:rPr sz="1800" b="1" spc="-20" dirty="0" smtClean="0">
                <a:latin typeface="Univers Extended"/>
                <a:cs typeface="Times New Roman"/>
              </a:rPr>
              <a:t> </a:t>
            </a:r>
            <a:r>
              <a:rPr sz="1800" b="1" spc="-10" dirty="0">
                <a:latin typeface="Univers Extended"/>
                <a:cs typeface="Times New Roman"/>
              </a:rPr>
              <a:t>w</a:t>
            </a:r>
            <a:r>
              <a:rPr sz="1800" b="1" spc="-5" dirty="0">
                <a:latin typeface="Univers Extended"/>
                <a:cs typeface="Times New Roman"/>
              </a:rPr>
              <a:t>e</a:t>
            </a:r>
            <a:r>
              <a:rPr sz="1800" b="1" dirty="0">
                <a:latin typeface="Univers Extended"/>
                <a:cs typeface="Times New Roman"/>
              </a:rPr>
              <a:t>t</a:t>
            </a:r>
            <a:r>
              <a:rPr sz="1800" b="1" spc="-5" dirty="0">
                <a:latin typeface="Univers Extended"/>
                <a:cs typeface="Times New Roman"/>
              </a:rPr>
              <a:t> </a:t>
            </a:r>
            <a:r>
              <a:rPr sz="1800" b="1" spc="-10" dirty="0">
                <a:latin typeface="Univers Extended"/>
                <a:cs typeface="Times New Roman"/>
              </a:rPr>
              <a:t>w</a:t>
            </a:r>
            <a:r>
              <a:rPr sz="1800" b="1" spc="-5" dirty="0">
                <a:latin typeface="Univers Extended"/>
                <a:cs typeface="Times New Roman"/>
              </a:rPr>
              <a:t>e</a:t>
            </a:r>
            <a:r>
              <a:rPr sz="1800" b="1" spc="5" dirty="0">
                <a:latin typeface="Univers Extended"/>
                <a:cs typeface="Times New Roman"/>
              </a:rPr>
              <a:t>a</a:t>
            </a:r>
            <a:r>
              <a:rPr sz="1800" b="1" dirty="0">
                <a:latin typeface="Univers Extended"/>
                <a:cs typeface="Times New Roman"/>
              </a:rPr>
              <a:t>th</a:t>
            </a:r>
            <a:r>
              <a:rPr sz="1800" b="1" spc="-5" dirty="0">
                <a:latin typeface="Univers Extended"/>
                <a:cs typeface="Times New Roman"/>
              </a:rPr>
              <a:t>e</a:t>
            </a:r>
            <a:r>
              <a:rPr sz="1800" b="1" dirty="0">
                <a:latin typeface="Univers Extended"/>
                <a:cs typeface="Times New Roman"/>
              </a:rPr>
              <a:t>r</a:t>
            </a:r>
            <a:r>
              <a:rPr sz="1800" b="1" spc="-50" dirty="0">
                <a:latin typeface="Univers Extended"/>
                <a:cs typeface="Times New Roman"/>
              </a:rPr>
              <a:t> </a:t>
            </a:r>
            <a:r>
              <a:rPr sz="1800" b="1" dirty="0">
                <a:latin typeface="Univers Extended"/>
                <a:cs typeface="Times New Roman"/>
              </a:rPr>
              <a:t>f</a:t>
            </a:r>
            <a:r>
              <a:rPr sz="1800" b="1" spc="-10" dirty="0">
                <a:latin typeface="Univers Extended"/>
                <a:cs typeface="Times New Roman"/>
              </a:rPr>
              <a:t>l</a:t>
            </a:r>
            <a:r>
              <a:rPr sz="1800" b="1" spc="5" dirty="0">
                <a:latin typeface="Univers Extended"/>
                <a:cs typeface="Times New Roman"/>
              </a:rPr>
              <a:t>o</a:t>
            </a:r>
            <a:r>
              <a:rPr sz="1800" b="1" dirty="0">
                <a:latin typeface="Univers Extended"/>
                <a:cs typeface="Times New Roman"/>
              </a:rPr>
              <a:t>w</a:t>
            </a:r>
            <a:r>
              <a:rPr sz="1800" b="1" spc="-15" dirty="0">
                <a:latin typeface="Univers Extended"/>
                <a:cs typeface="Times New Roman"/>
              </a:rPr>
              <a:t> </a:t>
            </a:r>
            <a:r>
              <a:rPr sz="1800" b="1" spc="5" dirty="0">
                <a:latin typeface="Univers Extended"/>
                <a:cs typeface="Times New Roman"/>
              </a:rPr>
              <a:t>230</a:t>
            </a:r>
            <a:r>
              <a:rPr sz="1800" b="1" dirty="0">
                <a:latin typeface="Univers Extended"/>
                <a:cs typeface="Times New Roman"/>
              </a:rPr>
              <a:t>0</a:t>
            </a:r>
            <a:r>
              <a:rPr sz="1800" b="1" spc="-20" dirty="0">
                <a:latin typeface="Univers Extended"/>
                <a:cs typeface="Times New Roman"/>
              </a:rPr>
              <a:t> </a:t>
            </a:r>
            <a:r>
              <a:rPr sz="1800" b="1" spc="5" dirty="0">
                <a:latin typeface="Univers Extended"/>
                <a:cs typeface="Times New Roman"/>
              </a:rPr>
              <a:t>g</a:t>
            </a:r>
            <a:r>
              <a:rPr sz="1800" b="1" dirty="0">
                <a:latin typeface="Univers Extended"/>
                <a:cs typeface="Times New Roman"/>
              </a:rPr>
              <a:t>pm</a:t>
            </a:r>
            <a:r>
              <a:rPr sz="1800" b="1" spc="-25" dirty="0">
                <a:latin typeface="Univers Extended"/>
                <a:cs typeface="Times New Roman"/>
              </a:rPr>
              <a:t> </a:t>
            </a:r>
            <a:r>
              <a:rPr sz="1800" b="1" dirty="0">
                <a:latin typeface="Univers Extended"/>
                <a:cs typeface="Times New Roman"/>
              </a:rPr>
              <a:t>= </a:t>
            </a:r>
            <a:r>
              <a:rPr sz="1800" b="1" spc="5" dirty="0">
                <a:latin typeface="Univers Extended"/>
                <a:cs typeface="Times New Roman"/>
              </a:rPr>
              <a:t>6</a:t>
            </a:r>
            <a:r>
              <a:rPr sz="1800" b="1" dirty="0">
                <a:latin typeface="Univers Extended"/>
                <a:cs typeface="Times New Roman"/>
              </a:rPr>
              <a:t>2</a:t>
            </a:r>
            <a:r>
              <a:rPr sz="1800" b="1" spc="-15" dirty="0">
                <a:latin typeface="Univers Extended"/>
                <a:cs typeface="Times New Roman"/>
              </a:rPr>
              <a:t> </a:t>
            </a:r>
            <a:r>
              <a:rPr sz="1800" b="1" dirty="0" smtClean="0">
                <a:latin typeface="Univers Extended"/>
                <a:cs typeface="Times New Roman"/>
              </a:rPr>
              <a:t>%</a:t>
            </a:r>
            <a:endParaRPr sz="1800" dirty="0">
              <a:latin typeface="Univers Extended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84582" y="914400"/>
            <a:ext cx="877818" cy="1940449"/>
          </a:xfrm>
          <a:custGeom>
            <a:avLst/>
            <a:gdLst/>
            <a:ahLst/>
            <a:cxnLst/>
            <a:rect l="l" t="t" r="r" b="b"/>
            <a:pathLst>
              <a:path w="255270" h="175260">
                <a:moveTo>
                  <a:pt x="254965" y="0"/>
                </a:moveTo>
                <a:lnTo>
                  <a:pt x="0" y="17482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000">
              <a:latin typeface="Univers Extended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84579" y="2764692"/>
            <a:ext cx="99060" cy="90170"/>
          </a:xfrm>
          <a:custGeom>
            <a:avLst/>
            <a:gdLst/>
            <a:ahLst/>
            <a:cxnLst/>
            <a:rect l="l" t="t" r="r" b="b"/>
            <a:pathLst>
              <a:path w="99060" h="90169">
                <a:moveTo>
                  <a:pt x="98983" y="82486"/>
                </a:moveTo>
                <a:lnTo>
                  <a:pt x="0" y="89725"/>
                </a:lnTo>
                <a:lnTo>
                  <a:pt x="4241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000">
              <a:latin typeface="Univers Extende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61317" y="3796119"/>
            <a:ext cx="2481580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ts val="2160"/>
              </a:lnSpc>
            </a:pPr>
            <a:r>
              <a:rPr sz="1600" b="1" spc="5" dirty="0" smtClean="0">
                <a:latin typeface="Univers Extended"/>
                <a:cs typeface="Times New Roman"/>
              </a:rPr>
              <a:t>7</a:t>
            </a:r>
            <a:r>
              <a:rPr sz="1600" b="1" dirty="0" smtClean="0">
                <a:latin typeface="Univers Extended"/>
                <a:cs typeface="Times New Roman"/>
              </a:rPr>
              <a:t>0</a:t>
            </a:r>
            <a:r>
              <a:rPr sz="1600" b="1" spc="-30" dirty="0" smtClean="0">
                <a:latin typeface="Univers Extended"/>
                <a:cs typeface="Times New Roman"/>
              </a:rPr>
              <a:t> </a:t>
            </a:r>
            <a:r>
              <a:rPr sz="1600" b="1" dirty="0">
                <a:latin typeface="Univers Extended"/>
                <a:cs typeface="Times New Roman"/>
              </a:rPr>
              <a:t>% sp</a:t>
            </a:r>
            <a:r>
              <a:rPr sz="1600" b="1" spc="-5" dirty="0">
                <a:latin typeface="Univers Extended"/>
                <a:cs typeface="Times New Roman"/>
              </a:rPr>
              <a:t>ee</a:t>
            </a:r>
            <a:r>
              <a:rPr sz="1600" b="1" dirty="0">
                <a:latin typeface="Univers Extended"/>
                <a:cs typeface="Times New Roman"/>
              </a:rPr>
              <a:t>d </a:t>
            </a:r>
            <a:r>
              <a:rPr sz="1600" b="1" spc="-20" dirty="0">
                <a:latin typeface="Univers Extended"/>
                <a:cs typeface="Times New Roman"/>
              </a:rPr>
              <a:t> </a:t>
            </a:r>
            <a:r>
              <a:rPr sz="1600" b="1" dirty="0">
                <a:latin typeface="Univers Extended"/>
                <a:cs typeface="Times New Roman"/>
              </a:rPr>
              <a:t>p</a:t>
            </a:r>
            <a:r>
              <a:rPr sz="1600" b="1" spc="-40" dirty="0">
                <a:latin typeface="Univers Extended"/>
                <a:cs typeface="Times New Roman"/>
              </a:rPr>
              <a:t>r</a:t>
            </a:r>
            <a:r>
              <a:rPr sz="1600" b="1" spc="5" dirty="0">
                <a:latin typeface="Univers Extended"/>
                <a:cs typeface="Times New Roman"/>
              </a:rPr>
              <a:t>o</a:t>
            </a:r>
            <a:r>
              <a:rPr sz="1600" b="1" dirty="0">
                <a:latin typeface="Univers Extended"/>
                <a:cs typeface="Times New Roman"/>
              </a:rPr>
              <a:t>p</a:t>
            </a:r>
            <a:r>
              <a:rPr sz="1600" b="1" spc="5" dirty="0">
                <a:latin typeface="Univers Extended"/>
                <a:cs typeface="Times New Roman"/>
              </a:rPr>
              <a:t>o</a:t>
            </a:r>
            <a:r>
              <a:rPr sz="1600" b="1" dirty="0">
                <a:latin typeface="Univers Extended"/>
                <a:cs typeface="Times New Roman"/>
              </a:rPr>
              <a:t>s</a:t>
            </a:r>
            <a:r>
              <a:rPr sz="1600" b="1" spc="-5" dirty="0">
                <a:latin typeface="Univers Extended"/>
                <a:cs typeface="Times New Roman"/>
              </a:rPr>
              <a:t>e</a:t>
            </a:r>
            <a:r>
              <a:rPr sz="1600" b="1" dirty="0">
                <a:latin typeface="Univers Extended"/>
                <a:cs typeface="Times New Roman"/>
              </a:rPr>
              <a:t>d t</a:t>
            </a:r>
            <a:r>
              <a:rPr sz="1600" b="1" spc="5" dirty="0">
                <a:latin typeface="Univers Extended"/>
                <a:cs typeface="Times New Roman"/>
              </a:rPr>
              <a:t>y</a:t>
            </a:r>
            <a:r>
              <a:rPr sz="1600" b="1" dirty="0">
                <a:latin typeface="Univers Extended"/>
                <a:cs typeface="Times New Roman"/>
              </a:rPr>
              <a:t>p</a:t>
            </a:r>
            <a:r>
              <a:rPr sz="1600" b="1" spc="-10" dirty="0">
                <a:latin typeface="Univers Extended"/>
                <a:cs typeface="Times New Roman"/>
              </a:rPr>
              <a:t>i</a:t>
            </a:r>
            <a:r>
              <a:rPr sz="1600" b="1" spc="-5" dirty="0">
                <a:latin typeface="Univers Extended"/>
                <a:cs typeface="Times New Roman"/>
              </a:rPr>
              <a:t>c</a:t>
            </a:r>
            <a:r>
              <a:rPr sz="1600" b="1" spc="5" dirty="0">
                <a:latin typeface="Univers Extended"/>
                <a:cs typeface="Times New Roman"/>
              </a:rPr>
              <a:t>a</a:t>
            </a:r>
            <a:r>
              <a:rPr sz="1600" b="1" dirty="0">
                <a:latin typeface="Univers Extended"/>
                <a:cs typeface="Times New Roman"/>
              </a:rPr>
              <a:t>l</a:t>
            </a:r>
            <a:r>
              <a:rPr sz="1600" b="1" spc="-55" dirty="0">
                <a:latin typeface="Univers Extended"/>
                <a:cs typeface="Times New Roman"/>
              </a:rPr>
              <a:t> </a:t>
            </a:r>
            <a:r>
              <a:rPr sz="1600" b="1" spc="5" dirty="0">
                <a:latin typeface="Univers Extended"/>
                <a:cs typeface="Times New Roman"/>
              </a:rPr>
              <a:t>o</a:t>
            </a:r>
            <a:r>
              <a:rPr sz="1600" b="1" dirty="0">
                <a:latin typeface="Univers Extended"/>
                <a:cs typeface="Times New Roman"/>
              </a:rPr>
              <a:t>p</a:t>
            </a:r>
            <a:r>
              <a:rPr sz="1600" b="1" spc="-5" dirty="0">
                <a:latin typeface="Univers Extended"/>
                <a:cs typeface="Times New Roman"/>
              </a:rPr>
              <a:t>er</a:t>
            </a:r>
            <a:r>
              <a:rPr sz="1600" b="1" spc="5" dirty="0">
                <a:latin typeface="Univers Extended"/>
                <a:cs typeface="Times New Roman"/>
              </a:rPr>
              <a:t>a</a:t>
            </a:r>
            <a:r>
              <a:rPr sz="1600" b="1" dirty="0">
                <a:latin typeface="Univers Extended"/>
                <a:cs typeface="Times New Roman"/>
              </a:rPr>
              <a:t>t</a:t>
            </a:r>
            <a:r>
              <a:rPr sz="1600" b="1" spc="-10" dirty="0">
                <a:latin typeface="Univers Extended"/>
                <a:cs typeface="Times New Roman"/>
              </a:rPr>
              <a:t>i</a:t>
            </a:r>
            <a:r>
              <a:rPr sz="1600" b="1" spc="5" dirty="0">
                <a:latin typeface="Univers Extended"/>
                <a:cs typeface="Times New Roman"/>
              </a:rPr>
              <a:t>o</a:t>
            </a:r>
            <a:r>
              <a:rPr sz="1600" b="1" dirty="0">
                <a:latin typeface="Univers Extended"/>
                <a:cs typeface="Times New Roman"/>
              </a:rPr>
              <a:t>n</a:t>
            </a:r>
            <a:r>
              <a:rPr sz="1600" b="1" spc="-45" dirty="0">
                <a:latin typeface="Univers Extended"/>
                <a:cs typeface="Times New Roman"/>
              </a:rPr>
              <a:t> </a:t>
            </a:r>
            <a:r>
              <a:rPr sz="1600" b="1" dirty="0">
                <a:latin typeface="Univers Extended"/>
                <a:cs typeface="Times New Roman"/>
              </a:rPr>
              <a:t>= </a:t>
            </a:r>
            <a:r>
              <a:rPr sz="1600" b="1" spc="5" dirty="0">
                <a:latin typeface="Univers Extended"/>
                <a:cs typeface="Times New Roman"/>
              </a:rPr>
              <a:t>24%</a:t>
            </a:r>
            <a:endParaRPr sz="1600" dirty="0">
              <a:latin typeface="Univers Extended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79289" y="4248859"/>
            <a:ext cx="229489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 err="1" smtClean="0">
                <a:latin typeface="Univers Extended"/>
                <a:cs typeface="Times New Roman"/>
              </a:rPr>
              <a:t>N</a:t>
            </a:r>
            <a:r>
              <a:rPr sz="1600" b="1" spc="-10" dirty="0" err="1" smtClean="0">
                <a:latin typeface="Univers Extended"/>
                <a:cs typeface="Times New Roman"/>
              </a:rPr>
              <a:t>S</a:t>
            </a:r>
            <a:r>
              <a:rPr sz="1600" b="1" dirty="0" err="1" smtClean="0">
                <a:latin typeface="Univers Extended"/>
                <a:cs typeface="Times New Roman"/>
              </a:rPr>
              <a:t>S</a:t>
            </a:r>
            <a:r>
              <a:rPr sz="1600" b="1" spc="-15" dirty="0" smtClean="0">
                <a:latin typeface="Univers Extended"/>
                <a:cs typeface="Times New Roman"/>
              </a:rPr>
              <a:t> </a:t>
            </a:r>
            <a:r>
              <a:rPr sz="1600" b="1" dirty="0">
                <a:latin typeface="Univers Extended"/>
                <a:cs typeface="Times New Roman"/>
              </a:rPr>
              <a:t>= 8080, </a:t>
            </a:r>
            <a:r>
              <a:rPr sz="1600" b="1" spc="-5" dirty="0">
                <a:latin typeface="Univers Extended"/>
                <a:cs typeface="Times New Roman"/>
              </a:rPr>
              <a:t>N</a:t>
            </a:r>
            <a:r>
              <a:rPr sz="1600" b="1" dirty="0">
                <a:latin typeface="Univers Extended"/>
                <a:cs typeface="Times New Roman"/>
              </a:rPr>
              <a:t>s</a:t>
            </a:r>
            <a:r>
              <a:rPr sz="1600" b="1" spc="10" dirty="0">
                <a:latin typeface="Univers Extended"/>
                <a:cs typeface="Times New Roman"/>
              </a:rPr>
              <a:t> </a:t>
            </a:r>
            <a:r>
              <a:rPr sz="1600" b="1" dirty="0">
                <a:latin typeface="Univers Extended"/>
                <a:cs typeface="Times New Roman"/>
              </a:rPr>
              <a:t>= 1850</a:t>
            </a:r>
            <a:endParaRPr sz="1600" dirty="0">
              <a:latin typeface="Univers Extended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62600" y="4419600"/>
            <a:ext cx="374650" cy="1496695"/>
          </a:xfrm>
          <a:custGeom>
            <a:avLst/>
            <a:gdLst/>
            <a:ahLst/>
            <a:cxnLst/>
            <a:rect l="l" t="t" r="r" b="b"/>
            <a:pathLst>
              <a:path w="374650" h="1496695">
                <a:moveTo>
                  <a:pt x="0" y="0"/>
                </a:moveTo>
                <a:lnTo>
                  <a:pt x="374142" y="149655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000">
              <a:latin typeface="Univers Extende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67439" y="5820862"/>
            <a:ext cx="97155" cy="95885"/>
          </a:xfrm>
          <a:custGeom>
            <a:avLst/>
            <a:gdLst/>
            <a:ahLst/>
            <a:cxnLst/>
            <a:rect l="l" t="t" r="r" b="b"/>
            <a:pathLst>
              <a:path w="97154" h="95885">
                <a:moveTo>
                  <a:pt x="97027" y="0"/>
                </a:moveTo>
                <a:lnTo>
                  <a:pt x="69303" y="95288"/>
                </a:lnTo>
                <a:lnTo>
                  <a:pt x="0" y="24257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000">
              <a:latin typeface="Univers Extende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956617" y="2311107"/>
            <a:ext cx="1054100" cy="2032635"/>
          </a:xfrm>
          <a:custGeom>
            <a:avLst/>
            <a:gdLst/>
            <a:ahLst/>
            <a:cxnLst/>
            <a:rect l="l" t="t" r="r" b="b"/>
            <a:pathLst>
              <a:path w="1054100" h="2032635">
                <a:moveTo>
                  <a:pt x="1053782" y="2032292"/>
                </a:moveTo>
                <a:lnTo>
                  <a:pt x="0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000">
              <a:latin typeface="Univers Extended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951694" y="2311111"/>
            <a:ext cx="88900" cy="99695"/>
          </a:xfrm>
          <a:custGeom>
            <a:avLst/>
            <a:gdLst/>
            <a:ahLst/>
            <a:cxnLst/>
            <a:rect l="l" t="t" r="r" b="b"/>
            <a:pathLst>
              <a:path w="88900" h="99694">
                <a:moveTo>
                  <a:pt x="0" y="99123"/>
                </a:moveTo>
                <a:lnTo>
                  <a:pt x="4927" y="0"/>
                </a:lnTo>
                <a:lnTo>
                  <a:pt x="88785" y="53086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000">
              <a:latin typeface="Univers Extended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0" name="object 5"/>
          <p:cNvSpPr txBox="1"/>
          <p:nvPr/>
        </p:nvSpPr>
        <p:spPr>
          <a:xfrm>
            <a:off x="228600" y="3060016"/>
            <a:ext cx="23679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800" b="1" spc="-5" dirty="0" smtClean="0">
                <a:latin typeface="Univers Extended"/>
                <a:cs typeface="Times New Roman"/>
              </a:rPr>
              <a:t>Policy</a:t>
            </a:r>
            <a:endParaRPr sz="1800" dirty="0">
              <a:latin typeface="Univers Extended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4267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ontent Placeholder 7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 Pump Works</a:t>
            </a:r>
            <a:endParaRPr lang="en-US" dirty="0"/>
          </a:p>
        </p:txBody>
      </p:sp>
      <p:sp>
        <p:nvSpPr>
          <p:cNvPr id="3" name="object 3"/>
          <p:cNvSpPr/>
          <p:nvPr/>
        </p:nvSpPr>
        <p:spPr>
          <a:xfrm>
            <a:off x="0" y="1447800"/>
            <a:ext cx="9144000" cy="521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Univers Extende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44303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67226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57600" y="2514600"/>
            <a:ext cx="381000" cy="1600200"/>
          </a:xfrm>
          <a:custGeom>
            <a:avLst/>
            <a:gdLst/>
            <a:ahLst/>
            <a:cxnLst/>
            <a:rect l="l" t="t" r="r" b="b"/>
            <a:pathLst>
              <a:path w="381000" h="1600200">
                <a:moveTo>
                  <a:pt x="381000" y="0"/>
                </a:moveTo>
                <a:lnTo>
                  <a:pt x="0" y="1600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67400" y="2971800"/>
            <a:ext cx="1447800" cy="1066800"/>
          </a:xfrm>
          <a:custGeom>
            <a:avLst/>
            <a:gdLst/>
            <a:ahLst/>
            <a:cxnLst/>
            <a:rect l="l" t="t" r="r" b="b"/>
            <a:pathLst>
              <a:path w="1447800" h="1066800">
                <a:moveTo>
                  <a:pt x="0" y="1066800"/>
                </a:moveTo>
                <a:lnTo>
                  <a:pt x="14478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86200" y="2971800"/>
            <a:ext cx="3048000" cy="609600"/>
          </a:xfrm>
          <a:custGeom>
            <a:avLst/>
            <a:gdLst/>
            <a:ahLst/>
            <a:cxnLst/>
            <a:rect l="l" t="t" r="r" b="b"/>
            <a:pathLst>
              <a:path w="3048000" h="609600">
                <a:moveTo>
                  <a:pt x="0" y="0"/>
                </a:moveTo>
                <a:lnTo>
                  <a:pt x="87620" y="9529"/>
                </a:lnTo>
                <a:lnTo>
                  <a:pt x="175183" y="19088"/>
                </a:lnTo>
                <a:lnTo>
                  <a:pt x="262632" y="28703"/>
                </a:lnTo>
                <a:lnTo>
                  <a:pt x="349910" y="38404"/>
                </a:lnTo>
                <a:lnTo>
                  <a:pt x="436959" y="48220"/>
                </a:lnTo>
                <a:lnTo>
                  <a:pt x="523722" y="58178"/>
                </a:lnTo>
                <a:lnTo>
                  <a:pt x="610142" y="68308"/>
                </a:lnTo>
                <a:lnTo>
                  <a:pt x="696163" y="78638"/>
                </a:lnTo>
                <a:lnTo>
                  <a:pt x="781726" y="89196"/>
                </a:lnTo>
                <a:lnTo>
                  <a:pt x="866775" y="100012"/>
                </a:lnTo>
                <a:lnTo>
                  <a:pt x="951252" y="111113"/>
                </a:lnTo>
                <a:lnTo>
                  <a:pt x="1035100" y="122529"/>
                </a:lnTo>
                <a:lnTo>
                  <a:pt x="1118263" y="134288"/>
                </a:lnTo>
                <a:lnTo>
                  <a:pt x="1200683" y="146418"/>
                </a:lnTo>
                <a:lnTo>
                  <a:pt x="1282303" y="158948"/>
                </a:lnTo>
                <a:lnTo>
                  <a:pt x="1363065" y="171907"/>
                </a:lnTo>
                <a:lnTo>
                  <a:pt x="1442913" y="185323"/>
                </a:lnTo>
                <a:lnTo>
                  <a:pt x="1521790" y="199224"/>
                </a:lnTo>
                <a:lnTo>
                  <a:pt x="1599638" y="213640"/>
                </a:lnTo>
                <a:lnTo>
                  <a:pt x="1676400" y="228600"/>
                </a:lnTo>
                <a:lnTo>
                  <a:pt x="1753485" y="244754"/>
                </a:lnTo>
                <a:lnTo>
                  <a:pt x="1832076" y="262585"/>
                </a:lnTo>
                <a:lnTo>
                  <a:pt x="1911772" y="281863"/>
                </a:lnTo>
                <a:lnTo>
                  <a:pt x="1992172" y="302361"/>
                </a:lnTo>
                <a:lnTo>
                  <a:pt x="2072878" y="323850"/>
                </a:lnTo>
                <a:lnTo>
                  <a:pt x="2153488" y="346100"/>
                </a:lnTo>
                <a:lnTo>
                  <a:pt x="2233602" y="368884"/>
                </a:lnTo>
                <a:lnTo>
                  <a:pt x="2312822" y="391972"/>
                </a:lnTo>
                <a:lnTo>
                  <a:pt x="2390746" y="415137"/>
                </a:lnTo>
                <a:lnTo>
                  <a:pt x="2466975" y="438150"/>
                </a:lnTo>
                <a:lnTo>
                  <a:pt x="2541108" y="460781"/>
                </a:lnTo>
                <a:lnTo>
                  <a:pt x="2612745" y="482803"/>
                </a:lnTo>
                <a:lnTo>
                  <a:pt x="2681487" y="503986"/>
                </a:lnTo>
                <a:lnTo>
                  <a:pt x="2746933" y="524103"/>
                </a:lnTo>
                <a:lnTo>
                  <a:pt x="2808684" y="542925"/>
                </a:lnTo>
                <a:lnTo>
                  <a:pt x="2866339" y="560222"/>
                </a:lnTo>
                <a:lnTo>
                  <a:pt x="2919498" y="575767"/>
                </a:lnTo>
                <a:lnTo>
                  <a:pt x="2967761" y="589330"/>
                </a:lnTo>
                <a:lnTo>
                  <a:pt x="3010728" y="600684"/>
                </a:lnTo>
                <a:lnTo>
                  <a:pt x="3048000" y="6096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56950" y="2754730"/>
            <a:ext cx="2935605" cy="358140"/>
          </a:xfrm>
          <a:custGeom>
            <a:avLst/>
            <a:gdLst/>
            <a:ahLst/>
            <a:cxnLst/>
            <a:rect l="l" t="t" r="r" b="b"/>
            <a:pathLst>
              <a:path w="2935604" h="358139">
                <a:moveTo>
                  <a:pt x="0" y="0"/>
                </a:moveTo>
                <a:lnTo>
                  <a:pt x="2935097" y="357936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66218" y="3053628"/>
            <a:ext cx="120650" cy="113664"/>
          </a:xfrm>
          <a:custGeom>
            <a:avLst/>
            <a:gdLst/>
            <a:ahLst/>
            <a:cxnLst/>
            <a:rect l="l" t="t" r="r" b="b"/>
            <a:pathLst>
              <a:path w="120650" h="113664">
                <a:moveTo>
                  <a:pt x="13843" y="0"/>
                </a:moveTo>
                <a:lnTo>
                  <a:pt x="0" y="113461"/>
                </a:lnTo>
                <a:lnTo>
                  <a:pt x="120383" y="70573"/>
                </a:lnTo>
                <a:lnTo>
                  <a:pt x="138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62403" y="2700299"/>
            <a:ext cx="120650" cy="113664"/>
          </a:xfrm>
          <a:custGeom>
            <a:avLst/>
            <a:gdLst/>
            <a:ahLst/>
            <a:cxnLst/>
            <a:rect l="l" t="t" r="r" b="b"/>
            <a:pathLst>
              <a:path w="120650" h="113664">
                <a:moveTo>
                  <a:pt x="120370" y="0"/>
                </a:moveTo>
                <a:lnTo>
                  <a:pt x="0" y="42900"/>
                </a:lnTo>
                <a:lnTo>
                  <a:pt x="106540" y="113461"/>
                </a:lnTo>
                <a:lnTo>
                  <a:pt x="120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31740" y="2584886"/>
            <a:ext cx="52133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Univers Extended"/>
                <a:cs typeface="Arial"/>
              </a:rPr>
              <a:t>POR</a:t>
            </a:r>
            <a:endParaRPr sz="1800">
              <a:latin typeface="Univers Extended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17740" y="3270686"/>
            <a:ext cx="52768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5" dirty="0">
                <a:solidFill>
                  <a:srgbClr val="FFFFFF"/>
                </a:solidFill>
                <a:latin typeface="Univers Extended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Univers Extended"/>
                <a:cs typeface="Arial"/>
              </a:rPr>
              <a:t>OR</a:t>
            </a:r>
            <a:endParaRPr sz="1800">
              <a:latin typeface="Univers Extended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26587" y="2584886"/>
            <a:ext cx="52768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5" dirty="0">
                <a:solidFill>
                  <a:srgbClr val="FFFFFF"/>
                </a:solidFill>
                <a:latin typeface="Univers Extended"/>
                <a:cs typeface="Arial"/>
              </a:rPr>
              <a:t>A</a:t>
            </a:r>
            <a:r>
              <a:rPr sz="1800" b="1" dirty="0">
                <a:solidFill>
                  <a:srgbClr val="FFFFFF"/>
                </a:solidFill>
                <a:latin typeface="Univers Extended"/>
                <a:cs typeface="Arial"/>
              </a:rPr>
              <a:t>OR</a:t>
            </a:r>
            <a:endParaRPr sz="1800">
              <a:latin typeface="Univers Extended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88135" y="2787395"/>
            <a:ext cx="91440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691639" y="2787395"/>
            <a:ext cx="371855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88135" y="3061715"/>
            <a:ext cx="1191767" cy="381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69007" y="3061715"/>
            <a:ext cx="371855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029200" y="2971800"/>
            <a:ext cx="1295400" cy="1219200"/>
          </a:xfrm>
          <a:custGeom>
            <a:avLst/>
            <a:gdLst/>
            <a:ahLst/>
            <a:cxnLst/>
            <a:rect l="l" t="t" r="r" b="b"/>
            <a:pathLst>
              <a:path w="1295400" h="1219200">
                <a:moveTo>
                  <a:pt x="1295400" y="0"/>
                </a:moveTo>
                <a:lnTo>
                  <a:pt x="0" y="1219200"/>
                </a:lnTo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63741" y="2621398"/>
            <a:ext cx="50247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800" dirty="0" err="1" smtClean="0">
                <a:latin typeface="Univers Extended"/>
                <a:cs typeface="Arial"/>
              </a:rPr>
              <a:t>BEP</a:t>
            </a:r>
            <a:endParaRPr sz="1800" dirty="0">
              <a:latin typeface="Univers Extended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803135" y="3712463"/>
            <a:ext cx="678179" cy="3931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168895" y="3724655"/>
            <a:ext cx="390144" cy="381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245095" y="3712463"/>
            <a:ext cx="652272" cy="3931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581900" y="3712463"/>
            <a:ext cx="428244" cy="3931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803135" y="3995928"/>
            <a:ext cx="1519427" cy="38252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008619" y="3995928"/>
            <a:ext cx="428244" cy="3825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804659" y="4270247"/>
            <a:ext cx="1191767" cy="3825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680959" y="4270247"/>
            <a:ext cx="428244" cy="3825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803135" y="4544567"/>
            <a:ext cx="428244" cy="38252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812540" y="2203886"/>
            <a:ext cx="48133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Univers Extended"/>
                <a:cs typeface="Arial"/>
              </a:rPr>
              <a:t>70%</a:t>
            </a:r>
            <a:endParaRPr sz="1800">
              <a:latin typeface="Univers Extended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317892" y="2661086"/>
            <a:ext cx="6076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Univers Extended"/>
                <a:cs typeface="Arial"/>
              </a:rPr>
              <a:t>120%</a:t>
            </a:r>
            <a:endParaRPr sz="1800">
              <a:latin typeface="Univers Extended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04850" y="3048000"/>
            <a:ext cx="438150" cy="0"/>
          </a:xfrm>
          <a:custGeom>
            <a:avLst/>
            <a:gdLst/>
            <a:ahLst/>
            <a:cxnLst/>
            <a:rect l="l" t="t" r="r" b="b"/>
            <a:pathLst>
              <a:path w="438150">
                <a:moveTo>
                  <a:pt x="43815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09602" y="2990844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1905000" y="304800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628902" y="2990844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0"/>
                </a:moveTo>
                <a:lnTo>
                  <a:pt x="0" y="114300"/>
                </a:lnTo>
                <a:lnTo>
                  <a:pt x="114300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172200" y="3429000"/>
            <a:ext cx="2133600" cy="609600"/>
          </a:xfrm>
          <a:custGeom>
            <a:avLst/>
            <a:gdLst/>
            <a:ahLst/>
            <a:cxnLst/>
            <a:rect l="l" t="t" r="r" b="b"/>
            <a:pathLst>
              <a:path w="2133600" h="609600">
                <a:moveTo>
                  <a:pt x="0" y="609600"/>
                </a:moveTo>
                <a:lnTo>
                  <a:pt x="2133600" y="0"/>
                </a:lnTo>
              </a:path>
            </a:pathLst>
          </a:custGeom>
          <a:ln w="381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182327" y="3379003"/>
            <a:ext cx="457200" cy="1275715"/>
          </a:xfrm>
          <a:custGeom>
            <a:avLst/>
            <a:gdLst/>
            <a:ahLst/>
            <a:cxnLst/>
            <a:rect l="l" t="t" r="r" b="b"/>
            <a:pathLst>
              <a:path w="457200" h="1275714">
                <a:moveTo>
                  <a:pt x="451180" y="10045"/>
                </a:moveTo>
                <a:lnTo>
                  <a:pt x="30124" y="1273213"/>
                </a:lnTo>
                <a:lnTo>
                  <a:pt x="36144" y="1275219"/>
                </a:lnTo>
                <a:lnTo>
                  <a:pt x="457200" y="12052"/>
                </a:lnTo>
                <a:lnTo>
                  <a:pt x="451180" y="10045"/>
                </a:lnTo>
                <a:close/>
              </a:path>
              <a:path w="457200" h="1275714">
                <a:moveTo>
                  <a:pt x="433108" y="4025"/>
                </a:moveTo>
                <a:lnTo>
                  <a:pt x="12052" y="1267193"/>
                </a:lnTo>
                <a:lnTo>
                  <a:pt x="24091" y="1271206"/>
                </a:lnTo>
                <a:lnTo>
                  <a:pt x="445147" y="8039"/>
                </a:lnTo>
                <a:lnTo>
                  <a:pt x="433108" y="4025"/>
                </a:lnTo>
                <a:close/>
              </a:path>
              <a:path w="457200" h="1275714">
                <a:moveTo>
                  <a:pt x="421055" y="0"/>
                </a:moveTo>
                <a:lnTo>
                  <a:pt x="0" y="1263167"/>
                </a:lnTo>
                <a:lnTo>
                  <a:pt x="6019" y="1265173"/>
                </a:lnTo>
                <a:lnTo>
                  <a:pt x="427075" y="2019"/>
                </a:lnTo>
                <a:lnTo>
                  <a:pt x="421055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506985" y="3276600"/>
            <a:ext cx="180975" cy="211454"/>
          </a:xfrm>
          <a:custGeom>
            <a:avLst/>
            <a:gdLst/>
            <a:ahLst/>
            <a:cxnLst/>
            <a:rect l="l" t="t" r="r" b="b"/>
            <a:pathLst>
              <a:path w="180975" h="211454">
                <a:moveTo>
                  <a:pt x="166095" y="108432"/>
                </a:moveTo>
                <a:lnTo>
                  <a:pt x="114465" y="108432"/>
                </a:lnTo>
                <a:lnTo>
                  <a:pt x="180720" y="210845"/>
                </a:lnTo>
                <a:lnTo>
                  <a:pt x="166095" y="108432"/>
                </a:lnTo>
                <a:close/>
              </a:path>
              <a:path w="180975" h="211454">
                <a:moveTo>
                  <a:pt x="150609" y="0"/>
                </a:moveTo>
                <a:lnTo>
                  <a:pt x="0" y="150596"/>
                </a:lnTo>
                <a:lnTo>
                  <a:pt x="114465" y="108432"/>
                </a:lnTo>
                <a:lnTo>
                  <a:pt x="166095" y="108432"/>
                </a:lnTo>
                <a:lnTo>
                  <a:pt x="15060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212339" y="1529687"/>
            <a:ext cx="464375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9F32"/>
                </a:solidFill>
                <a:latin typeface="Univers Extended"/>
                <a:cs typeface="Times New Roman"/>
              </a:rPr>
              <a:t>Ma</a:t>
            </a:r>
            <a:r>
              <a:rPr sz="2000" b="1" spc="-5" dirty="0">
                <a:solidFill>
                  <a:srgbClr val="009F32"/>
                </a:solidFill>
                <a:latin typeface="Univers Extended"/>
                <a:cs typeface="Times New Roman"/>
              </a:rPr>
              <a:t>nu</a:t>
            </a:r>
            <a:r>
              <a:rPr sz="2000" b="1" dirty="0">
                <a:solidFill>
                  <a:srgbClr val="009F32"/>
                </a:solidFill>
                <a:latin typeface="Univers Extended"/>
                <a:cs typeface="Times New Roman"/>
              </a:rPr>
              <a:t>fact</a:t>
            </a:r>
            <a:r>
              <a:rPr sz="2000" b="1" spc="-5" dirty="0">
                <a:solidFill>
                  <a:srgbClr val="009F32"/>
                </a:solidFill>
                <a:latin typeface="Univers Extended"/>
                <a:cs typeface="Times New Roman"/>
              </a:rPr>
              <a:t>u</a:t>
            </a:r>
            <a:r>
              <a:rPr sz="2000" b="1" spc="-50" dirty="0">
                <a:solidFill>
                  <a:srgbClr val="009F32"/>
                </a:solidFill>
                <a:latin typeface="Univers Extended"/>
                <a:cs typeface="Times New Roman"/>
              </a:rPr>
              <a:t>r</a:t>
            </a:r>
            <a:r>
              <a:rPr sz="2000" b="1" dirty="0">
                <a:solidFill>
                  <a:srgbClr val="009F32"/>
                </a:solidFill>
                <a:latin typeface="Univers Extended"/>
                <a:cs typeface="Times New Roman"/>
              </a:rPr>
              <a:t>e</a:t>
            </a:r>
            <a:r>
              <a:rPr sz="2000" b="1" spc="50" dirty="0">
                <a:solidFill>
                  <a:srgbClr val="009F32"/>
                </a:solidFill>
                <a:latin typeface="Univers Extended"/>
                <a:cs typeface="Times New Roman"/>
              </a:rPr>
              <a:t>r</a:t>
            </a:r>
            <a:r>
              <a:rPr sz="2000" b="1" spc="-80" dirty="0">
                <a:solidFill>
                  <a:srgbClr val="009F32"/>
                </a:solidFill>
                <a:latin typeface="Univers Extended"/>
                <a:cs typeface="Times New Roman"/>
              </a:rPr>
              <a:t>’</a:t>
            </a:r>
            <a:r>
              <a:rPr sz="2000" b="1" dirty="0">
                <a:solidFill>
                  <a:srgbClr val="009F32"/>
                </a:solidFill>
                <a:latin typeface="Univers Extended"/>
                <a:cs typeface="Times New Roman"/>
              </a:rPr>
              <a:t>s</a:t>
            </a:r>
            <a:r>
              <a:rPr sz="2000" b="1" spc="-35" dirty="0">
                <a:solidFill>
                  <a:srgbClr val="009F32"/>
                </a:solidFill>
                <a:latin typeface="Univers Extended"/>
                <a:cs typeface="Times New Roman"/>
              </a:rPr>
              <a:t> </a:t>
            </a:r>
            <a:r>
              <a:rPr sz="2000" b="1" dirty="0" smtClean="0">
                <a:solidFill>
                  <a:srgbClr val="009F32"/>
                </a:solidFill>
                <a:latin typeface="Univers Extended"/>
                <a:cs typeface="Times New Roman"/>
              </a:rPr>
              <a:t>mi</a:t>
            </a:r>
            <a:r>
              <a:rPr sz="2000" b="1" spc="-5" dirty="0" smtClean="0">
                <a:solidFill>
                  <a:srgbClr val="009F32"/>
                </a:solidFill>
                <a:latin typeface="Univers Extended"/>
                <a:cs typeface="Times New Roman"/>
              </a:rPr>
              <a:t>n</a:t>
            </a:r>
            <a:r>
              <a:rPr sz="2000" b="1" dirty="0" smtClean="0">
                <a:solidFill>
                  <a:srgbClr val="009F32"/>
                </a:solidFill>
                <a:latin typeface="Univers Extended"/>
                <a:cs typeface="Times New Roman"/>
              </a:rPr>
              <a:t>im</a:t>
            </a:r>
            <a:r>
              <a:rPr sz="2000" b="1" spc="-5" dirty="0" smtClean="0">
                <a:solidFill>
                  <a:srgbClr val="009F32"/>
                </a:solidFill>
                <a:latin typeface="Univers Extended"/>
                <a:cs typeface="Times New Roman"/>
              </a:rPr>
              <a:t>u</a:t>
            </a:r>
            <a:r>
              <a:rPr sz="2000" b="1" dirty="0" smtClean="0">
                <a:solidFill>
                  <a:srgbClr val="009F32"/>
                </a:solidFill>
                <a:latin typeface="Univers Extended"/>
                <a:cs typeface="Times New Roman"/>
              </a:rPr>
              <a:t>m</a:t>
            </a:r>
            <a:r>
              <a:rPr lang="en-US" sz="2000" b="1" spc="-20" dirty="0">
                <a:solidFill>
                  <a:srgbClr val="009F32"/>
                </a:solidFill>
                <a:latin typeface="Univers Extended"/>
                <a:cs typeface="Times New Roman"/>
              </a:rPr>
              <a:t> </a:t>
            </a:r>
            <a:r>
              <a:rPr sz="2000" b="1" dirty="0" smtClean="0">
                <a:solidFill>
                  <a:srgbClr val="009F32"/>
                </a:solidFill>
                <a:latin typeface="Univers Extended"/>
                <a:cs typeface="Times New Roman"/>
              </a:rPr>
              <a:t>safe</a:t>
            </a:r>
            <a:r>
              <a:rPr sz="2000" b="1" spc="-10" dirty="0" smtClean="0">
                <a:solidFill>
                  <a:srgbClr val="009F32"/>
                </a:solidFill>
                <a:latin typeface="Univers Extended"/>
                <a:cs typeface="Times New Roman"/>
              </a:rPr>
              <a:t> </a:t>
            </a:r>
            <a:r>
              <a:rPr sz="2000" b="1" dirty="0">
                <a:solidFill>
                  <a:srgbClr val="009F32"/>
                </a:solidFill>
                <a:latin typeface="Univers Extended"/>
                <a:cs typeface="Times New Roman"/>
              </a:rPr>
              <a:t>flow</a:t>
            </a:r>
            <a:endParaRPr sz="2000" dirty="0">
              <a:solidFill>
                <a:srgbClr val="009F32"/>
              </a:solidFill>
              <a:latin typeface="Univers Extended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731822" y="1978356"/>
            <a:ext cx="116205" cy="597535"/>
          </a:xfrm>
          <a:custGeom>
            <a:avLst/>
            <a:gdLst/>
            <a:ahLst/>
            <a:cxnLst/>
            <a:rect l="l" t="t" r="r" b="b"/>
            <a:pathLst>
              <a:path w="116205" h="597535">
                <a:moveTo>
                  <a:pt x="104635" y="4546"/>
                </a:moveTo>
                <a:lnTo>
                  <a:pt x="45491" y="595947"/>
                </a:lnTo>
                <a:lnTo>
                  <a:pt x="56870" y="597090"/>
                </a:lnTo>
                <a:lnTo>
                  <a:pt x="116014" y="5689"/>
                </a:lnTo>
                <a:lnTo>
                  <a:pt x="104635" y="4546"/>
                </a:lnTo>
                <a:close/>
              </a:path>
              <a:path w="116205" h="597535">
                <a:moveTo>
                  <a:pt x="59143" y="0"/>
                </a:moveTo>
                <a:lnTo>
                  <a:pt x="0" y="591400"/>
                </a:lnTo>
                <a:lnTo>
                  <a:pt x="34124" y="594817"/>
                </a:lnTo>
                <a:lnTo>
                  <a:pt x="93268" y="3416"/>
                </a:lnTo>
                <a:lnTo>
                  <a:pt x="59143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629455" y="2444659"/>
            <a:ext cx="284480" cy="299085"/>
          </a:xfrm>
          <a:custGeom>
            <a:avLst/>
            <a:gdLst/>
            <a:ahLst/>
            <a:cxnLst/>
            <a:rect l="l" t="t" r="r" b="b"/>
            <a:pathLst>
              <a:path w="284480" h="299085">
                <a:moveTo>
                  <a:pt x="0" y="0"/>
                </a:moveTo>
                <a:lnTo>
                  <a:pt x="113741" y="298538"/>
                </a:lnTo>
                <a:lnTo>
                  <a:pt x="221479" y="127939"/>
                </a:lnTo>
                <a:lnTo>
                  <a:pt x="130797" y="127939"/>
                </a:lnTo>
                <a:lnTo>
                  <a:pt x="0" y="0"/>
                </a:lnTo>
                <a:close/>
              </a:path>
              <a:path w="284480" h="299085">
                <a:moveTo>
                  <a:pt x="284327" y="28422"/>
                </a:moveTo>
                <a:lnTo>
                  <a:pt x="130797" y="127939"/>
                </a:lnTo>
                <a:lnTo>
                  <a:pt x="221479" y="127939"/>
                </a:lnTo>
                <a:lnTo>
                  <a:pt x="284327" y="28422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266406" y="2024308"/>
            <a:ext cx="81915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Univers Extended"/>
                <a:cs typeface="Times New Roman"/>
              </a:rPr>
              <a:t>PO</a:t>
            </a:r>
            <a:r>
              <a:rPr sz="2000" b="1" spc="5" dirty="0">
                <a:latin typeface="Univers Extended"/>
                <a:cs typeface="Times New Roman"/>
              </a:rPr>
              <a:t>R*</a:t>
            </a:r>
            <a:r>
              <a:rPr sz="2000" b="1" dirty="0">
                <a:latin typeface="Univers Extended"/>
                <a:cs typeface="Times New Roman"/>
              </a:rPr>
              <a:t>*</a:t>
            </a:r>
            <a:endParaRPr sz="2000">
              <a:latin typeface="Univers Extended"/>
              <a:cs typeface="Times New Roman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517794" y="2362200"/>
            <a:ext cx="121285" cy="423545"/>
          </a:xfrm>
          <a:custGeom>
            <a:avLst/>
            <a:gdLst/>
            <a:ahLst/>
            <a:cxnLst/>
            <a:rect l="l" t="t" r="r" b="b"/>
            <a:pathLst>
              <a:path w="121285" h="423544">
                <a:moveTo>
                  <a:pt x="121005" y="0"/>
                </a:moveTo>
                <a:lnTo>
                  <a:pt x="0" y="42349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447145" y="2686268"/>
            <a:ext cx="183515" cy="209550"/>
          </a:xfrm>
          <a:custGeom>
            <a:avLst/>
            <a:gdLst/>
            <a:ahLst/>
            <a:cxnLst/>
            <a:rect l="l" t="t" r="r" b="b"/>
            <a:pathLst>
              <a:path w="183514" h="209550">
                <a:moveTo>
                  <a:pt x="0" y="0"/>
                </a:moveTo>
                <a:lnTo>
                  <a:pt x="39255" y="209334"/>
                </a:lnTo>
                <a:lnTo>
                  <a:pt x="139996" y="99428"/>
                </a:lnTo>
                <a:lnTo>
                  <a:pt x="70650" y="99428"/>
                </a:lnTo>
                <a:lnTo>
                  <a:pt x="0" y="0"/>
                </a:lnTo>
                <a:close/>
              </a:path>
              <a:path w="183514" h="209550">
                <a:moveTo>
                  <a:pt x="183172" y="52324"/>
                </a:moveTo>
                <a:lnTo>
                  <a:pt x="70650" y="99428"/>
                </a:lnTo>
                <a:lnTo>
                  <a:pt x="139996" y="99428"/>
                </a:lnTo>
                <a:lnTo>
                  <a:pt x="183172" y="523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266645" y="4005019"/>
            <a:ext cx="5334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Univers Extended"/>
                <a:cs typeface="Times New Roman"/>
              </a:rPr>
              <a:t>A</a:t>
            </a:r>
            <a:r>
              <a:rPr sz="1800" b="1" dirty="0">
                <a:latin typeface="Univers Extended"/>
                <a:cs typeface="Times New Roman"/>
              </a:rPr>
              <a:t>OR</a:t>
            </a:r>
            <a:endParaRPr sz="1800">
              <a:latin typeface="Univers Extended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143792" y="2024308"/>
            <a:ext cx="59182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Univers Extended"/>
                <a:cs typeface="Times New Roman"/>
              </a:rPr>
              <a:t>AOR</a:t>
            </a:r>
            <a:endParaRPr sz="2000">
              <a:latin typeface="Univers Extended"/>
              <a:cs typeface="Times New Roman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811111" y="2362200"/>
            <a:ext cx="1570990" cy="1271905"/>
          </a:xfrm>
          <a:custGeom>
            <a:avLst/>
            <a:gdLst/>
            <a:ahLst/>
            <a:cxnLst/>
            <a:rect l="l" t="t" r="r" b="b"/>
            <a:pathLst>
              <a:path w="1570990" h="1271904">
                <a:moveTo>
                  <a:pt x="1570888" y="0"/>
                </a:moveTo>
                <a:lnTo>
                  <a:pt x="0" y="1271663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6811121" y="3510121"/>
            <a:ext cx="130810" cy="123825"/>
          </a:xfrm>
          <a:custGeom>
            <a:avLst/>
            <a:gdLst/>
            <a:ahLst/>
            <a:cxnLst/>
            <a:rect l="l" t="t" r="r" b="b"/>
            <a:pathLst>
              <a:path w="130809" h="123825">
                <a:moveTo>
                  <a:pt x="130784" y="103644"/>
                </a:moveTo>
                <a:lnTo>
                  <a:pt x="0" y="123748"/>
                </a:lnTo>
                <a:lnTo>
                  <a:pt x="4687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884011" y="3159354"/>
            <a:ext cx="379095" cy="974090"/>
          </a:xfrm>
          <a:custGeom>
            <a:avLst/>
            <a:gdLst/>
            <a:ahLst/>
            <a:cxnLst/>
            <a:rect l="l" t="t" r="r" b="b"/>
            <a:pathLst>
              <a:path w="379095" h="974089">
                <a:moveTo>
                  <a:pt x="0" y="973861"/>
                </a:moveTo>
                <a:lnTo>
                  <a:pt x="378917" y="0"/>
                </a:lnTo>
              </a:path>
            </a:pathLst>
          </a:custGeom>
          <a:ln w="381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159334" y="3159357"/>
            <a:ext cx="124460" cy="130810"/>
          </a:xfrm>
          <a:custGeom>
            <a:avLst/>
            <a:gdLst/>
            <a:ahLst/>
            <a:cxnLst/>
            <a:rect l="l" t="t" r="r" b="b"/>
            <a:pathLst>
              <a:path w="124460" h="130810">
                <a:moveTo>
                  <a:pt x="0" y="82334"/>
                </a:moveTo>
                <a:lnTo>
                  <a:pt x="103581" y="0"/>
                </a:lnTo>
                <a:lnTo>
                  <a:pt x="124269" y="13069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486400" y="3756329"/>
            <a:ext cx="476250" cy="815975"/>
          </a:xfrm>
          <a:custGeom>
            <a:avLst/>
            <a:gdLst/>
            <a:ahLst/>
            <a:cxnLst/>
            <a:rect l="l" t="t" r="r" b="b"/>
            <a:pathLst>
              <a:path w="476250" h="815975">
                <a:moveTo>
                  <a:pt x="0" y="815670"/>
                </a:moveTo>
                <a:lnTo>
                  <a:pt x="475805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841527" y="3657597"/>
            <a:ext cx="178435" cy="212725"/>
          </a:xfrm>
          <a:custGeom>
            <a:avLst/>
            <a:gdLst/>
            <a:ahLst/>
            <a:cxnLst/>
            <a:rect l="l" t="t" r="r" b="b"/>
            <a:pathLst>
              <a:path w="178435" h="212725">
                <a:moveTo>
                  <a:pt x="171898" y="98729"/>
                </a:moveTo>
                <a:lnTo>
                  <a:pt x="120675" y="98729"/>
                </a:lnTo>
                <a:lnTo>
                  <a:pt x="164553" y="212547"/>
                </a:lnTo>
                <a:lnTo>
                  <a:pt x="171898" y="98729"/>
                </a:lnTo>
                <a:close/>
              </a:path>
              <a:path w="178435" h="212725">
                <a:moveTo>
                  <a:pt x="178269" y="0"/>
                </a:moveTo>
                <a:lnTo>
                  <a:pt x="0" y="116547"/>
                </a:lnTo>
                <a:lnTo>
                  <a:pt x="120675" y="98729"/>
                </a:lnTo>
                <a:lnTo>
                  <a:pt x="171898" y="98729"/>
                </a:lnTo>
                <a:lnTo>
                  <a:pt x="17826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>
              <a:latin typeface="Univers Extended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23925" y="5833819"/>
            <a:ext cx="516498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latin typeface="Univers Extended"/>
                <a:cs typeface="Times New Roman"/>
              </a:rPr>
              <a:t>**Limits</a:t>
            </a:r>
            <a:r>
              <a:rPr sz="1600" b="1" spc="-25" dirty="0">
                <a:latin typeface="Univers Extended"/>
                <a:cs typeface="Times New Roman"/>
              </a:rPr>
              <a:t> </a:t>
            </a:r>
            <a:r>
              <a:rPr sz="1600" b="1" dirty="0">
                <a:latin typeface="Univers Extended"/>
                <a:cs typeface="Times New Roman"/>
              </a:rPr>
              <a:t>of</a:t>
            </a:r>
            <a:r>
              <a:rPr sz="1600" b="1" spc="5" dirty="0">
                <a:latin typeface="Univers Extended"/>
                <a:cs typeface="Times New Roman"/>
              </a:rPr>
              <a:t> </a:t>
            </a:r>
            <a:r>
              <a:rPr sz="1600" b="1" dirty="0">
                <a:latin typeface="Univers Extended"/>
                <a:cs typeface="Times New Roman"/>
              </a:rPr>
              <a:t>POR</a:t>
            </a:r>
            <a:r>
              <a:rPr sz="1600" b="1" spc="-10" dirty="0">
                <a:latin typeface="Univers Extended"/>
                <a:cs typeface="Times New Roman"/>
              </a:rPr>
              <a:t> </a:t>
            </a:r>
            <a:r>
              <a:rPr sz="1600" b="1" spc="15" dirty="0">
                <a:latin typeface="Univers Extended"/>
                <a:cs typeface="Times New Roman"/>
              </a:rPr>
              <a:t>w</a:t>
            </a:r>
            <a:r>
              <a:rPr sz="1600" b="1" dirty="0">
                <a:latin typeface="Univers Extended"/>
                <a:cs typeface="Times New Roman"/>
              </a:rPr>
              <a:t>ill</a:t>
            </a:r>
            <a:r>
              <a:rPr sz="1600" b="1" spc="-30" dirty="0">
                <a:latin typeface="Univers Extended"/>
                <a:cs typeface="Times New Roman"/>
              </a:rPr>
              <a:t> </a:t>
            </a:r>
            <a:r>
              <a:rPr sz="1600" b="1" spc="-10" dirty="0">
                <a:latin typeface="Univers Extended"/>
                <a:cs typeface="Times New Roman"/>
              </a:rPr>
              <a:t>d</a:t>
            </a:r>
            <a:r>
              <a:rPr sz="1600" b="1" spc="5" dirty="0">
                <a:latin typeface="Univers Extended"/>
                <a:cs typeface="Times New Roman"/>
              </a:rPr>
              <a:t>e</a:t>
            </a:r>
            <a:r>
              <a:rPr sz="1600" b="1" spc="-10" dirty="0">
                <a:latin typeface="Univers Extended"/>
                <a:cs typeface="Times New Roman"/>
              </a:rPr>
              <a:t>p</a:t>
            </a:r>
            <a:r>
              <a:rPr sz="1600" b="1" spc="5" dirty="0">
                <a:latin typeface="Univers Extended"/>
                <a:cs typeface="Times New Roman"/>
              </a:rPr>
              <a:t>e</a:t>
            </a:r>
            <a:r>
              <a:rPr sz="1600" b="1" spc="-10" dirty="0">
                <a:latin typeface="Univers Extended"/>
                <a:cs typeface="Times New Roman"/>
              </a:rPr>
              <a:t>n</a:t>
            </a:r>
            <a:r>
              <a:rPr sz="1600" b="1" dirty="0">
                <a:latin typeface="Univers Extended"/>
                <a:cs typeface="Times New Roman"/>
              </a:rPr>
              <a:t>d </a:t>
            </a:r>
            <a:r>
              <a:rPr sz="1600" b="1" spc="-10" dirty="0">
                <a:latin typeface="Univers Extended"/>
                <a:cs typeface="Times New Roman"/>
              </a:rPr>
              <a:t>up</a:t>
            </a:r>
            <a:r>
              <a:rPr sz="1600" b="1" dirty="0">
                <a:latin typeface="Univers Extended"/>
                <a:cs typeface="Times New Roman"/>
              </a:rPr>
              <a:t>on on </a:t>
            </a:r>
            <a:r>
              <a:rPr sz="1600" b="1" spc="-5" dirty="0">
                <a:latin typeface="Univers Extended"/>
                <a:cs typeface="Times New Roman"/>
              </a:rPr>
              <a:t>N</a:t>
            </a:r>
            <a:r>
              <a:rPr sz="1600" b="1" dirty="0">
                <a:latin typeface="Univers Extended"/>
                <a:cs typeface="Times New Roman"/>
              </a:rPr>
              <a:t>s </a:t>
            </a:r>
            <a:r>
              <a:rPr sz="1600" b="1" i="1" dirty="0">
                <a:latin typeface="Univers Extended"/>
                <a:cs typeface="Times New Roman"/>
              </a:rPr>
              <a:t>a</a:t>
            </a:r>
            <a:r>
              <a:rPr sz="1600" b="1" i="1" spc="-10" dirty="0">
                <a:latin typeface="Univers Extended"/>
                <a:cs typeface="Times New Roman"/>
              </a:rPr>
              <a:t>n</a:t>
            </a:r>
            <a:r>
              <a:rPr sz="1600" b="1" i="1" dirty="0">
                <a:latin typeface="Univers Extended"/>
                <a:cs typeface="Times New Roman"/>
              </a:rPr>
              <a:t>d</a:t>
            </a:r>
            <a:r>
              <a:rPr sz="1600" b="1" i="1" spc="5" dirty="0">
                <a:latin typeface="Univers Extended"/>
                <a:cs typeface="Times New Roman"/>
              </a:rPr>
              <a:t> </a:t>
            </a:r>
            <a:r>
              <a:rPr sz="1600" b="1" i="1" spc="-5" dirty="0">
                <a:latin typeface="Univers Extended"/>
                <a:cs typeface="Times New Roman"/>
              </a:rPr>
              <a:t>Nss</a:t>
            </a:r>
            <a:endParaRPr sz="1600" dirty="0">
              <a:latin typeface="Univers Extended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1" name="object 55"/>
          <p:cNvSpPr txBox="1"/>
          <p:nvPr/>
        </p:nvSpPr>
        <p:spPr>
          <a:xfrm>
            <a:off x="3007255" y="4619313"/>
            <a:ext cx="308165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000" b="1" dirty="0" smtClean="0">
                <a:solidFill>
                  <a:srgbClr val="009F32"/>
                </a:solidFill>
                <a:latin typeface="Univers Extended"/>
                <a:cs typeface="Times New Roman"/>
              </a:rPr>
              <a:t>Tread very lightly here</a:t>
            </a:r>
            <a:endParaRPr sz="2000" dirty="0">
              <a:solidFill>
                <a:srgbClr val="009F32"/>
              </a:solidFill>
              <a:latin typeface="Univers Extended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41831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895600"/>
            <a:ext cx="7772400" cy="457200"/>
          </a:xfrm>
        </p:spPr>
        <p:txBody>
          <a:bodyPr/>
          <a:lstStyle/>
          <a:p>
            <a:r>
              <a:rPr lang="en-US" dirty="0" smtClean="0"/>
              <a:t>DETERMINE THE PREFERED  OPERATING RANGE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925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Suction Specific Speed, </a:t>
            </a:r>
            <a:r>
              <a:rPr lang="en-US" i="1" dirty="0" err="1" smtClean="0"/>
              <a:t>Nss</a:t>
            </a:r>
            <a:r>
              <a:rPr lang="en-US" i="1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n(Q</a:t>
            </a:r>
            <a:r>
              <a:rPr lang="en-US" baseline="-25000" dirty="0" smtClean="0"/>
              <a:t>BEP</a:t>
            </a:r>
            <a:r>
              <a:rPr lang="en-US" dirty="0" smtClean="0"/>
              <a:t>)</a:t>
            </a:r>
            <a:r>
              <a:rPr lang="en-US" baseline="30000" dirty="0" smtClean="0"/>
              <a:t>0.5</a:t>
            </a:r>
          </a:p>
          <a:p>
            <a:pPr marL="0" indent="0" algn="ctr">
              <a:buNone/>
            </a:pPr>
            <a:r>
              <a:rPr lang="en-US" b="1" i="1" dirty="0" err="1" smtClean="0">
                <a:latin typeface="Times New Roman"/>
                <a:cs typeface="Times New Roman"/>
              </a:rPr>
              <a:t>N</a:t>
            </a:r>
            <a:r>
              <a:rPr lang="en-US" b="1" i="1" spc="-5" dirty="0" err="1" smtClean="0">
                <a:latin typeface="Times New Roman"/>
                <a:cs typeface="Times New Roman"/>
              </a:rPr>
              <a:t>P</a:t>
            </a:r>
            <a:r>
              <a:rPr lang="en-US" b="1" i="1" spc="-10" dirty="0" err="1" smtClean="0">
                <a:latin typeface="Times New Roman"/>
                <a:cs typeface="Times New Roman"/>
              </a:rPr>
              <a:t>S</a:t>
            </a:r>
            <a:r>
              <a:rPr lang="en-US" b="1" i="1" dirty="0" err="1" smtClean="0">
                <a:latin typeface="Times New Roman"/>
                <a:cs typeface="Times New Roman"/>
              </a:rPr>
              <a:t>H</a:t>
            </a:r>
            <a:r>
              <a:rPr lang="en-US" b="1" i="1" spc="5" dirty="0" err="1" smtClean="0">
                <a:latin typeface="Times New Roman"/>
                <a:cs typeface="Times New Roman"/>
              </a:rPr>
              <a:t>3</a:t>
            </a:r>
            <a:r>
              <a:rPr lang="en-US" b="1" i="1" spc="15" baseline="-21164" dirty="0" err="1" smtClean="0">
                <a:latin typeface="Times New Roman"/>
                <a:cs typeface="Times New Roman"/>
              </a:rPr>
              <a:t>BEP</a:t>
            </a:r>
            <a:r>
              <a:rPr lang="en-US" b="1" i="1" spc="15" baseline="30000" dirty="0" err="1" smtClean="0">
                <a:latin typeface="Times New Roman"/>
                <a:cs typeface="Times New Roman"/>
              </a:rPr>
              <a:t>0.75</a:t>
            </a:r>
            <a:endParaRPr lang="en-US" baseline="30000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baseline="30000" dirty="0" smtClean="0"/>
          </a:p>
          <a:p>
            <a:pPr marL="0" indent="0" algn="ctr">
              <a:buNone/>
            </a:pPr>
            <a:r>
              <a:rPr lang="en-US" b="1" i="1" spc="-35" dirty="0" err="1" smtClean="0">
                <a:latin typeface="Times New Roman"/>
                <a:cs typeface="Times New Roman"/>
              </a:rPr>
              <a:t>N</a:t>
            </a:r>
            <a:r>
              <a:rPr lang="en-US" b="1" i="1" spc="-20" dirty="0" err="1" smtClean="0">
                <a:latin typeface="Times New Roman"/>
                <a:cs typeface="Times New Roman"/>
              </a:rPr>
              <a:t>ss</a:t>
            </a:r>
            <a:r>
              <a:rPr lang="en-US" b="1" i="1" spc="-20" dirty="0" smtClean="0">
                <a:latin typeface="Times New Roman"/>
                <a:cs typeface="Times New Roman"/>
              </a:rPr>
              <a:t> </a:t>
            </a:r>
            <a:r>
              <a:rPr lang="en-US" b="1" i="1" dirty="0" smtClean="0">
                <a:latin typeface="Times New Roman"/>
                <a:cs typeface="Times New Roman"/>
              </a:rPr>
              <a:t>= </a:t>
            </a:r>
            <a:r>
              <a:rPr lang="en-US" b="1" i="1" spc="-20" dirty="0" smtClean="0">
                <a:latin typeface="Times New Roman"/>
                <a:cs typeface="Times New Roman"/>
              </a:rPr>
              <a:t>5</a:t>
            </a:r>
            <a:r>
              <a:rPr lang="en-US" b="1" i="1" spc="-15" dirty="0" smtClean="0">
                <a:latin typeface="Times New Roman"/>
                <a:cs typeface="Times New Roman"/>
              </a:rPr>
              <a:t>,</a:t>
            </a:r>
            <a:r>
              <a:rPr lang="en-US" b="1" i="1" spc="-20" dirty="0" smtClean="0">
                <a:latin typeface="Times New Roman"/>
                <a:cs typeface="Times New Roman"/>
              </a:rPr>
              <a:t>000</a:t>
            </a:r>
            <a:r>
              <a:rPr lang="en-US" b="1" i="1" spc="-5" dirty="0" smtClean="0">
                <a:latin typeface="Times New Roman"/>
                <a:cs typeface="Times New Roman"/>
              </a:rPr>
              <a:t> </a:t>
            </a:r>
            <a:r>
              <a:rPr lang="en-US" b="1" i="1" spc="-20" dirty="0">
                <a:latin typeface="Times New Roman"/>
                <a:cs typeface="Times New Roman"/>
              </a:rPr>
              <a:t>–</a:t>
            </a:r>
            <a:r>
              <a:rPr lang="en-US" b="1" i="1" spc="15" dirty="0">
                <a:latin typeface="Times New Roman"/>
                <a:cs typeface="Times New Roman"/>
              </a:rPr>
              <a:t> </a:t>
            </a:r>
            <a:r>
              <a:rPr lang="en-US" b="1" i="1" spc="-20" dirty="0" smtClean="0">
                <a:latin typeface="Times New Roman"/>
                <a:cs typeface="Times New Roman"/>
              </a:rPr>
              <a:t>10</a:t>
            </a:r>
            <a:r>
              <a:rPr lang="en-US" b="1" i="1" spc="-15" dirty="0" smtClean="0">
                <a:latin typeface="Times New Roman"/>
                <a:cs typeface="Times New Roman"/>
              </a:rPr>
              <a:t>,</a:t>
            </a:r>
            <a:r>
              <a:rPr lang="en-US" b="1" i="1" spc="-20" dirty="0" smtClean="0">
                <a:latin typeface="Times New Roman"/>
                <a:cs typeface="Times New Roman"/>
              </a:rPr>
              <a:t>000</a:t>
            </a:r>
          </a:p>
          <a:p>
            <a:pPr marL="0" indent="0" algn="ctr">
              <a:buNone/>
            </a:pPr>
            <a:r>
              <a:rPr lang="en-US" dirty="0" smtClean="0"/>
              <a:t>Specific Speed - </a:t>
            </a:r>
            <a:r>
              <a:rPr lang="en-US" i="1" dirty="0" smtClean="0"/>
              <a:t>Ns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n(Q</a:t>
            </a:r>
            <a:r>
              <a:rPr lang="en-US" baseline="-25000" dirty="0" smtClean="0"/>
              <a:t>BEP</a:t>
            </a:r>
            <a:r>
              <a:rPr lang="en-US" dirty="0" smtClean="0"/>
              <a:t>)</a:t>
            </a:r>
            <a:r>
              <a:rPr lang="en-US" baseline="30000" dirty="0" smtClean="0"/>
              <a:t>0.5</a:t>
            </a:r>
            <a:endParaRPr lang="en-US" baseline="30000" dirty="0"/>
          </a:p>
          <a:p>
            <a:pPr marL="0" indent="0" algn="ctr">
              <a:buNone/>
            </a:pPr>
            <a:r>
              <a:rPr lang="en-US" b="1" i="1" dirty="0" smtClean="0">
                <a:latin typeface="Times New Roman"/>
                <a:cs typeface="Times New Roman"/>
              </a:rPr>
              <a:t>TDH</a:t>
            </a:r>
            <a:r>
              <a:rPr lang="en-US" b="1" i="1" spc="15" baseline="-21164" dirty="0" smtClean="0">
                <a:latin typeface="Times New Roman"/>
                <a:cs typeface="Times New Roman"/>
              </a:rPr>
              <a:t>BEP</a:t>
            </a:r>
            <a:r>
              <a:rPr lang="en-US" b="1" i="1" spc="15" baseline="30000" dirty="0" smtClean="0">
                <a:latin typeface="Times New Roman"/>
                <a:cs typeface="Times New Roman"/>
              </a:rPr>
              <a:t>0.75</a:t>
            </a:r>
            <a:endParaRPr lang="en-US" baseline="30000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baseline="30000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NPSH3</a:t>
            </a:r>
            <a:r>
              <a:rPr lang="en-US" dirty="0" smtClean="0"/>
              <a:t> and Suction Specific Speed</a:t>
            </a:r>
            <a:endParaRPr lang="en-US" dirty="0"/>
          </a:p>
        </p:txBody>
      </p:sp>
      <p:sp>
        <p:nvSpPr>
          <p:cNvPr id="6" name="object 6"/>
          <p:cNvSpPr/>
          <p:nvPr/>
        </p:nvSpPr>
        <p:spPr>
          <a:xfrm>
            <a:off x="3662687" y="2971800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89174" y="4522959"/>
            <a:ext cx="5108447" cy="7040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6587F6A-AF05-439A-A8B2-FEE0A5D1470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object 6"/>
          <p:cNvSpPr/>
          <p:nvPr/>
        </p:nvSpPr>
        <p:spPr>
          <a:xfrm>
            <a:off x="3852618" y="5334000"/>
            <a:ext cx="1676400" cy="2100071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94246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3B9"/>
                </a:solidFill>
                <a:latin typeface="Univers Extended"/>
              </a:rPr>
              <a:t>Pump Types – Specific Speed</a:t>
            </a:r>
            <a:endParaRPr lang="en-US" sz="2400" dirty="0">
              <a:solidFill>
                <a:srgbClr val="0073B9"/>
              </a:solidFill>
              <a:latin typeface="Univers Extende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143025"/>
            <a:ext cx="8305774" cy="57149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9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SD PowerPoin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147483BFDBBF4DAF53FBAB1A672B1E" ma:contentTypeVersion="0" ma:contentTypeDescription="Create a new document." ma:contentTypeScope="" ma:versionID="f2a782ca348181becf2231b65d3fa32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E963BC-0E83-4380-9E48-EFCD5C12CF1E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A9A89F5-3DB0-4557-9705-CEB960FEDE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723B4D3-9324-4F1A-AD82-20123CD0DE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HRSD PowerPoint template</Template>
  <TotalTime>511</TotalTime>
  <Words>800</Words>
  <Application>Microsoft Office PowerPoint</Application>
  <PresentationFormat>On-screen Show (4:3)</PresentationFormat>
  <Paragraphs>225</Paragraphs>
  <Slides>44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HRSD PowerPoint template</vt:lpstr>
      <vt:lpstr>A Primer on Pumps  Shenandoah Valley  December 2, 2015</vt:lpstr>
      <vt:lpstr>PowerPoint Presentation</vt:lpstr>
      <vt:lpstr>Typical Manufacturer’s Performance Curve</vt:lpstr>
      <vt:lpstr>How a Pump Works with System Curves</vt:lpstr>
      <vt:lpstr>PowerPoint Presentation</vt:lpstr>
      <vt:lpstr>How a Pump Works</vt:lpstr>
      <vt:lpstr>DETERMINE THE PREFERED  OPERATING RANGE</vt:lpstr>
      <vt:lpstr>NPSH3 and Suction Specific Speed</vt:lpstr>
      <vt:lpstr>Pump Types – Specific Speed</vt:lpstr>
      <vt:lpstr>Stability and Suction Specific Speed (Nss)</vt:lpstr>
      <vt:lpstr>Ns, Nss, Stability and Pump Clogging</vt:lpstr>
      <vt:lpstr>Principles that Promote Reliability, Efficiency and Reduced Operating Cost</vt:lpstr>
      <vt:lpstr>Pump Structure </vt:lpstr>
      <vt:lpstr>PowerPoint Presentation</vt:lpstr>
      <vt:lpstr>PowerPoint Presentation</vt:lpstr>
      <vt:lpstr>PowerPoint Presentation</vt:lpstr>
      <vt:lpstr>Cavitation</vt:lpstr>
      <vt:lpstr>Misleading Pump Terminology</vt:lpstr>
      <vt:lpstr>Mechanics of Cavitation – Recirculation</vt:lpstr>
      <vt:lpstr>Recirculation Cavitation Damage</vt:lpstr>
      <vt:lpstr>Mechanics of Cavitation – V Cloud Cavitation Caused by Poor Impeller Vane/Cutwater Angles</vt:lpstr>
      <vt:lpstr>Bad Things Begin to Happen when Operating in the AOR…</vt:lpstr>
      <vt:lpstr>Relationship Between Head, Capacity, NPSHA and Cavitation</vt:lpstr>
      <vt:lpstr>Operating Domains for Cavitation</vt:lpstr>
      <vt:lpstr>PowerPoint Presentation</vt:lpstr>
      <vt:lpstr>WET WELLS and Pump Intakes </vt:lpstr>
      <vt:lpstr>Sources of Air in Pumped Fluid</vt:lpstr>
      <vt:lpstr>Air Trivia</vt:lpstr>
      <vt:lpstr>Effect of Air in Pumped Fluid</vt:lpstr>
      <vt:lpstr>Features of a Bad Pump Intake</vt:lpstr>
      <vt:lpstr>Features of a Good Pump Intake</vt:lpstr>
      <vt:lpstr>Elimination of Air Core Surface Vortex Before and After Confined Inlet</vt:lpstr>
      <vt:lpstr>Rules for Design of Pump Intakes</vt:lpstr>
      <vt:lpstr>Traditional Wet Well Configuration</vt:lpstr>
      <vt:lpstr>Traditional Wet Well Configuration (cont.)</vt:lpstr>
      <vt:lpstr>Confined Inlets</vt:lpstr>
      <vt:lpstr>Trench Wet Well Advantages</vt:lpstr>
      <vt:lpstr>Self-Cleaning Trench-Type</vt:lpstr>
      <vt:lpstr>Small Self-Cleaning Wet Wells –  The Difference is in the Pump Intake</vt:lpstr>
      <vt:lpstr>Pump  Foundations</vt:lpstr>
      <vt:lpstr>PowerPoint Presentation</vt:lpstr>
      <vt:lpstr>Foundations Are Important</vt:lpstr>
      <vt:lpstr>The Result</vt:lpstr>
      <vt:lpstr>Questions?</vt:lpstr>
    </vt:vector>
  </TitlesOfParts>
  <Company>HRSD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(30 pt Univers Ext)  Title Can Be Two Or More Lines and Should Be Right Justified As Shown (Not Centered On Page )  Date (30 pt Univers Ext)</dc:title>
  <dc:creator>Cascio, Jennifer</dc:creator>
  <cp:lastModifiedBy>Sallie Trimble</cp:lastModifiedBy>
  <cp:revision>69</cp:revision>
  <dcterms:created xsi:type="dcterms:W3CDTF">2015-07-08T16:36:51Z</dcterms:created>
  <dcterms:modified xsi:type="dcterms:W3CDTF">2015-12-02T20:17:33Z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0x01010011147483BFDBBF4DAF53FBAB1A672B1E</vt:lpwstr>
  </property>
</Properties>
</file>