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02" r:id="rId3"/>
    <p:sldId id="257" r:id="rId4"/>
    <p:sldId id="314" r:id="rId5"/>
    <p:sldId id="260" r:id="rId6"/>
    <p:sldId id="316" r:id="rId7"/>
    <p:sldId id="317" r:id="rId8"/>
    <p:sldId id="318" r:id="rId9"/>
    <p:sldId id="319" r:id="rId10"/>
    <p:sldId id="320" r:id="rId11"/>
    <p:sldId id="321" r:id="rId12"/>
    <p:sldId id="258" r:id="rId13"/>
    <p:sldId id="323" r:id="rId14"/>
    <p:sldId id="322" r:id="rId15"/>
    <p:sldId id="324" r:id="rId16"/>
    <p:sldId id="304" r:id="rId17"/>
    <p:sldId id="325" r:id="rId18"/>
    <p:sldId id="326" r:id="rId19"/>
    <p:sldId id="327" r:id="rId20"/>
    <p:sldId id="328" r:id="rId21"/>
    <p:sldId id="263" r:id="rId22"/>
    <p:sldId id="305" r:id="rId23"/>
    <p:sldId id="313" r:id="rId24"/>
    <p:sldId id="329" r:id="rId25"/>
    <p:sldId id="303" r:id="rId26"/>
    <p:sldId id="264" r:id="rId27"/>
    <p:sldId id="265" r:id="rId28"/>
    <p:sldId id="274" r:id="rId29"/>
    <p:sldId id="275" r:id="rId30"/>
    <p:sldId id="272" r:id="rId31"/>
    <p:sldId id="273" r:id="rId32"/>
    <p:sldId id="281" r:id="rId33"/>
    <p:sldId id="290" r:id="rId34"/>
    <p:sldId id="266" r:id="rId35"/>
    <p:sldId id="267" r:id="rId36"/>
    <p:sldId id="268" r:id="rId37"/>
    <p:sldId id="309" r:id="rId38"/>
    <p:sldId id="310" r:id="rId39"/>
    <p:sldId id="306" r:id="rId40"/>
    <p:sldId id="278" r:id="rId41"/>
    <p:sldId id="330" r:id="rId42"/>
    <p:sldId id="331" r:id="rId43"/>
    <p:sldId id="279" r:id="rId44"/>
    <p:sldId id="280" r:id="rId45"/>
    <p:sldId id="283" r:id="rId46"/>
    <p:sldId id="2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CC33"/>
    <a:srgbClr val="FFFF00"/>
    <a:srgbClr val="FFFF66"/>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85254" autoAdjust="0"/>
  </p:normalViewPr>
  <p:slideViewPr>
    <p:cSldViewPr>
      <p:cViewPr>
        <p:scale>
          <a:sx n="75" d="100"/>
          <a:sy n="75" d="100"/>
        </p:scale>
        <p:origin x="-1104" y="-528"/>
      </p:cViewPr>
      <p:guideLst>
        <p:guide orient="horz" pos="2160"/>
        <p:guide pos="2880"/>
      </p:guideLst>
    </p:cSldViewPr>
  </p:slideViewPr>
  <p:outlineViewPr>
    <p:cViewPr>
      <p:scale>
        <a:sx n="33" d="100"/>
        <a:sy n="33" d="100"/>
      </p:scale>
      <p:origin x="0" y="276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D3359-C1EC-4E77-B57B-AE293D26B3B4}" type="datetimeFigureOut">
              <a:rPr lang="en-US" smtClean="0"/>
              <a:pPr/>
              <a:t>7/13/2016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0C420C-33E2-4F7D-9E41-40B940D57EC5}" type="slidenum">
              <a:rPr lang="en-US" smtClean="0"/>
              <a:pPr/>
              <a:t>‹#›</a:t>
            </a:fld>
            <a:endParaRPr lang="en-US"/>
          </a:p>
        </p:txBody>
      </p:sp>
    </p:spTree>
    <p:extLst>
      <p:ext uri="{BB962C8B-B14F-4D97-AF65-F5344CB8AC3E}">
        <p14:creationId xmlns:p14="http://schemas.microsoft.com/office/powerpoint/2010/main" val="2812005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7DEF2-4997-453F-86BE-7196671B1355}" type="datetimeFigureOut">
              <a:rPr lang="en-US" smtClean="0"/>
              <a:pPr/>
              <a:t>7/13/2016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61DD3-B250-402D-B3FE-E61170C198EF}" type="slidenum">
              <a:rPr lang="en-US" smtClean="0"/>
              <a:pPr/>
              <a:t>‹#›</a:t>
            </a:fld>
            <a:endParaRPr lang="en-US"/>
          </a:p>
        </p:txBody>
      </p:sp>
    </p:spTree>
    <p:extLst>
      <p:ext uri="{BB962C8B-B14F-4D97-AF65-F5344CB8AC3E}">
        <p14:creationId xmlns:p14="http://schemas.microsoft.com/office/powerpoint/2010/main" val="15343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5900" indent="-215900" eaLnBrk="1" hangingPunct="1">
              <a:spcBef>
                <a:spcPct val="0"/>
              </a:spcBef>
              <a:buFontTx/>
              <a:buAutoNum type="arabicPeriod"/>
            </a:pPr>
            <a:r>
              <a:rPr lang="en-US" altLang="en-US" smtClean="0"/>
              <a:t>The collection system has traditionally been viewed as a “means to an end” for the WWTP, however the biofilm in the sewer has similar treatment capability as a trickling filter if the microbiology can be harnessed.</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2013" eaLnBrk="0" hangingPunct="0">
              <a:defRPr>
                <a:solidFill>
                  <a:schemeClr val="tx1"/>
                </a:solidFill>
                <a:latin typeface="Arial" pitchFamily="34" charset="0"/>
              </a:defRPr>
            </a:lvl1pPr>
            <a:lvl2pPr marL="742950" indent="-285750" defTabSz="862013" eaLnBrk="0" hangingPunct="0">
              <a:defRPr>
                <a:solidFill>
                  <a:schemeClr val="tx1"/>
                </a:solidFill>
                <a:latin typeface="Arial" pitchFamily="34" charset="0"/>
              </a:defRPr>
            </a:lvl2pPr>
            <a:lvl3pPr marL="1143000" indent="-228600" defTabSz="862013" eaLnBrk="0" hangingPunct="0">
              <a:defRPr>
                <a:solidFill>
                  <a:schemeClr val="tx1"/>
                </a:solidFill>
                <a:latin typeface="Arial" pitchFamily="34" charset="0"/>
              </a:defRPr>
            </a:lvl3pPr>
            <a:lvl4pPr marL="1600200" indent="-228600" defTabSz="862013" eaLnBrk="0" hangingPunct="0">
              <a:defRPr>
                <a:solidFill>
                  <a:schemeClr val="tx1"/>
                </a:solidFill>
                <a:latin typeface="Arial" pitchFamily="34" charset="0"/>
              </a:defRPr>
            </a:lvl4pPr>
            <a:lvl5pPr marL="2057400" indent="-228600" defTabSz="862013" eaLnBrk="0" hangingPunct="0">
              <a:defRPr>
                <a:solidFill>
                  <a:schemeClr val="tx1"/>
                </a:solidFill>
                <a:latin typeface="Arial" pitchFamily="34" charset="0"/>
              </a:defRPr>
            </a:lvl5pPr>
            <a:lvl6pPr marL="2514600" indent="-228600" defTabSz="862013" eaLnBrk="0" fontAlgn="base" hangingPunct="0">
              <a:spcBef>
                <a:spcPct val="0"/>
              </a:spcBef>
              <a:spcAft>
                <a:spcPct val="0"/>
              </a:spcAft>
              <a:defRPr>
                <a:solidFill>
                  <a:schemeClr val="tx1"/>
                </a:solidFill>
                <a:latin typeface="Arial" pitchFamily="34" charset="0"/>
              </a:defRPr>
            </a:lvl6pPr>
            <a:lvl7pPr marL="2971800" indent="-228600" defTabSz="862013" eaLnBrk="0" fontAlgn="base" hangingPunct="0">
              <a:spcBef>
                <a:spcPct val="0"/>
              </a:spcBef>
              <a:spcAft>
                <a:spcPct val="0"/>
              </a:spcAft>
              <a:defRPr>
                <a:solidFill>
                  <a:schemeClr val="tx1"/>
                </a:solidFill>
                <a:latin typeface="Arial" pitchFamily="34" charset="0"/>
              </a:defRPr>
            </a:lvl7pPr>
            <a:lvl8pPr marL="3429000" indent="-228600" defTabSz="862013" eaLnBrk="0" fontAlgn="base" hangingPunct="0">
              <a:spcBef>
                <a:spcPct val="0"/>
              </a:spcBef>
              <a:spcAft>
                <a:spcPct val="0"/>
              </a:spcAft>
              <a:defRPr>
                <a:solidFill>
                  <a:schemeClr val="tx1"/>
                </a:solidFill>
                <a:latin typeface="Arial" pitchFamily="34" charset="0"/>
              </a:defRPr>
            </a:lvl8pPr>
            <a:lvl9pPr marL="3886200" indent="-228600" defTabSz="862013" eaLnBrk="0" fontAlgn="base" hangingPunct="0">
              <a:spcBef>
                <a:spcPct val="0"/>
              </a:spcBef>
              <a:spcAft>
                <a:spcPct val="0"/>
              </a:spcAft>
              <a:defRPr>
                <a:solidFill>
                  <a:schemeClr val="tx1"/>
                </a:solidFill>
                <a:latin typeface="Arial" pitchFamily="34" charset="0"/>
              </a:defRPr>
            </a:lvl9pPr>
          </a:lstStyle>
          <a:p>
            <a:pPr eaLnBrk="1" hangingPunct="1"/>
            <a:fld id="{A14B6834-DE11-468C-AD9F-C7C818B1E9F6}" type="slidenum">
              <a:rPr lang="en-US" altLang="en-US" smtClean="0"/>
              <a:pPr eaLnBrk="1" hangingPunct="1"/>
              <a:t>6</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L2 is the workhorse of the </a:t>
            </a:r>
            <a:r>
              <a:rPr lang="en-US" dirty="0" err="1" smtClean="0"/>
              <a:t>OdaLog</a:t>
            </a:r>
            <a:r>
              <a:rPr lang="en-US" dirty="0" smtClean="0"/>
              <a:t> line,</a:t>
            </a:r>
            <a:r>
              <a:rPr lang="en-US" baseline="0" dirty="0" smtClean="0"/>
              <a:t> their base model.</a:t>
            </a:r>
            <a:endParaRPr lang="en-US" dirty="0" smtClean="0"/>
          </a:p>
          <a:p>
            <a:r>
              <a:rPr lang="en-US" dirty="0" smtClean="0"/>
              <a:t>Parameters can be easily set</a:t>
            </a:r>
            <a:r>
              <a:rPr lang="en-US" baseline="0" dirty="0" smtClean="0"/>
              <a:t> for desired frequency of the air samples via an infrared connection and a PC. </a:t>
            </a:r>
          </a:p>
          <a:p>
            <a:r>
              <a:rPr lang="en-US" baseline="0" dirty="0" smtClean="0"/>
              <a:t>Logging intervals can be set from 1 second to 1 hour, and everything in-between.</a:t>
            </a:r>
          </a:p>
          <a:p>
            <a:r>
              <a:rPr lang="en-US" dirty="0" smtClean="0"/>
              <a:t>Our units measure up to 200 PPM. There are other devices available</a:t>
            </a:r>
            <a:r>
              <a:rPr lang="en-US" baseline="0" dirty="0" smtClean="0"/>
              <a:t> with a range up to 1000 PPM.</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and Sulfur</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Ferrous</a:t>
            </a:r>
            <a:r>
              <a:rPr lang="en-US" baseline="0" dirty="0" smtClean="0"/>
              <a:t> Sulfide and Hydrochloric Acid</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Ferrous Sulfide and Hydrogen Sulfide</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Bacteria will not interact with the sulfates, reducing them to sulfides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Exact dosages may need to be determined by a full scale trial, conducted on site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HCl</a:t>
            </a:r>
            <a:r>
              <a:rPr lang="en-US" baseline="0" dirty="0" smtClean="0"/>
              <a:t> – hydrochloric acid</a:t>
            </a:r>
          </a:p>
          <a:p>
            <a:r>
              <a:rPr lang="en-US" baseline="0" dirty="0" smtClean="0"/>
              <a:t>H2SO4 – Sulfuric Acid</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34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Manganese Dioxide and Sulfuric Acid, Along with Potassium</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Manganese and Sulfuric</a:t>
            </a:r>
            <a:r>
              <a:rPr lang="en-US" baseline="0" dirty="0" smtClean="0"/>
              <a:t> Acid, along with Sodium</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600" dirty="0" smtClean="0"/>
              <a:t>This method does not eliminate hydrogen sulfide, it merely alters the equilibrium</a:t>
            </a:r>
          </a:p>
          <a:p>
            <a:pPr lvl="1"/>
            <a:r>
              <a:rPr lang="en-US" sz="1600" dirty="0" smtClean="0"/>
              <a:t>Severe turbulence and still allow liberation, even at a 9.0 pH</a:t>
            </a:r>
          </a:p>
          <a:p>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40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2AD388-1AAE-4F50-9B0D-8F359C383F37}" type="slidenum">
              <a:rPr lang="en-US" altLang="en-US" sz="1200" smtClean="0">
                <a:latin typeface="Arial" pitchFamily="34" charset="0"/>
              </a:rPr>
              <a:pPr eaLnBrk="1" hangingPunct="1"/>
              <a:t>41</a:t>
            </a:fld>
            <a:endParaRPr lang="en-US" altLang="en-US" sz="1200" smtClean="0">
              <a:latin typeface="Arial"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F4F04B-BC54-4E9A-92A4-9935C940F4DC}" type="slidenum">
              <a:rPr lang="en-US" altLang="en-US" smtClean="0"/>
              <a:pPr eaLnBrk="1" hangingPunct="1"/>
              <a:t>7</a:t>
            </a:fld>
            <a:endParaRPr lang="en-US" altLang="en-US" smtClean="0"/>
          </a:p>
        </p:txBody>
      </p:sp>
      <p:sp>
        <p:nvSpPr>
          <p:cNvPr id="52227" name="Rectangle 1026"/>
          <p:cNvSpPr>
            <a:spLocks noGrp="1" noRot="1" noChangeAspect="1" noChangeArrowheads="1" noTextEdit="1"/>
          </p:cNvSpPr>
          <p:nvPr>
            <p:ph type="sldImg"/>
          </p:nvPr>
        </p:nvSpPr>
        <p:spPr bwMode="auto">
          <a:xfrm>
            <a:off x="1130300" y="674688"/>
            <a:ext cx="4597400" cy="3448050"/>
          </a:xfrm>
          <a:solidFill>
            <a:srgbClr val="FFFFFF"/>
          </a:solidFill>
          <a:ln>
            <a:solidFill>
              <a:srgbClr val="000000"/>
            </a:solidFill>
            <a:miter lim="800000"/>
            <a:headEnd/>
            <a:tailEnd/>
          </a:ln>
        </p:spPr>
      </p:sp>
      <p:sp>
        <p:nvSpPr>
          <p:cNvPr id="52228" name="Rectangle 1027"/>
          <p:cNvSpPr>
            <a:spLocks noGrp="1" noChangeArrowheads="1"/>
          </p:cNvSpPr>
          <p:nvPr>
            <p:ph type="body" idx="1"/>
          </p:nvPr>
        </p:nvSpPr>
        <p:spPr bwMode="auto">
          <a:xfrm>
            <a:off x="893763" y="4346575"/>
            <a:ext cx="5070475" cy="4122738"/>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2013" eaLnBrk="0" hangingPunct="0">
              <a:defRPr>
                <a:solidFill>
                  <a:schemeClr val="tx1"/>
                </a:solidFill>
                <a:latin typeface="Arial" pitchFamily="34" charset="0"/>
              </a:defRPr>
            </a:lvl1pPr>
            <a:lvl2pPr marL="742950" indent="-285750" defTabSz="862013" eaLnBrk="0" hangingPunct="0">
              <a:defRPr>
                <a:solidFill>
                  <a:schemeClr val="tx1"/>
                </a:solidFill>
                <a:latin typeface="Arial" pitchFamily="34" charset="0"/>
              </a:defRPr>
            </a:lvl2pPr>
            <a:lvl3pPr marL="1143000" indent="-228600" defTabSz="862013" eaLnBrk="0" hangingPunct="0">
              <a:defRPr>
                <a:solidFill>
                  <a:schemeClr val="tx1"/>
                </a:solidFill>
                <a:latin typeface="Arial" pitchFamily="34" charset="0"/>
              </a:defRPr>
            </a:lvl3pPr>
            <a:lvl4pPr marL="1600200" indent="-228600" defTabSz="862013" eaLnBrk="0" hangingPunct="0">
              <a:defRPr>
                <a:solidFill>
                  <a:schemeClr val="tx1"/>
                </a:solidFill>
                <a:latin typeface="Arial" pitchFamily="34" charset="0"/>
              </a:defRPr>
            </a:lvl4pPr>
            <a:lvl5pPr marL="2057400" indent="-228600" defTabSz="862013" eaLnBrk="0" hangingPunct="0">
              <a:defRPr>
                <a:solidFill>
                  <a:schemeClr val="tx1"/>
                </a:solidFill>
                <a:latin typeface="Arial" pitchFamily="34" charset="0"/>
              </a:defRPr>
            </a:lvl5pPr>
            <a:lvl6pPr marL="2514600" indent="-228600" defTabSz="862013" eaLnBrk="0" fontAlgn="base" hangingPunct="0">
              <a:spcBef>
                <a:spcPct val="0"/>
              </a:spcBef>
              <a:spcAft>
                <a:spcPct val="0"/>
              </a:spcAft>
              <a:defRPr>
                <a:solidFill>
                  <a:schemeClr val="tx1"/>
                </a:solidFill>
                <a:latin typeface="Arial" pitchFamily="34" charset="0"/>
              </a:defRPr>
            </a:lvl6pPr>
            <a:lvl7pPr marL="2971800" indent="-228600" defTabSz="862013" eaLnBrk="0" fontAlgn="base" hangingPunct="0">
              <a:spcBef>
                <a:spcPct val="0"/>
              </a:spcBef>
              <a:spcAft>
                <a:spcPct val="0"/>
              </a:spcAft>
              <a:defRPr>
                <a:solidFill>
                  <a:schemeClr val="tx1"/>
                </a:solidFill>
                <a:latin typeface="Arial" pitchFamily="34" charset="0"/>
              </a:defRPr>
            </a:lvl7pPr>
            <a:lvl8pPr marL="3429000" indent="-228600" defTabSz="862013" eaLnBrk="0" fontAlgn="base" hangingPunct="0">
              <a:spcBef>
                <a:spcPct val="0"/>
              </a:spcBef>
              <a:spcAft>
                <a:spcPct val="0"/>
              </a:spcAft>
              <a:defRPr>
                <a:solidFill>
                  <a:schemeClr val="tx1"/>
                </a:solidFill>
                <a:latin typeface="Arial" pitchFamily="34" charset="0"/>
              </a:defRPr>
            </a:lvl8pPr>
            <a:lvl9pPr marL="3886200" indent="-228600" defTabSz="862013" eaLnBrk="0" fontAlgn="base" hangingPunct="0">
              <a:spcBef>
                <a:spcPct val="0"/>
              </a:spcBef>
              <a:spcAft>
                <a:spcPct val="0"/>
              </a:spcAft>
              <a:defRPr>
                <a:solidFill>
                  <a:schemeClr val="tx1"/>
                </a:solidFill>
                <a:latin typeface="Arial" pitchFamily="34" charset="0"/>
              </a:defRPr>
            </a:lvl9pPr>
          </a:lstStyle>
          <a:p>
            <a:pPr eaLnBrk="1" hangingPunct="1"/>
            <a:fld id="{A26ACCA1-D6C7-4442-9CFA-28EFD32C60EE}" type="slidenum">
              <a:rPr lang="en-US" altLang="en-US" smtClean="0"/>
              <a:pPr eaLnBrk="1" hangingPunct="1"/>
              <a:t>8</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62013" eaLnBrk="0" hangingPunct="0">
              <a:defRPr>
                <a:solidFill>
                  <a:schemeClr val="tx1"/>
                </a:solidFill>
                <a:latin typeface="Arial" pitchFamily="34" charset="0"/>
              </a:defRPr>
            </a:lvl1pPr>
            <a:lvl2pPr marL="742950" indent="-285750" defTabSz="862013" eaLnBrk="0" hangingPunct="0">
              <a:defRPr>
                <a:solidFill>
                  <a:schemeClr val="tx1"/>
                </a:solidFill>
                <a:latin typeface="Arial" pitchFamily="34" charset="0"/>
              </a:defRPr>
            </a:lvl2pPr>
            <a:lvl3pPr marL="1143000" indent="-228600" defTabSz="862013" eaLnBrk="0" hangingPunct="0">
              <a:defRPr>
                <a:solidFill>
                  <a:schemeClr val="tx1"/>
                </a:solidFill>
                <a:latin typeface="Arial" pitchFamily="34" charset="0"/>
              </a:defRPr>
            </a:lvl3pPr>
            <a:lvl4pPr marL="1600200" indent="-228600" defTabSz="862013" eaLnBrk="0" hangingPunct="0">
              <a:defRPr>
                <a:solidFill>
                  <a:schemeClr val="tx1"/>
                </a:solidFill>
                <a:latin typeface="Arial" pitchFamily="34" charset="0"/>
              </a:defRPr>
            </a:lvl4pPr>
            <a:lvl5pPr marL="2057400" indent="-228600" defTabSz="862013" eaLnBrk="0" hangingPunct="0">
              <a:defRPr>
                <a:solidFill>
                  <a:schemeClr val="tx1"/>
                </a:solidFill>
                <a:latin typeface="Arial" pitchFamily="34" charset="0"/>
              </a:defRPr>
            </a:lvl5pPr>
            <a:lvl6pPr marL="2514600" indent="-228600" defTabSz="862013" eaLnBrk="0" fontAlgn="base" hangingPunct="0">
              <a:spcBef>
                <a:spcPct val="0"/>
              </a:spcBef>
              <a:spcAft>
                <a:spcPct val="0"/>
              </a:spcAft>
              <a:defRPr>
                <a:solidFill>
                  <a:schemeClr val="tx1"/>
                </a:solidFill>
                <a:latin typeface="Arial" pitchFamily="34" charset="0"/>
              </a:defRPr>
            </a:lvl6pPr>
            <a:lvl7pPr marL="2971800" indent="-228600" defTabSz="862013" eaLnBrk="0" fontAlgn="base" hangingPunct="0">
              <a:spcBef>
                <a:spcPct val="0"/>
              </a:spcBef>
              <a:spcAft>
                <a:spcPct val="0"/>
              </a:spcAft>
              <a:defRPr>
                <a:solidFill>
                  <a:schemeClr val="tx1"/>
                </a:solidFill>
                <a:latin typeface="Arial" pitchFamily="34" charset="0"/>
              </a:defRPr>
            </a:lvl7pPr>
            <a:lvl8pPr marL="3429000" indent="-228600" defTabSz="862013" eaLnBrk="0" fontAlgn="base" hangingPunct="0">
              <a:spcBef>
                <a:spcPct val="0"/>
              </a:spcBef>
              <a:spcAft>
                <a:spcPct val="0"/>
              </a:spcAft>
              <a:defRPr>
                <a:solidFill>
                  <a:schemeClr val="tx1"/>
                </a:solidFill>
                <a:latin typeface="Arial" pitchFamily="34" charset="0"/>
              </a:defRPr>
            </a:lvl8pPr>
            <a:lvl9pPr marL="3886200" indent="-228600" defTabSz="862013" eaLnBrk="0" fontAlgn="base" hangingPunct="0">
              <a:spcBef>
                <a:spcPct val="0"/>
              </a:spcBef>
              <a:spcAft>
                <a:spcPct val="0"/>
              </a:spcAft>
              <a:defRPr>
                <a:solidFill>
                  <a:schemeClr val="tx1"/>
                </a:solidFill>
                <a:latin typeface="Arial" pitchFamily="34" charset="0"/>
              </a:defRPr>
            </a:lvl9pPr>
          </a:lstStyle>
          <a:p>
            <a:pPr eaLnBrk="1" hangingPunct="1"/>
            <a:fld id="{3B7A185F-DDC9-4B59-BF27-F5BB8CB5D870}" type="slidenum">
              <a:rPr lang="en-US" altLang="en-US" smtClean="0"/>
              <a:pPr eaLnBrk="1" hangingPunct="1"/>
              <a:t>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next step is, how does the H2S in the water get into the air.</a:t>
            </a:r>
          </a:p>
          <a:p>
            <a:pPr eaLnBrk="1" hangingPunct="1">
              <a:spcBef>
                <a:spcPct val="0"/>
              </a:spcBef>
            </a:pPr>
            <a:endParaRPr lang="en-US" altLang="en-US" dirty="0" smtClean="0"/>
          </a:p>
          <a:p>
            <a:pPr eaLnBrk="1" hangingPunct="1">
              <a:spcBef>
                <a:spcPct val="0"/>
              </a:spcBef>
            </a:pPr>
            <a:r>
              <a:rPr lang="en-US" altLang="en-US" dirty="0" smtClean="0"/>
              <a:t>There’s a law called Henry’s which relates the partial pressure of a gas above a liquid to the concentration of solute in the liquid phase. So for example, as pH decreases and the H2S concentration in the wastewater increases, this will be followed by the increase of the partial pressure of H2S in the gas phase according to Henry’s law.</a:t>
            </a:r>
          </a:p>
          <a:p>
            <a:pPr eaLnBrk="1" hangingPunct="1">
              <a:spcBef>
                <a:spcPct val="0"/>
              </a:spcBef>
            </a:pPr>
            <a:endParaRPr lang="en-US" altLang="en-US" dirty="0" smtClean="0"/>
          </a:p>
          <a:p>
            <a:pPr eaLnBrk="1" hangingPunct="1">
              <a:spcBef>
                <a:spcPct val="0"/>
              </a:spcBef>
            </a:pPr>
            <a:r>
              <a:rPr lang="en-US" altLang="en-US" dirty="0" smtClean="0"/>
              <a:t>And as I mention before, the solubility of H2S in water also changes with the temperature of the wastewater.  The solubility of H2S in water decreases with increasing temperature, releasing more H2S into the air.</a:t>
            </a:r>
          </a:p>
          <a:p>
            <a:pPr eaLnBrk="1" hangingPunct="1">
              <a:spcBef>
                <a:spcPct val="0"/>
              </a:spcBef>
            </a:pPr>
            <a:endParaRPr lang="en-US" altLang="en-US" dirty="0" smtClean="0"/>
          </a:p>
          <a:p>
            <a:pPr eaLnBrk="1" hangingPunct="1">
              <a:spcBef>
                <a:spcPct val="0"/>
              </a:spcBef>
            </a:pPr>
            <a:r>
              <a:rPr lang="en-US" altLang="en-US" dirty="0" smtClean="0"/>
              <a:t>Reaction Kinetics:  Refers to the speed at a which a chemical reaction will take place.  In general, the rate of a reaction increases with increasing temperature. </a:t>
            </a:r>
          </a:p>
          <a:p>
            <a:endParaRPr lang="en-US" altLang="en-US" dirty="0" smtClean="0"/>
          </a:p>
          <a:p>
            <a:r>
              <a:rPr lang="en-US" altLang="en-US" dirty="0" smtClean="0"/>
              <a:t>And lastly, the turbulence of the wastewater in the form of mixing or cascading flows of water will also contribute to the transfer of H2S from liquid to the gas phase.  For example, </a:t>
            </a:r>
            <a:r>
              <a:rPr lang="en-US" altLang="en-US" dirty="0" err="1" smtClean="0"/>
              <a:t>Parkson’s</a:t>
            </a:r>
            <a:r>
              <a:rPr lang="en-US" altLang="en-US" dirty="0" smtClean="0"/>
              <a:t> Rotary Drum screens will contribute to more H2S being released due to agitation.  This is something we’re currently trying to address at the Modesto, CA pilot and also something we may try to change in the actual design of the screens in order to incorporate an </a:t>
            </a:r>
            <a:r>
              <a:rPr lang="en-US" altLang="en-US" dirty="0" err="1" smtClean="0"/>
              <a:t>OHxyPhogg</a:t>
            </a:r>
            <a:r>
              <a:rPr lang="en-US" altLang="en-US" dirty="0" smtClean="0"/>
              <a:t>.  </a:t>
            </a:r>
          </a:p>
          <a:p>
            <a:endParaRPr lang="en-US" altLang="en-US"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1CE31E-7FFB-426D-88F1-6AF4126E4345}" type="slidenum">
              <a:rPr lang="pt-BR" altLang="en-US" smtClean="0"/>
              <a:pPr eaLnBrk="1" hangingPunct="1"/>
              <a:t>11</a:t>
            </a:fld>
            <a:endParaRPr lang="pt-B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3AA4AE-A3E6-4249-AD71-EC73C60DF26C}" type="slidenum">
              <a:rPr lang="en-US" altLang="en-US" smtClean="0"/>
              <a:pPr eaLnBrk="1" hangingPunct="1"/>
              <a:t>18</a:t>
            </a:fld>
            <a:endParaRPr lang="en-US" alt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B925D8-6ABF-47CA-93AD-1D0CD5851A5E}" type="slidenum">
              <a:rPr lang="en-US" altLang="en-US" smtClean="0"/>
              <a:pPr eaLnBrk="1" hangingPunct="1"/>
              <a:t>20</a:t>
            </a:fld>
            <a:endParaRPr lang="en-US" alt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grab-sampling is just a snapshot of a moment</a:t>
            </a:r>
            <a:r>
              <a:rPr lang="en-US" baseline="0" dirty="0" smtClean="0"/>
              <a:t> in time, but still a useful tool in a trial.</a:t>
            </a:r>
          </a:p>
          <a:p>
            <a:r>
              <a:rPr lang="en-US" baseline="0" dirty="0" smtClean="0"/>
              <a:t>The LaMotte is a v</a:t>
            </a:r>
            <a:r>
              <a:rPr lang="en-US" dirty="0" smtClean="0"/>
              <a:t>ery accurate, effective and easy-to-use</a:t>
            </a:r>
            <a:r>
              <a:rPr lang="en-US" baseline="0" dirty="0" smtClean="0"/>
              <a:t> field kit.</a:t>
            </a:r>
          </a:p>
          <a:p>
            <a:r>
              <a:rPr lang="en-US" baseline="0" dirty="0" smtClean="0"/>
              <a:t>There are other kits for this purpose out there, but we have used this one for 30+ years with great success.</a:t>
            </a:r>
            <a:endParaRPr lang="en-US" dirty="0" smtClean="0"/>
          </a:p>
          <a:p>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L2 is the workhorse of the </a:t>
            </a:r>
            <a:r>
              <a:rPr lang="en-US" dirty="0" err="1" smtClean="0"/>
              <a:t>OdaLog</a:t>
            </a:r>
            <a:r>
              <a:rPr lang="en-US" dirty="0" smtClean="0"/>
              <a:t> line,</a:t>
            </a:r>
            <a:r>
              <a:rPr lang="en-US" baseline="0" dirty="0" smtClean="0"/>
              <a:t> their base model.</a:t>
            </a:r>
            <a:endParaRPr lang="en-US" dirty="0" smtClean="0"/>
          </a:p>
          <a:p>
            <a:r>
              <a:rPr lang="en-US" dirty="0" smtClean="0"/>
              <a:t>Parameters can be easily set</a:t>
            </a:r>
            <a:r>
              <a:rPr lang="en-US" baseline="0" dirty="0" smtClean="0"/>
              <a:t> for desired frequency of the air samples via an infrared connection and a PC. </a:t>
            </a:r>
          </a:p>
          <a:p>
            <a:r>
              <a:rPr lang="en-US" baseline="0" dirty="0" smtClean="0"/>
              <a:t>Logging intervals can be set from 1 second to 1 hour, and everything in-between.</a:t>
            </a:r>
          </a:p>
          <a:p>
            <a:r>
              <a:rPr lang="en-US" dirty="0" smtClean="0"/>
              <a:t>Our units measure up to 200 PPM. There are other devices available</a:t>
            </a:r>
            <a:r>
              <a:rPr lang="en-US" baseline="0" dirty="0" smtClean="0"/>
              <a:t> with a range up to 1000 PPM.</a:t>
            </a:r>
            <a:endParaRPr lang="en-US" dirty="0"/>
          </a:p>
        </p:txBody>
      </p:sp>
      <p:sp>
        <p:nvSpPr>
          <p:cNvPr id="4" name="Slide Number Placeholder 3"/>
          <p:cNvSpPr>
            <a:spLocks noGrp="1"/>
          </p:cNvSpPr>
          <p:nvPr>
            <p:ph type="sldNum" sz="quarter" idx="10"/>
          </p:nvPr>
        </p:nvSpPr>
        <p:spPr/>
        <p:txBody>
          <a:bodyPr/>
          <a:lstStyle/>
          <a:p>
            <a:fld id="{7C961DD3-B250-402D-B3FE-E61170C198EF}"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1B47-EA40-4CC6-96CD-D29D0F8E7E9E}" type="slidenum">
              <a:rPr lang="en-US" smtClean="0"/>
              <a:pPr/>
              <a:t>‹#›</a:t>
            </a:fld>
            <a:endParaRPr lang="en-US" dirty="0"/>
          </a:p>
        </p:txBody>
      </p:sp>
      <p:pic>
        <p:nvPicPr>
          <p:cNvPr id="8" name="Picture 7" descr="Coyne Logo.jpg"/>
          <p:cNvPicPr>
            <a:picLocks noChangeAspect="1"/>
          </p:cNvPicPr>
          <p:nvPr userDrawn="1"/>
        </p:nvPicPr>
        <p:blipFill>
          <a:blip r:embed="rId2" cstate="print"/>
          <a:stretch>
            <a:fillRect/>
          </a:stretch>
        </p:blipFill>
        <p:spPr>
          <a:xfrm>
            <a:off x="-1" y="0"/>
            <a:ext cx="3227941" cy="1447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1B47-EA40-4CC6-96CD-D29D0F8E7E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0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41475"/>
            <a:ext cx="7772400" cy="4454525"/>
          </a:xfrm>
          <a:prstGeom prst="rect">
            <a:avLst/>
          </a:prstGeo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a:defRPr/>
            </a:pPr>
            <a:fld id="{9BBAD992-BC07-4E3B-A575-1196DF1C2020}" type="slidenum">
              <a:rPr lang="en-US"/>
              <a:pPr>
                <a:defRPr/>
              </a:pPr>
              <a:t>‹#›</a:t>
            </a:fld>
            <a:endParaRPr lang="en-US"/>
          </a:p>
        </p:txBody>
      </p:sp>
    </p:spTree>
    <p:extLst>
      <p:ext uri="{BB962C8B-B14F-4D97-AF65-F5344CB8AC3E}">
        <p14:creationId xmlns:p14="http://schemas.microsoft.com/office/powerpoint/2010/main" val="10347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Coyne Logo.jpg"/>
          <p:cNvPicPr>
            <a:picLocks noChangeAspect="1"/>
          </p:cNvPicPr>
          <p:nvPr userDrawn="1"/>
        </p:nvPicPr>
        <p:blipFill>
          <a:blip r:embed="rId2" cstate="print"/>
          <a:stretch>
            <a:fillRect/>
          </a:stretch>
        </p:blipFill>
        <p:spPr>
          <a:xfrm>
            <a:off x="1" y="1"/>
            <a:ext cx="1904999" cy="854432"/>
          </a:xfrm>
          <a:prstGeom prst="rect">
            <a:avLst/>
          </a:prstGeom>
        </p:spPr>
      </p:pic>
      <p:sp>
        <p:nvSpPr>
          <p:cNvPr id="2" name="Title 1"/>
          <p:cNvSpPr>
            <a:spLocks noGrp="1"/>
          </p:cNvSpPr>
          <p:nvPr>
            <p:ph type="title"/>
          </p:nvPr>
        </p:nvSpPr>
        <p:spPr>
          <a:xfrm>
            <a:off x="457200" y="625476"/>
            <a:ext cx="8229600" cy="746124"/>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1B47-EA40-4CC6-96CD-D29D0F8E7E9E}" type="slidenum">
              <a:rPr lang="en-US" smtClean="0"/>
              <a:pPr/>
              <a:t>‹#›</a:t>
            </a:fld>
            <a:endParaRPr lang="en-US" dirty="0"/>
          </a:p>
        </p:txBody>
      </p:sp>
      <p:cxnSp>
        <p:nvCxnSpPr>
          <p:cNvPr id="8" name="Straight Connector 7"/>
          <p:cNvCxnSpPr/>
          <p:nvPr userDrawn="1"/>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Coyne Logo.jpg"/>
          <p:cNvPicPr>
            <a:picLocks noChangeAspect="1"/>
          </p:cNvPicPr>
          <p:nvPr userDrawn="1"/>
        </p:nvPicPr>
        <p:blipFill>
          <a:blip r:embed="rId2" cstate="print"/>
          <a:stretch>
            <a:fillRect/>
          </a:stretch>
        </p:blipFill>
        <p:spPr>
          <a:xfrm>
            <a:off x="1" y="1"/>
            <a:ext cx="1904999" cy="854432"/>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1B47-EA40-4CC6-96CD-D29D0F8E7E9E}" type="slidenum">
              <a:rPr lang="en-US" smtClean="0"/>
              <a:pPr/>
              <a:t>‹#›</a:t>
            </a:fld>
            <a:endParaRPr lang="en-US" dirty="0"/>
          </a:p>
        </p:txBody>
      </p:sp>
      <p:sp>
        <p:nvSpPr>
          <p:cNvPr id="8" name="Title 1"/>
          <p:cNvSpPr>
            <a:spLocks noGrp="1"/>
          </p:cNvSpPr>
          <p:nvPr>
            <p:ph type="title"/>
          </p:nvPr>
        </p:nvSpPr>
        <p:spPr>
          <a:xfrm>
            <a:off x="457200" y="625476"/>
            <a:ext cx="8229600" cy="746124"/>
          </a:xfrm>
        </p:spPr>
        <p:txBody>
          <a:bodyPr>
            <a:normAutofit/>
          </a:bodyPr>
          <a:lstStyle>
            <a:lvl1pPr>
              <a:defRPr sz="3600"/>
            </a:lvl1pPr>
          </a:lstStyle>
          <a:p>
            <a:r>
              <a:rPr lang="en-US" dirty="0" smtClean="0"/>
              <a:t>Click to edit Master title style</a:t>
            </a:r>
            <a:endParaRPr lang="en-US" dirty="0"/>
          </a:p>
        </p:txBody>
      </p:sp>
      <p:cxnSp>
        <p:nvCxnSpPr>
          <p:cNvPr id="10" name="Straight Connector 9"/>
          <p:cNvCxnSpPr/>
          <p:nvPr userDrawn="1"/>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Coyne Logo.jpg"/>
          <p:cNvPicPr>
            <a:picLocks noChangeAspect="1"/>
          </p:cNvPicPr>
          <p:nvPr userDrawn="1"/>
        </p:nvPicPr>
        <p:blipFill>
          <a:blip r:embed="rId2" cstate="print"/>
          <a:stretch>
            <a:fillRect/>
          </a:stretch>
        </p:blipFill>
        <p:spPr>
          <a:xfrm>
            <a:off x="1" y="1"/>
            <a:ext cx="1904999" cy="85443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041B47-EA40-4CC6-96CD-D29D0F8E7E9E}" type="slidenum">
              <a:rPr lang="en-US" smtClean="0"/>
              <a:pPr/>
              <a:t>‹#›</a:t>
            </a:fld>
            <a:endParaRPr lang="en-US" dirty="0"/>
          </a:p>
        </p:txBody>
      </p:sp>
      <p:sp>
        <p:nvSpPr>
          <p:cNvPr id="10" name="Title 1"/>
          <p:cNvSpPr>
            <a:spLocks noGrp="1"/>
          </p:cNvSpPr>
          <p:nvPr>
            <p:ph type="title"/>
          </p:nvPr>
        </p:nvSpPr>
        <p:spPr>
          <a:xfrm>
            <a:off x="457200" y="625476"/>
            <a:ext cx="8229600" cy="746124"/>
          </a:xfrm>
        </p:spPr>
        <p:txBody>
          <a:bodyPr>
            <a:normAutofit/>
          </a:bodyPr>
          <a:lstStyle>
            <a:lvl1pPr>
              <a:defRPr sz="3600"/>
            </a:lvl1pPr>
          </a:lstStyle>
          <a:p>
            <a:r>
              <a:rPr lang="en-US" dirty="0" smtClean="0"/>
              <a:t>Click to edit Master title style</a:t>
            </a:r>
            <a:endParaRPr lang="en-US" dirty="0"/>
          </a:p>
        </p:txBody>
      </p:sp>
      <p:cxnSp>
        <p:nvCxnSpPr>
          <p:cNvPr id="12" name="Straight Connector 11"/>
          <p:cNvCxnSpPr/>
          <p:nvPr userDrawn="1"/>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Coyne Logo.jpg"/>
          <p:cNvPicPr>
            <a:picLocks noChangeAspect="1"/>
          </p:cNvPicPr>
          <p:nvPr userDrawn="1"/>
        </p:nvPicPr>
        <p:blipFill>
          <a:blip r:embed="rId2" cstate="print"/>
          <a:stretch>
            <a:fillRect/>
          </a:stretch>
        </p:blipFill>
        <p:spPr>
          <a:xfrm>
            <a:off x="1" y="1"/>
            <a:ext cx="1904999" cy="854432"/>
          </a:xfrm>
          <a:prstGeom prst="rect">
            <a:avLst/>
          </a:prstGeom>
        </p:spPr>
      </p:pic>
      <p:sp>
        <p:nvSpPr>
          <p:cNvPr id="3" name="Date Placeholder 2"/>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041B47-EA40-4CC6-96CD-D29D0F8E7E9E}" type="slidenum">
              <a:rPr lang="en-US" smtClean="0"/>
              <a:pPr/>
              <a:t>‹#›</a:t>
            </a:fld>
            <a:endParaRPr lang="en-US" dirty="0"/>
          </a:p>
        </p:txBody>
      </p:sp>
      <p:sp>
        <p:nvSpPr>
          <p:cNvPr id="6" name="Title 1"/>
          <p:cNvSpPr>
            <a:spLocks noGrp="1"/>
          </p:cNvSpPr>
          <p:nvPr>
            <p:ph type="title"/>
          </p:nvPr>
        </p:nvSpPr>
        <p:spPr>
          <a:xfrm>
            <a:off x="457200" y="625476"/>
            <a:ext cx="8229600" cy="746124"/>
          </a:xfrm>
        </p:spPr>
        <p:txBody>
          <a:bodyPr>
            <a:normAutofit/>
          </a:bodyPr>
          <a:lstStyle>
            <a:lvl1pPr>
              <a:defRPr sz="3600"/>
            </a:lvl1pPr>
          </a:lstStyle>
          <a:p>
            <a:r>
              <a:rPr lang="en-US" dirty="0" smtClean="0"/>
              <a:t>Click to edit Master title style</a:t>
            </a:r>
            <a:endParaRPr lang="en-US" dirty="0"/>
          </a:p>
        </p:txBody>
      </p:sp>
      <p:cxnSp>
        <p:nvCxnSpPr>
          <p:cNvPr id="8" name="Straight Connector 7"/>
          <p:cNvCxnSpPr/>
          <p:nvPr userDrawn="1"/>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descr="Coyne Logo.jpg"/>
          <p:cNvPicPr>
            <a:picLocks noChangeAspect="1"/>
          </p:cNvPicPr>
          <p:nvPr userDrawn="1"/>
        </p:nvPicPr>
        <p:blipFill>
          <a:blip r:embed="rId2" cstate="print"/>
          <a:stretch>
            <a:fillRect/>
          </a:stretch>
        </p:blipFill>
        <p:spPr>
          <a:xfrm>
            <a:off x="1" y="1"/>
            <a:ext cx="1904999" cy="854432"/>
          </a:xfrm>
          <a:prstGeom prst="rect">
            <a:avLst/>
          </a:prstGeom>
        </p:spPr>
      </p:pic>
      <p:sp>
        <p:nvSpPr>
          <p:cNvPr id="2" name="Date Placeholder 1"/>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041B47-EA40-4CC6-96CD-D29D0F8E7E9E}" type="slidenum">
              <a:rPr lang="en-US" smtClean="0"/>
              <a:pPr/>
              <a:t>‹#›</a:t>
            </a:fld>
            <a:endParaRPr lang="en-US" dirty="0"/>
          </a:p>
        </p:txBody>
      </p:sp>
      <p:sp>
        <p:nvSpPr>
          <p:cNvPr id="5" name="Title 1"/>
          <p:cNvSpPr>
            <a:spLocks noGrp="1"/>
          </p:cNvSpPr>
          <p:nvPr>
            <p:ph type="title"/>
          </p:nvPr>
        </p:nvSpPr>
        <p:spPr>
          <a:xfrm>
            <a:off x="457200" y="625476"/>
            <a:ext cx="8229600" cy="746124"/>
          </a:xfrm>
        </p:spPr>
        <p:txBody>
          <a:bodyPr>
            <a:normAutofit/>
          </a:bodyPr>
          <a:lstStyle>
            <a:lvl1pPr>
              <a:defRPr sz="3600"/>
            </a:lvl1pPr>
          </a:lstStyle>
          <a:p>
            <a:r>
              <a:rPr lang="en-US" dirty="0" smtClean="0"/>
              <a:t>Click to edit Master title style</a:t>
            </a:r>
            <a:endParaRPr lang="en-US" dirty="0"/>
          </a:p>
        </p:txBody>
      </p:sp>
      <p:cxnSp>
        <p:nvCxnSpPr>
          <p:cNvPr id="7" name="Straight Connector 6"/>
          <p:cNvCxnSpPr/>
          <p:nvPr userDrawn="1"/>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1B47-EA40-4CC6-96CD-D29D0F8E7E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041B47-EA40-4CC6-96CD-D29D0F8E7E9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762C8A-95A7-4AFB-9B78-911F34EC3C6F}" type="datetimeFigureOut">
              <a:rPr lang="en-US" smtClean="0"/>
              <a:pPr/>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041B47-EA40-4CC6-96CD-D29D0F8E7E9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2C8A-95A7-4AFB-9B78-911F34EC3C6F}" type="datetimeFigureOut">
              <a:rPr lang="en-US" smtClean="0"/>
              <a:pPr/>
              <a:t>7/13/2016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41B47-EA40-4CC6-96CD-D29D0F8E7E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mccomas@coynechemica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7.e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Microsoft_Word_97_-_2003_Document1.doc"/><Relationship Id="rId5" Type="http://schemas.openxmlformats.org/officeDocument/2006/relationships/oleObject" Target="../embeddings/oleObject2.bin"/><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52600"/>
            <a:ext cx="8229600" cy="1470025"/>
          </a:xfrm>
        </p:spPr>
        <p:txBody>
          <a:bodyPr>
            <a:noAutofit/>
          </a:bodyPr>
          <a:lstStyle/>
          <a:p>
            <a:r>
              <a:rPr lang="en-US" sz="4800" dirty="0" smtClean="0"/>
              <a:t/>
            </a:r>
            <a:br>
              <a:rPr lang="en-US" sz="4800" dirty="0" smtClean="0"/>
            </a:br>
            <a:r>
              <a:rPr lang="en-US" sz="4800" dirty="0" smtClean="0"/>
              <a:t>Odor and Corrosion Control </a:t>
            </a:r>
            <a:br>
              <a:rPr lang="en-US" sz="4800" dirty="0" smtClean="0"/>
            </a:br>
            <a:r>
              <a:rPr lang="en-US" sz="4800" dirty="0" smtClean="0"/>
              <a:t>Chemistries in the</a:t>
            </a:r>
            <a:br>
              <a:rPr lang="en-US" sz="4800" dirty="0" smtClean="0"/>
            </a:br>
            <a:r>
              <a:rPr lang="en-US" sz="4800" dirty="0" smtClean="0"/>
              <a:t>Collection System</a:t>
            </a:r>
            <a:endParaRPr lang="en-US" sz="4800" dirty="0"/>
          </a:p>
        </p:txBody>
      </p:sp>
      <p:sp>
        <p:nvSpPr>
          <p:cNvPr id="3" name="Subtitle 2"/>
          <p:cNvSpPr>
            <a:spLocks noGrp="1"/>
          </p:cNvSpPr>
          <p:nvPr>
            <p:ph type="subTitle" idx="1"/>
          </p:nvPr>
        </p:nvSpPr>
        <p:spPr>
          <a:xfrm>
            <a:off x="304800" y="3886200"/>
            <a:ext cx="8534400" cy="2438400"/>
          </a:xfrm>
        </p:spPr>
        <p:txBody>
          <a:bodyPr>
            <a:normAutofit lnSpcReduction="10000"/>
          </a:bodyPr>
          <a:lstStyle/>
          <a:p>
            <a:pPr algn="r"/>
            <a:endParaRPr lang="en-US" sz="2400" dirty="0" smtClean="0"/>
          </a:p>
          <a:p>
            <a:pPr algn="r"/>
            <a:r>
              <a:rPr lang="en-US" sz="2400" dirty="0" smtClean="0"/>
              <a:t>By: Tim McComas</a:t>
            </a:r>
          </a:p>
          <a:p>
            <a:pPr algn="r"/>
            <a:r>
              <a:rPr lang="en-US" sz="1800" dirty="0" smtClean="0"/>
              <a:t>George S. Coyne Chemical Co., Inc</a:t>
            </a:r>
          </a:p>
          <a:p>
            <a:pPr algn="r"/>
            <a:r>
              <a:rPr lang="en-US" sz="1800" dirty="0" smtClean="0"/>
              <a:t>Environmental Services Group</a:t>
            </a:r>
          </a:p>
          <a:p>
            <a:pPr algn="r"/>
            <a:r>
              <a:rPr lang="en-US" sz="1800" dirty="0" smtClean="0"/>
              <a:t>Croydon, PA 19021</a:t>
            </a:r>
          </a:p>
          <a:p>
            <a:pPr algn="r"/>
            <a:r>
              <a:rPr lang="en-US" sz="1800" dirty="0" smtClean="0">
                <a:hlinkClick r:id="rId2"/>
              </a:rPr>
              <a:t>tmccomas@coynechemical.com</a:t>
            </a:r>
            <a:endParaRPr lang="en-US" sz="1800" dirty="0" smtClean="0"/>
          </a:p>
          <a:p>
            <a:pPr algn="r"/>
            <a:r>
              <a:rPr lang="en-US" sz="1800" dirty="0" smtClean="0"/>
              <a:t>215-817-5306 (cell)</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a:t>
            </a:r>
            <a:r>
              <a:rPr lang="en-US" altLang="en-US" baseline="-25000" smtClean="0"/>
              <a:t>2</a:t>
            </a:r>
            <a:r>
              <a:rPr lang="en-US" altLang="en-US" smtClean="0"/>
              <a:t>S Formation</a:t>
            </a:r>
          </a:p>
        </p:txBody>
      </p:sp>
      <p:sp>
        <p:nvSpPr>
          <p:cNvPr id="6" name="Content Placeholder 5"/>
          <p:cNvSpPr>
            <a:spLocks noGrp="1"/>
          </p:cNvSpPr>
          <p:nvPr>
            <p:ph sz="half" idx="1"/>
          </p:nvPr>
        </p:nvSpPr>
        <p:spPr>
          <a:xfrm>
            <a:off x="457200" y="1600200"/>
            <a:ext cx="8229600" cy="4525963"/>
          </a:xfrm>
        </p:spPr>
        <p:txBody>
          <a:bodyPr/>
          <a:lstStyle/>
          <a:p>
            <a:pPr marL="0" indent="0" algn="ctr">
              <a:buFontTx/>
              <a:buNone/>
              <a:defRPr/>
            </a:pPr>
            <a:r>
              <a:rPr lang="en-US" sz="3600" dirty="0" smtClean="0"/>
              <a:t>Factors Affecting H</a:t>
            </a:r>
            <a:r>
              <a:rPr lang="en-US" sz="3600" baseline="-25000" dirty="0" smtClean="0"/>
              <a:t>2</a:t>
            </a:r>
            <a:r>
              <a:rPr lang="en-US" sz="3600" dirty="0" smtClean="0"/>
              <a:t>S Production</a:t>
            </a:r>
          </a:p>
          <a:p>
            <a:pPr>
              <a:defRPr/>
            </a:pPr>
            <a:endParaRPr lang="en-US" dirty="0" smtClean="0"/>
          </a:p>
          <a:p>
            <a:pPr>
              <a:defRPr/>
            </a:pPr>
            <a:r>
              <a:rPr lang="en-US" smtClean="0"/>
              <a:t>Oxygen Level</a:t>
            </a:r>
            <a:endParaRPr lang="en-US" dirty="0" smtClean="0"/>
          </a:p>
          <a:p>
            <a:pPr>
              <a:defRPr/>
            </a:pPr>
            <a:r>
              <a:rPr lang="en-US" dirty="0" smtClean="0"/>
              <a:t>Wastewater Strength </a:t>
            </a:r>
          </a:p>
          <a:p>
            <a:pPr marL="0" indent="0">
              <a:buFontTx/>
              <a:buNone/>
              <a:defRPr/>
            </a:pPr>
            <a:r>
              <a:rPr lang="en-US" dirty="0"/>
              <a:t>	</a:t>
            </a:r>
            <a:r>
              <a:rPr lang="en-US" dirty="0" smtClean="0"/>
              <a:t>(BOD)</a:t>
            </a:r>
          </a:p>
          <a:p>
            <a:pPr>
              <a:defRPr/>
            </a:pPr>
            <a:r>
              <a:rPr lang="en-US" dirty="0" smtClean="0"/>
              <a:t>Temperature</a:t>
            </a:r>
          </a:p>
          <a:p>
            <a:pPr>
              <a:defRPr/>
            </a:pPr>
            <a:r>
              <a:rPr lang="en-US" dirty="0" smtClean="0"/>
              <a:t>Turbulence</a:t>
            </a:r>
          </a:p>
          <a:p>
            <a:pPr>
              <a:defRPr/>
            </a:pPr>
            <a:r>
              <a:rPr lang="en-US" dirty="0" smtClean="0"/>
              <a:t>Slime Layer</a:t>
            </a:r>
          </a:p>
          <a:p>
            <a:pPr lvl="1">
              <a:defRPr/>
            </a:pPr>
            <a:endParaRPr lang="en-US" dirty="0"/>
          </a:p>
        </p:txBody>
      </p:sp>
      <p:pic>
        <p:nvPicPr>
          <p:cNvPr id="8" name="Picture 3"/>
          <p:cNvPicPr>
            <a:picLocks noGrp="1" noChangeAspect="1" noChangeArrowheads="1"/>
          </p:cNvPicPr>
          <p:nvPr>
            <p:ph sz="half" idx="2"/>
          </p:nvPr>
        </p:nvPicPr>
        <p:blipFill>
          <a:blip r:embed="rId2" cstate="print"/>
          <a:srcRect/>
          <a:stretch>
            <a:fillRect/>
          </a:stretch>
        </p:blipFill>
        <p:spPr bwMode="auto">
          <a:xfrm>
            <a:off x="4648200" y="2819400"/>
            <a:ext cx="4038600" cy="2894013"/>
          </a:xfrm>
          <a:ln>
            <a:solidFill>
              <a:schemeClr val="bg1">
                <a:lumMod val="50000"/>
              </a:schemeClr>
            </a:solidFill>
            <a:miter lim="800000"/>
            <a:headEnd/>
            <a:tailEnd/>
          </a:ln>
          <a:extLst/>
        </p:spPr>
      </p:pic>
    </p:spTree>
    <p:extLst>
      <p:ext uri="{BB962C8B-B14F-4D97-AF65-F5344CB8AC3E}">
        <p14:creationId xmlns:p14="http://schemas.microsoft.com/office/powerpoint/2010/main" val="265165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6032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Henry’s Law</a:t>
            </a:r>
          </a:p>
        </p:txBody>
      </p:sp>
      <p:sp>
        <p:nvSpPr>
          <p:cNvPr id="5" name="Content Placeholder 4"/>
          <p:cNvSpPr>
            <a:spLocks noGrp="1"/>
          </p:cNvSpPr>
          <p:nvPr>
            <p:ph idx="1"/>
          </p:nvPr>
        </p:nvSpPr>
        <p:spPr>
          <a:xfrm>
            <a:off x="425450" y="960438"/>
            <a:ext cx="8229600" cy="5451475"/>
          </a:xfrm>
        </p:spPr>
        <p:txBody>
          <a:bodyPr>
            <a:normAutofit fontScale="70000" lnSpcReduction="20000"/>
          </a:bodyPr>
          <a:lstStyle/>
          <a:p>
            <a:pPr>
              <a:spcBef>
                <a:spcPts val="600"/>
              </a:spcBef>
              <a:buFontTx/>
              <a:buNone/>
              <a:defRPr/>
            </a:pPr>
            <a:endParaRPr lang="en-US" sz="1700" b="1" dirty="0" smtClean="0">
              <a:solidFill>
                <a:srgbClr val="000000"/>
              </a:solidFill>
            </a:endParaRPr>
          </a:p>
          <a:p>
            <a:pPr>
              <a:spcBef>
                <a:spcPts val="600"/>
              </a:spcBef>
              <a:buFontTx/>
              <a:buNone/>
              <a:defRPr/>
            </a:pPr>
            <a:endParaRPr lang="en-US" sz="1700" dirty="0" smtClean="0">
              <a:solidFill>
                <a:srgbClr val="000000"/>
              </a:solidFill>
            </a:endParaRPr>
          </a:p>
          <a:p>
            <a:pPr>
              <a:spcBef>
                <a:spcPts val="600"/>
              </a:spcBef>
              <a:buFont typeface="Arial" pitchFamily="34" charset="0"/>
              <a:buChar char="•"/>
              <a:defRPr/>
            </a:pPr>
            <a:r>
              <a:rPr lang="en-US" sz="2600" dirty="0" smtClean="0">
                <a:solidFill>
                  <a:srgbClr val="000000"/>
                </a:solidFill>
              </a:rPr>
              <a:t>Henry’s Law:       p = k</a:t>
            </a:r>
            <a:r>
              <a:rPr lang="en-US" sz="2600" baseline="-25000" dirty="0" smtClean="0">
                <a:solidFill>
                  <a:srgbClr val="000000"/>
                </a:solidFill>
              </a:rPr>
              <a:t>H</a:t>
            </a:r>
            <a:r>
              <a:rPr lang="en-US" sz="2600" dirty="0" smtClean="0">
                <a:solidFill>
                  <a:srgbClr val="000000"/>
                </a:solidFill>
              </a:rPr>
              <a:t>c</a:t>
            </a:r>
          </a:p>
          <a:p>
            <a:pPr>
              <a:spcBef>
                <a:spcPts val="600"/>
              </a:spcBef>
              <a:buFont typeface="Arial" pitchFamily="34" charset="0"/>
              <a:buChar char="•"/>
              <a:defRPr/>
            </a:pPr>
            <a:endParaRPr lang="en-US" sz="2600" dirty="0" smtClean="0">
              <a:solidFill>
                <a:srgbClr val="000000"/>
              </a:solidFill>
            </a:endParaRPr>
          </a:p>
          <a:p>
            <a:pPr>
              <a:spcBef>
                <a:spcPts val="600"/>
              </a:spcBef>
              <a:defRPr/>
            </a:pPr>
            <a:r>
              <a:rPr lang="en-US" sz="2600" dirty="0" smtClean="0">
                <a:solidFill>
                  <a:srgbClr val="000000"/>
                </a:solidFill>
              </a:rPr>
              <a:t>Solubility &amp; Temperature</a:t>
            </a:r>
          </a:p>
          <a:p>
            <a:pPr>
              <a:spcBef>
                <a:spcPts val="600"/>
              </a:spcBef>
              <a:defRPr/>
            </a:pPr>
            <a:endParaRPr lang="en-US" sz="2600" dirty="0" smtClean="0">
              <a:solidFill>
                <a:srgbClr val="000000"/>
              </a:solidFill>
            </a:endParaRPr>
          </a:p>
          <a:p>
            <a:pPr>
              <a:spcBef>
                <a:spcPts val="600"/>
              </a:spcBef>
              <a:defRPr/>
            </a:pPr>
            <a:r>
              <a:rPr lang="en-US" sz="2600" dirty="0" smtClean="0">
                <a:solidFill>
                  <a:srgbClr val="000000"/>
                </a:solidFill>
              </a:rPr>
              <a:t>Reaction Kinetics</a:t>
            </a:r>
          </a:p>
          <a:p>
            <a:pPr>
              <a:spcBef>
                <a:spcPts val="600"/>
              </a:spcBef>
              <a:buFont typeface="Arial" pitchFamily="34" charset="0"/>
              <a:buChar char="•"/>
              <a:defRPr/>
            </a:pPr>
            <a:endParaRPr lang="en-US" sz="2600" dirty="0" smtClean="0">
              <a:solidFill>
                <a:srgbClr val="000000"/>
              </a:solidFill>
            </a:endParaRPr>
          </a:p>
          <a:p>
            <a:pPr>
              <a:spcBef>
                <a:spcPts val="600"/>
              </a:spcBef>
              <a:buFont typeface="Arial" pitchFamily="34" charset="0"/>
              <a:buChar char="•"/>
              <a:defRPr/>
            </a:pPr>
            <a:r>
              <a:rPr lang="en-US" sz="2600" dirty="0" smtClean="0">
                <a:solidFill>
                  <a:srgbClr val="000000"/>
                </a:solidFill>
              </a:rPr>
              <a:t>Increased turbulence</a:t>
            </a:r>
          </a:p>
          <a:p>
            <a:pPr algn="ctr">
              <a:spcBef>
                <a:spcPts val="600"/>
              </a:spcBef>
              <a:buFontTx/>
              <a:buNone/>
              <a:defRPr/>
            </a:pPr>
            <a:endParaRPr lang="en-US" sz="3600" dirty="0" smtClean="0"/>
          </a:p>
          <a:p>
            <a:pPr>
              <a:spcBef>
                <a:spcPts val="600"/>
              </a:spcBef>
              <a:buFontTx/>
              <a:buNone/>
              <a:defRPr/>
            </a:pPr>
            <a:r>
              <a:rPr lang="en-US" sz="3600" dirty="0" smtClean="0"/>
              <a:t>                             </a:t>
            </a:r>
          </a:p>
          <a:p>
            <a:pPr algn="ctr">
              <a:spcBef>
                <a:spcPts val="600"/>
              </a:spcBef>
              <a:buFontTx/>
              <a:buNone/>
              <a:defRPr/>
            </a:pPr>
            <a:r>
              <a:rPr lang="en-US" sz="3600" dirty="0" smtClean="0"/>
              <a:t>                              </a:t>
            </a:r>
            <a:endParaRPr lang="en-US" dirty="0" smtClean="0"/>
          </a:p>
          <a:p>
            <a:pPr>
              <a:spcBef>
                <a:spcPts val="600"/>
              </a:spcBef>
              <a:defRPr/>
            </a:pPr>
            <a:endParaRPr lang="en-US" dirty="0" smtClean="0"/>
          </a:p>
          <a:p>
            <a:pPr>
              <a:spcBef>
                <a:spcPts val="600"/>
              </a:spcBef>
              <a:buFontTx/>
              <a:buNone/>
              <a:defRPr/>
            </a:pPr>
            <a:r>
              <a:rPr lang="en-US" dirty="0" smtClean="0"/>
              <a:t>						</a:t>
            </a:r>
            <a:r>
              <a:rPr lang="en-US" sz="3000" dirty="0">
                <a:solidFill>
                  <a:srgbClr val="000000"/>
                </a:solidFill>
              </a:rPr>
              <a:t>H</a:t>
            </a:r>
            <a:r>
              <a:rPr lang="en-US" sz="3000" baseline="-25000" dirty="0">
                <a:solidFill>
                  <a:srgbClr val="000000"/>
                </a:solidFill>
              </a:rPr>
              <a:t>2</a:t>
            </a:r>
            <a:r>
              <a:rPr lang="en-US" sz="3000" dirty="0">
                <a:solidFill>
                  <a:srgbClr val="000000"/>
                </a:solidFill>
              </a:rPr>
              <a:t>S</a:t>
            </a:r>
            <a:r>
              <a:rPr lang="en-US" baseline="-25000" dirty="0">
                <a:solidFill>
                  <a:srgbClr val="000000"/>
                </a:solidFill>
              </a:rPr>
              <a:t>(liquid)    </a:t>
            </a:r>
            <a:r>
              <a:rPr lang="en-US" dirty="0">
                <a:solidFill>
                  <a:srgbClr val="000000"/>
                </a:solidFill>
              </a:rPr>
              <a:t>          </a:t>
            </a:r>
            <a:r>
              <a:rPr lang="en-US" dirty="0" smtClean="0">
                <a:solidFill>
                  <a:srgbClr val="000000"/>
                </a:solidFill>
              </a:rPr>
              <a:t>    </a:t>
            </a:r>
            <a:r>
              <a:rPr lang="en-US" sz="3000" dirty="0" smtClean="0">
                <a:solidFill>
                  <a:srgbClr val="000000"/>
                </a:solidFill>
              </a:rPr>
              <a:t>H</a:t>
            </a:r>
            <a:r>
              <a:rPr lang="en-US" sz="3000" baseline="-25000" dirty="0" smtClean="0">
                <a:solidFill>
                  <a:srgbClr val="000000"/>
                </a:solidFill>
              </a:rPr>
              <a:t>2</a:t>
            </a:r>
            <a:r>
              <a:rPr lang="en-US" sz="3000" dirty="0" smtClean="0">
                <a:solidFill>
                  <a:srgbClr val="000000"/>
                </a:solidFill>
              </a:rPr>
              <a:t>S</a:t>
            </a:r>
            <a:r>
              <a:rPr lang="en-US" baseline="-25000" dirty="0" smtClean="0">
                <a:solidFill>
                  <a:srgbClr val="000000"/>
                </a:solidFill>
              </a:rPr>
              <a:t>(gas</a:t>
            </a:r>
            <a:r>
              <a:rPr lang="en-US" baseline="-25000" dirty="0">
                <a:solidFill>
                  <a:srgbClr val="000000"/>
                </a:solidFill>
              </a:rPr>
              <a:t>)</a:t>
            </a:r>
          </a:p>
          <a:p>
            <a:pPr>
              <a:spcBef>
                <a:spcPts val="600"/>
              </a:spcBef>
              <a:buFontTx/>
              <a:buNone/>
              <a:defRPr/>
            </a:pPr>
            <a:endParaRPr lang="en-US" dirty="0" smtClean="0"/>
          </a:p>
          <a:p>
            <a:pPr>
              <a:spcBef>
                <a:spcPts val="600"/>
              </a:spcBef>
              <a:buFontTx/>
              <a:buNone/>
              <a:defRPr/>
            </a:pPr>
            <a:endParaRPr lang="en-US" dirty="0" smtClean="0"/>
          </a:p>
          <a:p>
            <a:pPr>
              <a:spcBef>
                <a:spcPts val="600"/>
              </a:spcBef>
              <a:buFontTx/>
              <a:buNone/>
              <a:defRPr/>
            </a:pPr>
            <a:r>
              <a:rPr lang="en-US" dirty="0" smtClean="0"/>
              <a:t>			               </a:t>
            </a:r>
          </a:p>
        </p:txBody>
      </p:sp>
      <p:sp>
        <p:nvSpPr>
          <p:cNvPr id="1843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1843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pic>
        <p:nvPicPr>
          <p:cNvPr id="18438" name="Picture 4" descr="C:\Documents and Settings\michaelco\Local Settings\Temporary Internet Files\Content.IE5\53Q7K7VC\MP9004435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488" y="4070350"/>
            <a:ext cx="30702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39" name="Straight Arrow Connector 12"/>
          <p:cNvCxnSpPr>
            <a:cxnSpLocks noChangeShapeType="1"/>
          </p:cNvCxnSpPr>
          <p:nvPr/>
        </p:nvCxnSpPr>
        <p:spPr bwMode="auto">
          <a:xfrm flipV="1">
            <a:off x="6380163" y="5092700"/>
            <a:ext cx="584200" cy="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8440" name="Straight Arrow Connector 17"/>
          <p:cNvCxnSpPr>
            <a:cxnSpLocks noChangeShapeType="1"/>
          </p:cNvCxnSpPr>
          <p:nvPr/>
        </p:nvCxnSpPr>
        <p:spPr bwMode="auto">
          <a:xfrm rot="10800000" flipV="1">
            <a:off x="6359525" y="5257800"/>
            <a:ext cx="604838" cy="0"/>
          </a:xfrm>
          <a:prstGeom prst="straightConnector1">
            <a:avLst/>
          </a:prstGeom>
          <a:noFill/>
          <a:ln w="19050" algn="ctr">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18441" name="Picture 10" descr="solubility-h2s-water.bmp"/>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004888"/>
            <a:ext cx="35750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63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6"/>
            <a:ext cx="8229600" cy="746124"/>
          </a:xfrm>
        </p:spPr>
        <p:txBody>
          <a:bodyPr>
            <a:normAutofit/>
          </a:bodyPr>
          <a:lstStyle/>
          <a:p>
            <a:r>
              <a:rPr lang="en-US" sz="3600" dirty="0" smtClean="0"/>
              <a:t>Why Control Hydrogen Sulfide?</a:t>
            </a:r>
            <a:endParaRPr lang="en-US" sz="3600" dirty="0"/>
          </a:p>
        </p:txBody>
      </p:sp>
      <p:sp>
        <p:nvSpPr>
          <p:cNvPr id="3" name="Content Placeholder 2"/>
          <p:cNvSpPr>
            <a:spLocks noGrp="1"/>
          </p:cNvSpPr>
          <p:nvPr>
            <p:ph idx="1"/>
          </p:nvPr>
        </p:nvSpPr>
        <p:spPr>
          <a:xfrm>
            <a:off x="457200" y="1600200"/>
            <a:ext cx="8229600" cy="4525963"/>
          </a:xfrm>
        </p:spPr>
        <p:txBody>
          <a:bodyPr/>
          <a:lstStyle/>
          <a:p>
            <a:r>
              <a:rPr lang="en-US" dirty="0" smtClean="0"/>
              <a:t>Reasons for odor reduction</a:t>
            </a:r>
          </a:p>
          <a:p>
            <a:pPr lvl="1"/>
            <a:r>
              <a:rPr lang="en-US" sz="2400" dirty="0" smtClean="0"/>
              <a:t>Safety of employees of sewer authorities</a:t>
            </a:r>
          </a:p>
          <a:p>
            <a:pPr lvl="1"/>
            <a:r>
              <a:rPr lang="en-US" sz="2400" dirty="0" smtClean="0"/>
              <a:t>Nuisance to people living in the general vicinity of waste treatment systems</a:t>
            </a:r>
          </a:p>
          <a:p>
            <a:pPr lvl="1"/>
            <a:r>
              <a:rPr lang="en-US" sz="2400" dirty="0" smtClean="0"/>
              <a:t>Financial cost </a:t>
            </a:r>
          </a:p>
          <a:p>
            <a:pPr lvl="2"/>
            <a:r>
              <a:rPr lang="en-US" dirty="0" smtClean="0"/>
              <a:t>Destructive to piping, instrumentation and buildings</a:t>
            </a:r>
          </a:p>
        </p:txBody>
      </p:sp>
      <p:cxnSp>
        <p:nvCxnSpPr>
          <p:cNvPr id="6" name="Straight Connector 5"/>
          <p:cNvCxnSpPr/>
          <p:nvPr/>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Toxicity</a:t>
            </a:r>
          </a:p>
        </p:txBody>
      </p:sp>
      <p:pic>
        <p:nvPicPr>
          <p:cNvPr id="2560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17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Physical Effects</a:t>
            </a:r>
          </a:p>
        </p:txBody>
      </p:sp>
      <p:sp>
        <p:nvSpPr>
          <p:cNvPr id="29699" name="Rectangle 3"/>
          <p:cNvSpPr>
            <a:spLocks noGrp="1" noChangeArrowheads="1"/>
          </p:cNvSpPr>
          <p:nvPr>
            <p:ph type="body" idx="1"/>
          </p:nvPr>
        </p:nvSpPr>
        <p:spPr bwMode="auto">
          <a:xfrm>
            <a:off x="152400" y="1295400"/>
            <a:ext cx="88392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altLang="en-US" smtClean="0"/>
              <a:t>                             </a:t>
            </a:r>
            <a:r>
              <a:rPr lang="en-US" altLang="en-US" u="sng" smtClean="0"/>
              <a:t>Remember</a:t>
            </a:r>
            <a:r>
              <a:rPr lang="en-US" altLang="en-US" smtClean="0"/>
              <a:t> </a:t>
            </a:r>
          </a:p>
          <a:p>
            <a:pPr eaLnBrk="1" hangingPunct="1">
              <a:lnSpc>
                <a:spcPct val="90000"/>
              </a:lnSpc>
              <a:buFontTx/>
              <a:buNone/>
            </a:pPr>
            <a:r>
              <a:rPr lang="en-US" altLang="en-US" sz="2400" smtClean="0"/>
              <a:t>                   1% = 10,000 Parts Per Million (PPM)</a:t>
            </a:r>
          </a:p>
          <a:p>
            <a:pPr eaLnBrk="1" hangingPunct="1">
              <a:lnSpc>
                <a:spcPct val="90000"/>
              </a:lnSpc>
              <a:buFontTx/>
              <a:buNone/>
            </a:pPr>
            <a:r>
              <a:rPr lang="en-US" altLang="en-US" sz="2400" smtClean="0"/>
              <a:t>          Concentration                       Physical Effects</a:t>
            </a:r>
          </a:p>
          <a:p>
            <a:pPr eaLnBrk="1" hangingPunct="1">
              <a:lnSpc>
                <a:spcPct val="90000"/>
              </a:lnSpc>
              <a:buFontTx/>
              <a:buNone/>
            </a:pPr>
            <a:r>
              <a:rPr lang="en-US" altLang="en-US" sz="2000" smtClean="0"/>
              <a:t>  Present (%)     PPM     Grains/100’ std ft 3(1)</a:t>
            </a:r>
          </a:p>
          <a:p>
            <a:pPr eaLnBrk="1" hangingPunct="1">
              <a:lnSpc>
                <a:spcPct val="90000"/>
              </a:lnSpc>
              <a:buFontTx/>
              <a:buNone/>
            </a:pPr>
            <a:r>
              <a:rPr lang="en-US" altLang="en-US" sz="2000" smtClean="0"/>
              <a:t>   0.000002         0.02          0.0013                Odor Threshold</a:t>
            </a:r>
          </a:p>
          <a:p>
            <a:pPr eaLnBrk="1" hangingPunct="1">
              <a:lnSpc>
                <a:spcPct val="90000"/>
              </a:lnSpc>
              <a:buFontTx/>
              <a:buNone/>
            </a:pPr>
            <a:r>
              <a:rPr lang="en-US" altLang="en-US" sz="2000" smtClean="0"/>
              <a:t>   0.000005         0.05          0.0031                Obvious and unpleasant odor</a:t>
            </a:r>
          </a:p>
          <a:p>
            <a:pPr eaLnBrk="1" hangingPunct="1">
              <a:lnSpc>
                <a:spcPct val="90000"/>
              </a:lnSpc>
              <a:buFontTx/>
              <a:buNone/>
            </a:pPr>
            <a:r>
              <a:rPr lang="en-US" altLang="en-US" sz="2000" smtClean="0"/>
              <a:t>   0.001                10            0.625                  Safe for 8 hours exposure</a:t>
            </a:r>
          </a:p>
          <a:p>
            <a:pPr eaLnBrk="1" hangingPunct="1">
              <a:lnSpc>
                <a:spcPct val="90000"/>
              </a:lnSpc>
              <a:buFontTx/>
              <a:buNone/>
            </a:pPr>
            <a:r>
              <a:rPr lang="en-US" altLang="en-US" sz="2000" smtClean="0"/>
              <a:t>                  </a:t>
            </a:r>
            <a:endParaRPr lang="en-US" altLang="en-US" sz="2000" b="1" smtClean="0"/>
          </a:p>
          <a:p>
            <a:pPr eaLnBrk="1" hangingPunct="1">
              <a:lnSpc>
                <a:spcPct val="90000"/>
              </a:lnSpc>
              <a:buFontTx/>
              <a:buNone/>
            </a:pPr>
            <a:endParaRPr lang="en-US" altLang="en-US" sz="2000" b="1" smtClean="0"/>
          </a:p>
          <a:p>
            <a:pPr eaLnBrk="1" hangingPunct="1">
              <a:lnSpc>
                <a:spcPct val="90000"/>
              </a:lnSpc>
              <a:buFontTx/>
              <a:buNone/>
            </a:pPr>
            <a:r>
              <a:rPr lang="en-US" altLang="en-US" sz="2000" b="1" smtClean="0"/>
              <a:t>     </a:t>
            </a:r>
            <a:r>
              <a:rPr lang="en-US" altLang="en-US" sz="2000" smtClean="0"/>
              <a:t>0.01               100           6.48                    Kills smell in 3 to 15 minutes</a:t>
            </a:r>
          </a:p>
          <a:p>
            <a:pPr eaLnBrk="1" hangingPunct="1">
              <a:lnSpc>
                <a:spcPct val="90000"/>
              </a:lnSpc>
              <a:buFontTx/>
              <a:buNone/>
            </a:pPr>
            <a:r>
              <a:rPr lang="en-US" altLang="en-US" sz="2000" smtClean="0"/>
              <a:t>                                                                        may sting eyes and throat</a:t>
            </a:r>
          </a:p>
          <a:p>
            <a:pPr eaLnBrk="1" hangingPunct="1">
              <a:lnSpc>
                <a:spcPct val="90000"/>
              </a:lnSpc>
              <a:buFontTx/>
              <a:buNone/>
            </a:pPr>
            <a:r>
              <a:rPr lang="en-US" altLang="en-US" sz="2000" smtClean="0"/>
              <a:t>    </a:t>
            </a:r>
          </a:p>
          <a:p>
            <a:pPr eaLnBrk="1" hangingPunct="1">
              <a:lnSpc>
                <a:spcPct val="90000"/>
              </a:lnSpc>
              <a:buFontTx/>
              <a:buNone/>
            </a:pPr>
            <a:r>
              <a:rPr lang="en-US" altLang="en-US" sz="2000" smtClean="0"/>
              <a:t>     0.02               200         12.96                    Kills smell shortly; stings  </a:t>
            </a:r>
          </a:p>
          <a:p>
            <a:pPr eaLnBrk="1" hangingPunct="1">
              <a:lnSpc>
                <a:spcPct val="90000"/>
              </a:lnSpc>
              <a:buFontTx/>
              <a:buNone/>
            </a:pPr>
            <a:r>
              <a:rPr lang="en-US" altLang="en-US" sz="2000" smtClean="0"/>
              <a:t>                                                                               eyes and throat</a:t>
            </a:r>
          </a:p>
          <a:p>
            <a:pPr eaLnBrk="1" hangingPunct="1">
              <a:lnSpc>
                <a:spcPct val="90000"/>
              </a:lnSpc>
              <a:buFontTx/>
              <a:buNone/>
            </a:pPr>
            <a:endParaRPr lang="en-US" altLang="en-US" sz="2000" smtClean="0"/>
          </a:p>
        </p:txBody>
      </p:sp>
    </p:spTree>
    <p:extLst>
      <p:ext uri="{BB962C8B-B14F-4D97-AF65-F5344CB8AC3E}">
        <p14:creationId xmlns:p14="http://schemas.microsoft.com/office/powerpoint/2010/main" val="1599011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13" y="0"/>
            <a:ext cx="9144000" cy="66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957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Control Hydrogen Sulfide</a:t>
            </a:r>
            <a:endParaRPr lang="en-US" dirty="0"/>
          </a:p>
        </p:txBody>
      </p:sp>
      <p:sp>
        <p:nvSpPr>
          <p:cNvPr id="3" name="Content Placeholder 2"/>
          <p:cNvSpPr>
            <a:spLocks noGrp="1"/>
          </p:cNvSpPr>
          <p:nvPr>
            <p:ph idx="1"/>
          </p:nvPr>
        </p:nvSpPr>
        <p:spPr/>
        <p:txBody>
          <a:bodyPr>
            <a:normAutofit lnSpcReduction="10000"/>
          </a:bodyPr>
          <a:lstStyle/>
          <a:p>
            <a:pPr marL="342900" lvl="2" indent="-342900">
              <a:buNone/>
            </a:pPr>
            <a:r>
              <a:rPr lang="en-US" dirty="0" smtClean="0"/>
              <a:t> 	Hydrogen Sulfide can be destructive to piping, instrumentation and buildings</a:t>
            </a:r>
          </a:p>
          <a:p>
            <a:pPr marL="342900" lvl="2" indent="-342900">
              <a:buNone/>
            </a:pPr>
            <a:endParaRPr lang="en-US" dirty="0" smtClean="0"/>
          </a:p>
          <a:p>
            <a:pPr marL="342900" lvl="2" indent="-342900"/>
            <a:r>
              <a:rPr lang="en-US" sz="2000" dirty="0" smtClean="0"/>
              <a:t>Typically accompanying a point of agitation, hydrogen sulfide is oxidized  and forms sulfuric acid</a:t>
            </a:r>
          </a:p>
          <a:p>
            <a:pPr>
              <a:buNone/>
            </a:pPr>
            <a:endParaRPr lang="en-US" sz="2000" dirty="0" smtClean="0"/>
          </a:p>
          <a:p>
            <a:r>
              <a:rPr lang="en-US" sz="2000" dirty="0" smtClean="0"/>
              <a:t>Formation of Sulfuric Acid is main cause of:</a:t>
            </a:r>
          </a:p>
          <a:p>
            <a:pPr lvl="1"/>
            <a:r>
              <a:rPr lang="en-US" sz="1600" dirty="0" smtClean="0"/>
              <a:t>Crown corrosion</a:t>
            </a:r>
          </a:p>
          <a:p>
            <a:pPr lvl="1"/>
            <a:r>
              <a:rPr lang="en-US" sz="1600" dirty="0" smtClean="0"/>
              <a:t>Pipe failure</a:t>
            </a:r>
          </a:p>
          <a:p>
            <a:pPr lvl="1"/>
            <a:r>
              <a:rPr lang="en-US" sz="1600" dirty="0" smtClean="0"/>
              <a:t>Other destructive measures</a:t>
            </a:r>
          </a:p>
          <a:p>
            <a:pPr lvl="1">
              <a:buNone/>
            </a:pPr>
            <a:endParaRPr lang="en-US" sz="1600" dirty="0" smtClean="0"/>
          </a:p>
          <a:p>
            <a:r>
              <a:rPr lang="en-US" sz="2000" dirty="0" smtClean="0"/>
              <a:t>Humidity in pump stations and waste treatment processes sufficient to cause the formation of sulfuric acid</a:t>
            </a:r>
          </a:p>
          <a:p>
            <a:pPr lvl="1"/>
            <a:r>
              <a:rPr lang="en-US" sz="1600" dirty="0" smtClean="0"/>
              <a:t>May destroy  electrical controls if not properly protected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Object 5"/>
          <p:cNvGraphicFramePr>
            <a:graphicFrameLocks/>
          </p:cNvGraphicFramePr>
          <p:nvPr/>
        </p:nvGraphicFramePr>
        <p:xfrm>
          <a:off x="1219200" y="2667000"/>
          <a:ext cx="6602413" cy="3608388"/>
        </p:xfrm>
        <a:graphic>
          <a:graphicData uri="http://schemas.openxmlformats.org/presentationml/2006/ole">
            <mc:AlternateContent xmlns:mc="http://schemas.openxmlformats.org/markup-compatibility/2006">
              <mc:Choice xmlns:v="urn:schemas-microsoft-com:vml" Requires="v">
                <p:oleObj spid="_x0000_s1044" name="Designer Drawing" r:id="rId3" imgW="7555992" imgH="4477512" progId="">
                  <p:embed/>
                </p:oleObj>
              </mc:Choice>
              <mc:Fallback>
                <p:oleObj name="Designer Drawing" r:id="rId3" imgW="7555992" imgH="4477512" progId="">
                  <p:embed/>
                  <p:pic>
                    <p:nvPicPr>
                      <p:cNvPr id="0"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667000"/>
                        <a:ext cx="6602413" cy="360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Text Box 4"/>
          <p:cNvSpPr txBox="1">
            <a:spLocks noChangeArrowheads="1"/>
          </p:cNvSpPr>
          <p:nvPr/>
        </p:nvSpPr>
        <p:spPr bwMode="auto">
          <a:xfrm>
            <a:off x="609600" y="685800"/>
            <a:ext cx="7924800" cy="1800225"/>
          </a:xfrm>
          <a:prstGeom prst="rect">
            <a:avLst/>
          </a:prstGeom>
          <a:noFill/>
          <a:ln>
            <a:noFill/>
          </a:ln>
          <a:effectLst>
            <a:outerShdw dist="28398" dir="3806097"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2800" b="1"/>
              <a:t>During the past 25 years regulatory changes have fundamentally altered the physical, chemical and biological properties of municipal wastewater. </a:t>
            </a:r>
          </a:p>
        </p:txBody>
      </p:sp>
    </p:spTree>
    <p:extLst>
      <p:ext uri="{BB962C8B-B14F-4D97-AF65-F5344CB8AC3E}">
        <p14:creationId xmlns:p14="http://schemas.microsoft.com/office/powerpoint/2010/main" val="22505438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outVertical)">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0" y="0"/>
            <a:ext cx="38100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40963" name="Rectangle 3"/>
          <p:cNvSpPr>
            <a:spLocks noChangeArrowheads="1"/>
          </p:cNvSpPr>
          <p:nvPr/>
        </p:nvSpPr>
        <p:spPr bwMode="auto">
          <a:xfrm>
            <a:off x="762000" y="6400800"/>
            <a:ext cx="8382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altLang="en-US">
                <a:latin typeface="Bahamas" pitchFamily="34" charset="0"/>
              </a:rPr>
              <a:t>AP/M PERMAFORM</a:t>
            </a:r>
            <a:endParaRPr lang="en-US" altLang="en-US">
              <a:solidFill>
                <a:schemeClr val="bg1"/>
              </a:solidFill>
              <a:latin typeface="Bahamas" pitchFamily="34" charset="0"/>
            </a:endParaRPr>
          </a:p>
        </p:txBody>
      </p:sp>
      <p:sp>
        <p:nvSpPr>
          <p:cNvPr id="40964" name="Line 4"/>
          <p:cNvSpPr>
            <a:spLocks noChangeShapeType="1"/>
          </p:cNvSpPr>
          <p:nvPr/>
        </p:nvSpPr>
        <p:spPr bwMode="auto">
          <a:xfrm>
            <a:off x="0" y="6400800"/>
            <a:ext cx="9144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Line 5"/>
          <p:cNvSpPr>
            <a:spLocks noChangeShapeType="1"/>
          </p:cNvSpPr>
          <p:nvPr/>
        </p:nvSpPr>
        <p:spPr bwMode="auto">
          <a:xfrm>
            <a:off x="762000" y="0"/>
            <a:ext cx="0" cy="685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Text Box 6"/>
          <p:cNvSpPr txBox="1">
            <a:spLocks noChangeArrowheads="1"/>
          </p:cNvSpPr>
          <p:nvPr/>
        </p:nvSpPr>
        <p:spPr bwMode="auto">
          <a:xfrm>
            <a:off x="838200" y="381000"/>
            <a:ext cx="8305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FontTx/>
              <a:buChar char="•"/>
            </a:pPr>
            <a:endParaRPr lang="en-US" altLang="en-US" sz="1600" b="1">
              <a:solidFill>
                <a:schemeClr val="bg2"/>
              </a:solidFill>
            </a:endParaRPr>
          </a:p>
          <a:p>
            <a:pPr>
              <a:spcBef>
                <a:spcPct val="50000"/>
              </a:spcBef>
              <a:buFontTx/>
              <a:buChar char="•"/>
            </a:pPr>
            <a:endParaRPr lang="en-US" altLang="en-US" sz="1600" b="1">
              <a:solidFill>
                <a:schemeClr val="bg2"/>
              </a:solidFill>
            </a:endParaRPr>
          </a:p>
          <a:p>
            <a:pPr>
              <a:spcBef>
                <a:spcPct val="50000"/>
              </a:spcBef>
              <a:buFontTx/>
              <a:buChar char="•"/>
            </a:pPr>
            <a:endParaRPr lang="en-US" altLang="en-US" sz="1600" b="1"/>
          </a:p>
        </p:txBody>
      </p:sp>
      <p:pic>
        <p:nvPicPr>
          <p:cNvPr id="40967" name="Picture 7" descr="ConShiel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Line 8"/>
          <p:cNvSpPr>
            <a:spLocks noChangeShapeType="1"/>
          </p:cNvSpPr>
          <p:nvPr/>
        </p:nvSpPr>
        <p:spPr bwMode="auto">
          <a:xfrm>
            <a:off x="990600" y="685800"/>
            <a:ext cx="3429000" cy="0"/>
          </a:xfrm>
          <a:prstGeom prst="line">
            <a:avLst/>
          </a:prstGeom>
          <a:noFill/>
          <a:ln w="2857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69" name="Picture 9" descr="UnprotectedConcreteDraw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066800"/>
            <a:ext cx="8305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03495"/>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mtClean="0"/>
              <a:t>Hydrogen Sulfide</a:t>
            </a:r>
            <a:br>
              <a:rPr lang="en-US" altLang="en-US" smtClean="0"/>
            </a:br>
            <a:r>
              <a:rPr lang="en-US" altLang="en-US" sz="2800" smtClean="0"/>
              <a:t>What’s it doing to my collection system?</a:t>
            </a:r>
          </a:p>
        </p:txBody>
      </p:sp>
      <p:pic>
        <p:nvPicPr>
          <p:cNvPr id="41987" name="Picture 9" descr="WITH OUT CONSHEILD"/>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752600"/>
            <a:ext cx="33940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Box 4"/>
          <p:cNvSpPr txBox="1">
            <a:spLocks noChangeArrowheads="1"/>
          </p:cNvSpPr>
          <p:nvPr/>
        </p:nvSpPr>
        <p:spPr bwMode="auto">
          <a:xfrm>
            <a:off x="762000" y="1752600"/>
            <a:ext cx="358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a:t>Sulfuric acid reacts with concrete forming calcium sulfate – essentially wet wall board!</a:t>
            </a:r>
          </a:p>
        </p:txBody>
      </p:sp>
    </p:spTree>
    <p:extLst>
      <p:ext uri="{BB962C8B-B14F-4D97-AF65-F5344CB8AC3E}">
        <p14:creationId xmlns:p14="http://schemas.microsoft.com/office/powerpoint/2010/main" val="2052959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Company Overview</a:t>
            </a:r>
            <a:endParaRPr lang="en-US" dirty="0"/>
          </a:p>
        </p:txBody>
      </p:sp>
      <p:sp>
        <p:nvSpPr>
          <p:cNvPr id="3" name="Content Placeholder 2"/>
          <p:cNvSpPr>
            <a:spLocks noGrp="1"/>
          </p:cNvSpPr>
          <p:nvPr>
            <p:ph idx="1"/>
          </p:nvPr>
        </p:nvSpPr>
        <p:spPr/>
        <p:txBody>
          <a:bodyPr/>
          <a:lstStyle/>
          <a:p>
            <a:r>
              <a:rPr lang="en-US" dirty="0" smtClean="0"/>
              <a:t>Coyne Chemical</a:t>
            </a:r>
          </a:p>
          <a:p>
            <a:pPr lvl="1"/>
            <a:r>
              <a:rPr lang="en-US" dirty="0" smtClean="0"/>
              <a:t>146 years of chemical distribution</a:t>
            </a:r>
          </a:p>
          <a:p>
            <a:pPr lvl="1"/>
            <a:r>
              <a:rPr lang="en-US" dirty="0" smtClean="0"/>
              <a:t>Full line chemical distributor</a:t>
            </a:r>
          </a:p>
          <a:p>
            <a:pPr lvl="2"/>
            <a:r>
              <a:rPr lang="en-US" dirty="0" smtClean="0"/>
              <a:t>Water , Wastewater, and Groundwater Remediation</a:t>
            </a:r>
          </a:p>
          <a:p>
            <a:pPr lvl="2"/>
            <a:r>
              <a:rPr lang="en-US" dirty="0" smtClean="0"/>
              <a:t>Supply most chemicals discussed</a:t>
            </a:r>
          </a:p>
          <a:p>
            <a:pPr lvl="1"/>
            <a:r>
              <a:rPr lang="en-US" dirty="0" smtClean="0"/>
              <a:t>Distribution facilities</a:t>
            </a:r>
          </a:p>
          <a:p>
            <a:pPr lvl="2"/>
            <a:r>
              <a:rPr lang="en-US" dirty="0" smtClean="0"/>
              <a:t>Paterson NJ, Croydon PA, Reading PA, Morrisville, PA</a:t>
            </a:r>
          </a:p>
          <a:p>
            <a:pPr lvl="1"/>
            <a:r>
              <a:rPr lang="en-US" dirty="0" smtClean="0"/>
              <a:t>Technical support and Lab services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152400" y="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tLang="en-US" sz="2800">
              <a:latin typeface="Times New Roman" pitchFamily="18" charset="0"/>
              <a:cs typeface="Times New Roman" pitchFamily="18" charset="0"/>
            </a:endParaRPr>
          </a:p>
        </p:txBody>
      </p:sp>
      <p:sp>
        <p:nvSpPr>
          <p:cNvPr id="84996" name="Rectangle 4"/>
          <p:cNvSpPr>
            <a:spLocks noChangeArrowheads="1"/>
          </p:cNvSpPr>
          <p:nvPr/>
        </p:nvSpPr>
        <p:spPr bwMode="auto">
          <a:xfrm>
            <a:off x="1733550" y="0"/>
            <a:ext cx="5638800" cy="1143000"/>
          </a:xfrm>
          <a:prstGeom prst="rect">
            <a:avLst/>
          </a:prstGeom>
          <a:noFill/>
          <a:ln w="9525">
            <a:noFill/>
            <a:miter lim="800000"/>
            <a:headEnd/>
            <a:tailEnd/>
          </a:ln>
          <a:effectLst>
            <a:outerShdw dist="35921" dir="2700000" algn="ctr" rotWithShape="0">
              <a:srgbClr val="000000"/>
            </a:outerShdw>
          </a:effectLst>
        </p:spPr>
        <p:txBody>
          <a:bodyPr lIns="92075" tIns="46038" rIns="92075" bIns="46038" anchor="ctr"/>
          <a:lstStyle/>
          <a:p>
            <a:pPr algn="ctr">
              <a:defRPr/>
            </a:pPr>
            <a:r>
              <a:rPr lang="en-US" sz="3600" b="1" dirty="0">
                <a:effectLst>
                  <a:outerShdw blurRad="38100" dist="38100" dir="2700000" algn="tl">
                    <a:srgbClr val="000000"/>
                  </a:outerShdw>
                </a:effectLst>
                <a:latin typeface="Garamond" pitchFamily="18" charset="0"/>
                <a:cs typeface="Arial" charset="0"/>
              </a:rPr>
              <a:t>Surface pH</a:t>
            </a:r>
            <a:br>
              <a:rPr lang="en-US" sz="3600" b="1" dirty="0">
                <a:effectLst>
                  <a:outerShdw blurRad="38100" dist="38100" dir="2700000" algn="tl">
                    <a:srgbClr val="000000"/>
                  </a:outerShdw>
                </a:effectLst>
                <a:latin typeface="Garamond" pitchFamily="18" charset="0"/>
                <a:cs typeface="Arial" charset="0"/>
              </a:rPr>
            </a:br>
            <a:r>
              <a:rPr lang="en-US" sz="3600" b="1" dirty="0">
                <a:effectLst>
                  <a:outerShdw blurRad="38100" dist="38100" dir="2700000" algn="tl">
                    <a:srgbClr val="000000"/>
                  </a:outerShdw>
                </a:effectLst>
                <a:latin typeface="Garamond" pitchFamily="18" charset="0"/>
                <a:cs typeface="Arial" charset="0"/>
              </a:rPr>
              <a:t>tells the whole </a:t>
            </a:r>
            <a:r>
              <a:rPr lang="en-US" sz="3600" b="1" dirty="0">
                <a:latin typeface="Garamond" pitchFamily="18" charset="0"/>
                <a:cs typeface="Arial" charset="0"/>
              </a:rPr>
              <a:t>story</a:t>
            </a:r>
            <a:r>
              <a:rPr lang="en-US" sz="3600" b="1" dirty="0">
                <a:effectLst>
                  <a:outerShdw blurRad="38100" dist="38100" dir="2700000" algn="tl">
                    <a:srgbClr val="000000"/>
                  </a:outerShdw>
                </a:effectLst>
                <a:latin typeface="Arial"/>
                <a:cs typeface="Arial" charset="0"/>
              </a:rPr>
              <a:t>…</a:t>
            </a:r>
            <a:endParaRPr lang="en-US" sz="3600" b="1" dirty="0">
              <a:effectLst>
                <a:outerShdw blurRad="38100" dist="38100" dir="2700000" algn="tl">
                  <a:srgbClr val="000000"/>
                </a:outerShdw>
              </a:effectLst>
              <a:latin typeface="Garamond" pitchFamily="18" charset="0"/>
              <a:cs typeface="Arial" charset="0"/>
            </a:endParaRPr>
          </a:p>
        </p:txBody>
      </p:sp>
    </p:spTree>
    <p:extLst>
      <p:ext uri="{BB962C8B-B14F-4D97-AF65-F5344CB8AC3E}">
        <p14:creationId xmlns:p14="http://schemas.microsoft.com/office/powerpoint/2010/main" val="16283686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ipe(up)">
                                      <p:cBhvr>
                                        <p:cTn id="7"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7848600" cy="838200"/>
          </a:xfrm>
        </p:spPr>
        <p:txBody>
          <a:bodyPr>
            <a:normAutofit fontScale="25000" lnSpcReduction="20000"/>
          </a:bodyPr>
          <a:lstStyle/>
          <a:p>
            <a:pPr>
              <a:buNone/>
            </a:pPr>
            <a:r>
              <a:rPr lang="en-US" sz="9600" dirty="0" err="1" smtClean="0"/>
              <a:t>Lamotte</a:t>
            </a:r>
            <a:r>
              <a:rPr lang="en-US" sz="9600" dirty="0" smtClean="0"/>
              <a:t> Sulfide Test Kit  (LaMotte Pomeroy Method)</a:t>
            </a:r>
          </a:p>
          <a:p>
            <a:endParaRPr lang="en-US" sz="6300" dirty="0" smtClean="0"/>
          </a:p>
          <a:p>
            <a:pPr lvl="2"/>
            <a:r>
              <a:rPr lang="en-US" sz="8000" dirty="0" smtClean="0"/>
              <a:t>Total</a:t>
            </a:r>
            <a:r>
              <a:rPr lang="en-US" sz="8000" b="1" dirty="0" smtClean="0"/>
              <a:t> </a:t>
            </a:r>
            <a:r>
              <a:rPr lang="en-US" sz="8000" dirty="0" smtClean="0"/>
              <a:t>Sulfides (accurately measures 0-18.0 PPM)</a:t>
            </a:r>
          </a:p>
          <a:p>
            <a:pPr lvl="2"/>
            <a:endParaRPr lang="en-US" sz="8000" dirty="0" smtClean="0"/>
          </a:p>
          <a:p>
            <a:pPr lvl="2"/>
            <a:r>
              <a:rPr lang="en-US" sz="8000" dirty="0" smtClean="0"/>
              <a:t>Dissolved Sulfides</a:t>
            </a:r>
          </a:p>
          <a:p>
            <a:pPr lvl="2"/>
            <a:endParaRPr lang="en-US" sz="8000" dirty="0" smtClean="0"/>
          </a:p>
          <a:p>
            <a:pPr>
              <a:buNone/>
            </a:pPr>
            <a:endParaRPr lang="en-US" sz="2400" dirty="0" smtClean="0"/>
          </a:p>
          <a:p>
            <a:pPr>
              <a:buNone/>
            </a:pPr>
            <a:endParaRPr lang="en-US" sz="2400" dirty="0" smtClean="0"/>
          </a:p>
        </p:txBody>
      </p:sp>
      <p:sp>
        <p:nvSpPr>
          <p:cNvPr id="4" name="Title 3"/>
          <p:cNvSpPr>
            <a:spLocks noGrp="1"/>
          </p:cNvSpPr>
          <p:nvPr>
            <p:ph type="title"/>
          </p:nvPr>
        </p:nvSpPr>
        <p:spPr/>
        <p:txBody>
          <a:bodyPr/>
          <a:lstStyle/>
          <a:p>
            <a:r>
              <a:rPr lang="en-US" dirty="0" smtClean="0"/>
              <a:t>How to Monitor Hydrogen Sulfide</a:t>
            </a:r>
            <a:endParaRPr lang="en-US" dirty="0"/>
          </a:p>
        </p:txBody>
      </p:sp>
      <p:pic>
        <p:nvPicPr>
          <p:cNvPr id="7" name="Content Placeholder 3" descr="LaMotte Sulfide Test Kit.jpg"/>
          <p:cNvPicPr>
            <a:picLocks noGrp="1" noChangeAspect="1"/>
          </p:cNvPicPr>
          <p:nvPr>
            <p:ph sz="quarter" idx="1"/>
          </p:nvPr>
        </p:nvPicPr>
        <p:blipFill>
          <a:blip r:embed="rId3" cstate="print"/>
          <a:stretch>
            <a:fillRect/>
          </a:stretch>
        </p:blipFill>
        <p:spPr>
          <a:xfrm>
            <a:off x="4191000" y="2971800"/>
            <a:ext cx="3797623" cy="3124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7848600" cy="838200"/>
          </a:xfrm>
        </p:spPr>
        <p:txBody>
          <a:bodyPr>
            <a:normAutofit lnSpcReduction="10000"/>
          </a:bodyPr>
          <a:lstStyle/>
          <a:p>
            <a:pPr>
              <a:buNone/>
            </a:pPr>
            <a:r>
              <a:rPr lang="en-US" sz="2400" dirty="0" err="1" smtClean="0"/>
              <a:t>OdaLog</a:t>
            </a:r>
            <a:r>
              <a:rPr lang="en-US" sz="2400" dirty="0" smtClean="0"/>
              <a:t> Logger</a:t>
            </a:r>
          </a:p>
          <a:p>
            <a:r>
              <a:rPr lang="en-US" sz="2000" dirty="0" smtClean="0"/>
              <a:t>Continual vapor phase monitoring </a:t>
            </a:r>
            <a:r>
              <a:rPr lang="en-US" sz="2400" dirty="0" smtClean="0"/>
              <a:t> </a:t>
            </a:r>
          </a:p>
        </p:txBody>
      </p:sp>
      <p:sp>
        <p:nvSpPr>
          <p:cNvPr id="4" name="Title 3"/>
          <p:cNvSpPr>
            <a:spLocks noGrp="1"/>
          </p:cNvSpPr>
          <p:nvPr>
            <p:ph type="title"/>
          </p:nvPr>
        </p:nvSpPr>
        <p:spPr/>
        <p:txBody>
          <a:bodyPr/>
          <a:lstStyle/>
          <a:p>
            <a:r>
              <a:rPr lang="en-US" dirty="0" smtClean="0"/>
              <a:t>How to Monitor Hydrogen Sulfide</a:t>
            </a:r>
            <a:endParaRPr lang="en-US" dirty="0"/>
          </a:p>
        </p:txBody>
      </p:sp>
      <p:pic>
        <p:nvPicPr>
          <p:cNvPr id="5" name="Content Placeholder 3" descr="CCF02162013_00006.jpg"/>
          <p:cNvPicPr>
            <a:picLocks noGrp="1" noChangeAspect="1"/>
          </p:cNvPicPr>
          <p:nvPr>
            <p:ph sz="quarter" idx="1"/>
          </p:nvPr>
        </p:nvPicPr>
        <p:blipFill>
          <a:blip r:embed="rId3" cstate="print"/>
          <a:srcRect l="9066"/>
          <a:stretch>
            <a:fillRect/>
          </a:stretch>
        </p:blipFill>
        <p:spPr>
          <a:xfrm>
            <a:off x="2971800" y="2362200"/>
            <a:ext cx="3581400" cy="436279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7848600" cy="838200"/>
          </a:xfrm>
        </p:spPr>
        <p:txBody>
          <a:bodyPr>
            <a:normAutofit lnSpcReduction="10000"/>
          </a:bodyPr>
          <a:lstStyle/>
          <a:p>
            <a:pPr>
              <a:buNone/>
            </a:pPr>
            <a:r>
              <a:rPr lang="en-US" sz="2400" dirty="0" err="1" smtClean="0"/>
              <a:t>OdaLog</a:t>
            </a:r>
            <a:r>
              <a:rPr lang="en-US" sz="2400" dirty="0" smtClean="0"/>
              <a:t> Logger</a:t>
            </a:r>
          </a:p>
          <a:p>
            <a:r>
              <a:rPr lang="en-US" sz="2000" dirty="0" smtClean="0"/>
              <a:t>Continual vapor phase monitoring </a:t>
            </a:r>
            <a:r>
              <a:rPr lang="en-US" sz="2400" dirty="0" smtClean="0"/>
              <a:t> </a:t>
            </a:r>
          </a:p>
        </p:txBody>
      </p:sp>
      <p:sp>
        <p:nvSpPr>
          <p:cNvPr id="4" name="Title 3"/>
          <p:cNvSpPr>
            <a:spLocks noGrp="1"/>
          </p:cNvSpPr>
          <p:nvPr>
            <p:ph type="title"/>
          </p:nvPr>
        </p:nvSpPr>
        <p:spPr/>
        <p:txBody>
          <a:bodyPr/>
          <a:lstStyle/>
          <a:p>
            <a:r>
              <a:rPr lang="en-US" dirty="0" smtClean="0"/>
              <a:t>How to Monitor Hydrogen Sulfide</a:t>
            </a:r>
            <a:endParaRPr lang="en-US" dirty="0"/>
          </a:p>
        </p:txBody>
      </p:sp>
      <p:pic>
        <p:nvPicPr>
          <p:cNvPr id="8" name="Content Placeholder 7" descr="Wayne Township Sewer Authority 7-18 through 8-18 zoom 2.jpg"/>
          <p:cNvPicPr>
            <a:picLocks noGrp="1" noChangeAspect="1"/>
          </p:cNvPicPr>
          <p:nvPr>
            <p:ph sz="half" idx="1"/>
          </p:nvPr>
        </p:nvPicPr>
        <p:blipFill>
          <a:blip r:embed="rId3" cstate="print"/>
          <a:stretch>
            <a:fillRect/>
          </a:stretch>
        </p:blipFill>
        <p:spPr>
          <a:xfrm>
            <a:off x="457200" y="2465989"/>
            <a:ext cx="8352020" cy="4392011"/>
          </a:xfrm>
          <a:prstGeom prst="rect">
            <a:avLst/>
          </a:prstGeom>
        </p:spPr>
      </p:pic>
      <p:sp>
        <p:nvSpPr>
          <p:cNvPr id="9" name="TextBox 8"/>
          <p:cNvSpPr txBox="1"/>
          <p:nvPr/>
        </p:nvSpPr>
        <p:spPr>
          <a:xfrm>
            <a:off x="2514600" y="2362200"/>
            <a:ext cx="41148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algn="ctr" eaLnBrk="1" fontAlgn="auto" hangingPunct="1">
              <a:spcAft>
                <a:spcPts val="0"/>
              </a:spcAft>
              <a:defRPr/>
            </a:pPr>
            <a:r>
              <a:rPr lang="en-US" dirty="0" smtClean="0"/>
              <a:t>Solutions to Controlling Hydrogen Sulfide</a:t>
            </a:r>
          </a:p>
        </p:txBody>
      </p:sp>
      <p:sp>
        <p:nvSpPr>
          <p:cNvPr id="3" name="Content Placeholder 2"/>
          <p:cNvSpPr>
            <a:spLocks noGrp="1"/>
          </p:cNvSpPr>
          <p:nvPr>
            <p:ph idx="1"/>
          </p:nvPr>
        </p:nvSpPr>
        <p:spPr/>
        <p:txBody>
          <a:bodyPr>
            <a:normAutofit lnSpcReduction="10000"/>
          </a:bodyPr>
          <a:lstStyle/>
          <a:p>
            <a:pPr marL="0" indent="0">
              <a:buClr>
                <a:schemeClr val="accent3"/>
              </a:buClr>
              <a:buNone/>
              <a:defRPr/>
            </a:pPr>
            <a:r>
              <a:rPr lang="en-US" dirty="0" smtClean="0"/>
              <a:t>Vapor Phase</a:t>
            </a:r>
            <a:endParaRPr lang="en-US" sz="3200" dirty="0" smtClean="0"/>
          </a:p>
          <a:p>
            <a:pPr marL="393192" lvl="1" indent="0">
              <a:buNone/>
              <a:defRPr/>
            </a:pPr>
            <a:r>
              <a:rPr lang="en-US" dirty="0" smtClean="0"/>
              <a:t>Chemical</a:t>
            </a:r>
          </a:p>
          <a:p>
            <a:pPr marL="393192" lvl="1" indent="0" eaLnBrk="1" fontAlgn="auto" hangingPunct="1">
              <a:spcAft>
                <a:spcPts val="0"/>
              </a:spcAft>
              <a:buNone/>
              <a:defRPr/>
            </a:pPr>
            <a:r>
              <a:rPr lang="en-US" dirty="0" smtClean="0"/>
              <a:t>Scrubbers</a:t>
            </a:r>
          </a:p>
          <a:p>
            <a:pPr lvl="2" indent="-246888" eaLnBrk="1" fontAlgn="auto" hangingPunct="1">
              <a:spcAft>
                <a:spcPts val="0"/>
              </a:spcAft>
              <a:buFontTx/>
              <a:buChar char="-"/>
              <a:defRPr/>
            </a:pPr>
            <a:r>
              <a:rPr lang="en-US" dirty="0" err="1" smtClean="0"/>
              <a:t>Bioscrubber</a:t>
            </a:r>
            <a:endParaRPr lang="en-US" dirty="0" smtClean="0"/>
          </a:p>
          <a:p>
            <a:pPr lvl="2" indent="-246888" eaLnBrk="1" fontAlgn="auto" hangingPunct="1">
              <a:spcAft>
                <a:spcPts val="0"/>
              </a:spcAft>
              <a:buFontTx/>
              <a:buChar char="-"/>
              <a:defRPr/>
            </a:pPr>
            <a:r>
              <a:rPr lang="en-US" dirty="0" err="1" smtClean="0"/>
              <a:t>Biofilters</a:t>
            </a:r>
            <a:endParaRPr lang="en-US" dirty="0" smtClean="0"/>
          </a:p>
          <a:p>
            <a:pPr lvl="2" indent="-246888" eaLnBrk="1" fontAlgn="auto" hangingPunct="1">
              <a:spcAft>
                <a:spcPts val="0"/>
              </a:spcAft>
              <a:buFontTx/>
              <a:buChar char="-"/>
              <a:defRPr/>
            </a:pPr>
            <a:r>
              <a:rPr lang="en-US" dirty="0" smtClean="0"/>
              <a:t>Chemical</a:t>
            </a:r>
          </a:p>
          <a:p>
            <a:pPr marL="96012" indent="0">
              <a:buNone/>
              <a:defRPr/>
            </a:pPr>
            <a:r>
              <a:rPr lang="en-US" dirty="0" smtClean="0"/>
              <a:t>Liquid Phase</a:t>
            </a:r>
          </a:p>
          <a:p>
            <a:pPr marL="96012" indent="0">
              <a:buNone/>
              <a:defRPr/>
            </a:pPr>
            <a:r>
              <a:rPr lang="en-US" dirty="0" smtClean="0"/>
              <a:t>   </a:t>
            </a:r>
            <a:r>
              <a:rPr lang="en-US" sz="2800" dirty="0" smtClean="0"/>
              <a:t>Chemical</a:t>
            </a:r>
          </a:p>
          <a:p>
            <a:pPr marL="96012" indent="0">
              <a:buNone/>
              <a:defRPr/>
            </a:pPr>
            <a:r>
              <a:rPr lang="en-US" dirty="0" smtClean="0"/>
              <a:t>   </a:t>
            </a:r>
            <a:r>
              <a:rPr lang="en-US" sz="2800" dirty="0" smtClean="0"/>
              <a:t>Biological</a:t>
            </a:r>
          </a:p>
        </p:txBody>
      </p:sp>
    </p:spTree>
    <p:extLst>
      <p:ext uri="{BB962C8B-B14F-4D97-AF65-F5344CB8AC3E}">
        <p14:creationId xmlns:p14="http://schemas.microsoft.com/office/powerpoint/2010/main" val="3100146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to Controlling Hydrogen Sulfide</a:t>
            </a:r>
            <a:endParaRPr lang="en-US" dirty="0"/>
          </a:p>
        </p:txBody>
      </p:sp>
      <p:pic>
        <p:nvPicPr>
          <p:cNvPr id="7" name="Content Placeholder 6" descr="Picture1.png"/>
          <p:cNvPicPr>
            <a:picLocks noGrp="1" noChangeAspect="1"/>
          </p:cNvPicPr>
          <p:nvPr>
            <p:ph sz="half" idx="1"/>
          </p:nvPr>
        </p:nvPicPr>
        <p:blipFill>
          <a:blip r:embed="rId2" cstate="print"/>
          <a:stretch>
            <a:fillRect/>
          </a:stretch>
        </p:blipFill>
        <p:spPr>
          <a:xfrm>
            <a:off x="2286000" y="1676400"/>
            <a:ext cx="4026992"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Hydrogen Peroxide</a:t>
            </a:r>
            <a:endParaRPr lang="en-US" dirty="0"/>
          </a:p>
        </p:txBody>
      </p:sp>
      <p:sp>
        <p:nvSpPr>
          <p:cNvPr id="5" name="Content Placeholder 4"/>
          <p:cNvSpPr>
            <a:spLocks noGrp="1"/>
          </p:cNvSpPr>
          <p:nvPr>
            <p:ph idx="1"/>
          </p:nvPr>
        </p:nvSpPr>
        <p:spPr/>
        <p:txBody>
          <a:bodyPr>
            <a:normAutofit lnSpcReduction="10000"/>
          </a:bodyPr>
          <a:lstStyle/>
          <a:p>
            <a:r>
              <a:rPr lang="en-US" sz="2000" dirty="0" smtClean="0"/>
              <a:t>The Mechanism by which Hydrogen Peroxide reacts with Hydrogen Sulfide is basic:</a:t>
            </a:r>
          </a:p>
          <a:p>
            <a:pPr lvl="1"/>
            <a:r>
              <a:rPr lang="en-US" sz="1600" dirty="0" smtClean="0"/>
              <a:t>Easily fed via metering pump to a point of application: 10 – 15 minutes detention time</a:t>
            </a:r>
          </a:p>
          <a:p>
            <a:pPr lvl="1"/>
            <a:r>
              <a:rPr lang="en-US" sz="1600" dirty="0" smtClean="0"/>
              <a:t>Better for collection systems, not sludge</a:t>
            </a:r>
          </a:p>
          <a:p>
            <a:pPr lvl="1">
              <a:buNone/>
            </a:pPr>
            <a:endParaRPr lang="en-US" sz="1600" dirty="0" smtClean="0"/>
          </a:p>
          <a:p>
            <a:pPr algn="ctr">
              <a:buNone/>
            </a:pPr>
            <a:r>
              <a:rPr lang="en-US" sz="4000" dirty="0" smtClean="0"/>
              <a:t>H</a:t>
            </a:r>
            <a:r>
              <a:rPr lang="en-US" sz="4000" baseline="-25000" dirty="0" smtClean="0"/>
              <a:t>2</a:t>
            </a:r>
            <a:r>
              <a:rPr lang="en-US" sz="4000" dirty="0" smtClean="0"/>
              <a:t>S + H</a:t>
            </a:r>
            <a:r>
              <a:rPr lang="en-US" sz="4000" baseline="-25000" dirty="0" smtClean="0"/>
              <a:t>2</a:t>
            </a:r>
            <a:r>
              <a:rPr lang="en-US" sz="4000" dirty="0" smtClean="0"/>
              <a:t>0</a:t>
            </a:r>
            <a:r>
              <a:rPr lang="en-US" sz="4000" baseline="-25000" dirty="0" smtClean="0"/>
              <a:t>2</a:t>
            </a:r>
            <a:r>
              <a:rPr lang="en-US" sz="4000" dirty="0" smtClean="0"/>
              <a:t> </a:t>
            </a:r>
            <a:r>
              <a:rPr lang="en-US" sz="4000" dirty="0" smtClean="0">
                <a:sym typeface="Wingdings" pitchFamily="2" charset="2"/>
              </a:rPr>
              <a:t> 2H</a:t>
            </a:r>
            <a:r>
              <a:rPr lang="en-US" sz="4000" baseline="-25000" dirty="0" smtClean="0">
                <a:sym typeface="Wingdings" pitchFamily="2" charset="2"/>
              </a:rPr>
              <a:t>2</a:t>
            </a:r>
            <a:r>
              <a:rPr lang="en-US" sz="4000" dirty="0" smtClean="0">
                <a:sym typeface="Wingdings" pitchFamily="2" charset="2"/>
              </a:rPr>
              <a:t>0 + S</a:t>
            </a:r>
            <a:endParaRPr lang="en-US" sz="4000" dirty="0" smtClean="0"/>
          </a:p>
          <a:p>
            <a:endParaRPr lang="en-US" sz="1800" dirty="0" smtClean="0"/>
          </a:p>
          <a:p>
            <a:r>
              <a:rPr lang="en-US" sz="2000" dirty="0" smtClean="0"/>
              <a:t>Based upon the chemistry, it would take two parts of 50% Hydrogen Peroxide to reduce one part Hydrogen Sulfide</a:t>
            </a:r>
          </a:p>
          <a:p>
            <a:pPr lvl="1"/>
            <a:r>
              <a:rPr lang="en-US" sz="1600" dirty="0" smtClean="0"/>
              <a:t>Actual conditions experienced in the field show a 3:1 ratio is more realistic</a:t>
            </a:r>
          </a:p>
          <a:p>
            <a:pPr lvl="1"/>
            <a:r>
              <a:rPr lang="en-US" sz="1600" dirty="0" smtClean="0"/>
              <a:t>Unique property: reduces slime layers present on pipe walls </a:t>
            </a:r>
          </a:p>
          <a:p>
            <a:pPr lvl="1"/>
            <a:r>
              <a:rPr lang="en-US" sz="1600" dirty="0" smtClean="0"/>
              <a:t>Overdosing of Hydrogen Peroxide does not cause adverse effects</a:t>
            </a:r>
          </a:p>
          <a:p>
            <a:pPr lvl="2"/>
            <a:r>
              <a:rPr lang="en-US" sz="1400" dirty="0" smtClean="0"/>
              <a:t>Only problem caused is potentially expensive</a:t>
            </a:r>
          </a:p>
          <a:p>
            <a:pPr lvl="2"/>
            <a:r>
              <a:rPr lang="en-US" sz="1400" dirty="0" smtClean="0"/>
              <a:t>Overdose situation yields supplemental dissolved oxygen, benefits downstream locations</a:t>
            </a:r>
          </a:p>
          <a:p>
            <a:pPr lvl="1"/>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Easy to apply </a:t>
            </a:r>
          </a:p>
          <a:p>
            <a:pPr lvl="2"/>
            <a:r>
              <a:rPr lang="en-US" sz="1600" dirty="0" smtClean="0">
                <a:solidFill>
                  <a:srgbClr val="008000"/>
                </a:solidFill>
              </a:rPr>
              <a:t>Systems provided by product supplier</a:t>
            </a:r>
          </a:p>
          <a:p>
            <a:pPr lvl="2"/>
            <a:r>
              <a:rPr lang="en-US" sz="1600" dirty="0" smtClean="0">
                <a:solidFill>
                  <a:srgbClr val="008000"/>
                </a:solidFill>
              </a:rPr>
              <a:t>Low Freeze Point</a:t>
            </a:r>
          </a:p>
          <a:p>
            <a:pPr lvl="1"/>
            <a:r>
              <a:rPr lang="en-US" sz="1800" dirty="0" smtClean="0">
                <a:solidFill>
                  <a:srgbClr val="008000"/>
                </a:solidFill>
              </a:rPr>
              <a:t>Reacts preferentially with Hydrogen Sulfide</a:t>
            </a:r>
          </a:p>
          <a:p>
            <a:pPr lvl="1"/>
            <a:r>
              <a:rPr lang="en-US" sz="1800" dirty="0" smtClean="0">
                <a:solidFill>
                  <a:srgbClr val="008000"/>
                </a:solidFill>
              </a:rPr>
              <a:t>Actual Dosage:</a:t>
            </a:r>
          </a:p>
          <a:p>
            <a:pPr lvl="2"/>
            <a:r>
              <a:rPr lang="en-US" sz="1400" dirty="0" smtClean="0">
                <a:solidFill>
                  <a:srgbClr val="008000"/>
                </a:solidFill>
              </a:rPr>
              <a:t>1-2:1 (100% Basis)</a:t>
            </a:r>
          </a:p>
          <a:p>
            <a:pPr lvl="2"/>
            <a:r>
              <a:rPr lang="en-US" sz="1400" dirty="0" smtClean="0">
                <a:solidFill>
                  <a:srgbClr val="008000"/>
                </a:solidFill>
              </a:rPr>
              <a:t>2-4:1 (50% Basis)</a:t>
            </a:r>
          </a:p>
          <a:p>
            <a:pPr lvl="1"/>
            <a:r>
              <a:rPr lang="en-US" sz="1800" dirty="0" smtClean="0">
                <a:solidFill>
                  <a:srgbClr val="008000"/>
                </a:solidFill>
              </a:rPr>
              <a:t>No harmful side effects from overdosing</a:t>
            </a:r>
          </a:p>
          <a:p>
            <a:pPr lvl="1"/>
            <a:r>
              <a:rPr lang="en-US" sz="1800" dirty="0" smtClean="0">
                <a:solidFill>
                  <a:srgbClr val="008000"/>
                </a:solidFill>
              </a:rPr>
              <a:t>Overdosing yields additional D.O.</a:t>
            </a:r>
            <a:endParaRPr lang="en-US" sz="1800" dirty="0">
              <a:solidFill>
                <a:srgbClr val="008000"/>
              </a:solidFill>
            </a:endParaRP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Strong Oxidizer</a:t>
            </a:r>
          </a:p>
          <a:p>
            <a:pPr lvl="1"/>
            <a:r>
              <a:rPr lang="en-US" sz="1800" dirty="0" smtClean="0">
                <a:solidFill>
                  <a:srgbClr val="FF0000"/>
                </a:solidFill>
              </a:rPr>
              <a:t>Reaction time may be problematic</a:t>
            </a:r>
          </a:p>
          <a:p>
            <a:pPr lvl="2"/>
            <a:r>
              <a:rPr lang="en-US" sz="1400" dirty="0" smtClean="0">
                <a:solidFill>
                  <a:srgbClr val="FF0000"/>
                </a:solidFill>
              </a:rPr>
              <a:t>10-15 minute reaction time</a:t>
            </a:r>
          </a:p>
          <a:p>
            <a:pPr lvl="1"/>
            <a:r>
              <a:rPr lang="en-US" sz="1800" dirty="0" smtClean="0">
                <a:solidFill>
                  <a:srgbClr val="FF0000"/>
                </a:solidFill>
              </a:rPr>
              <a:t>Potentially costly if not applied and monitored properly</a:t>
            </a:r>
          </a:p>
          <a:p>
            <a:pPr lvl="1"/>
            <a:r>
              <a:rPr lang="en-US" sz="1800" dirty="0" smtClean="0">
                <a:solidFill>
                  <a:srgbClr val="FF0000"/>
                </a:solidFill>
              </a:rPr>
              <a:t>Effectiveness limited to detention times </a:t>
            </a:r>
          </a:p>
          <a:p>
            <a:pPr lvl="2"/>
            <a:r>
              <a:rPr lang="en-US" sz="1400" dirty="0" smtClean="0">
                <a:solidFill>
                  <a:srgbClr val="FF0000"/>
                </a:solidFill>
              </a:rPr>
              <a:t>Over 4 hours multiple injection points may be needed</a:t>
            </a:r>
          </a:p>
          <a:p>
            <a:pPr lvl="1"/>
            <a:r>
              <a:rPr lang="en-US" sz="1800" dirty="0" smtClean="0">
                <a:solidFill>
                  <a:srgbClr val="FF0000"/>
                </a:solidFill>
              </a:rPr>
              <a:t>Multiple feed points may be required</a:t>
            </a:r>
          </a:p>
          <a:p>
            <a:pPr marL="457200" lvl="1" indent="0">
              <a:buNone/>
            </a:pPr>
            <a:endParaRPr lang="en-US" sz="1800" dirty="0">
              <a:solidFill>
                <a:srgbClr val="FF0000"/>
              </a:solidFill>
            </a:endParaRPr>
          </a:p>
        </p:txBody>
      </p:sp>
      <p:sp>
        <p:nvSpPr>
          <p:cNvPr id="4" name="Title 3"/>
          <p:cNvSpPr>
            <a:spLocks noGrp="1"/>
          </p:cNvSpPr>
          <p:nvPr>
            <p:ph type="title"/>
          </p:nvPr>
        </p:nvSpPr>
        <p:spPr/>
        <p:txBody>
          <a:bodyPr/>
          <a:lstStyle/>
          <a:p>
            <a:r>
              <a:rPr lang="en-US" dirty="0" smtClean="0"/>
              <a:t>Solutions: Hydrogen Peroxide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Ferrous Chloride</a:t>
            </a:r>
            <a:endParaRPr lang="en-US" dirty="0"/>
          </a:p>
        </p:txBody>
      </p:sp>
      <p:sp>
        <p:nvSpPr>
          <p:cNvPr id="5" name="Content Placeholder 4"/>
          <p:cNvSpPr>
            <a:spLocks noGrp="1"/>
          </p:cNvSpPr>
          <p:nvPr>
            <p:ph idx="1"/>
          </p:nvPr>
        </p:nvSpPr>
        <p:spPr/>
        <p:txBody>
          <a:bodyPr>
            <a:noAutofit/>
          </a:bodyPr>
          <a:lstStyle/>
          <a:p>
            <a:r>
              <a:rPr lang="en-US" sz="1800" dirty="0" smtClean="0"/>
              <a:t>One of two primary iron salts used to reduce Hydrogen Sulfide</a:t>
            </a:r>
            <a:endParaRPr lang="en-US" sz="1600" dirty="0" smtClean="0"/>
          </a:p>
          <a:p>
            <a:pPr lvl="1"/>
            <a:r>
              <a:rPr lang="en-US" sz="1600" dirty="0" smtClean="0"/>
              <a:t>Early indications show outstanding results on long detention lines</a:t>
            </a:r>
          </a:p>
          <a:p>
            <a:pPr lvl="1">
              <a:buNone/>
            </a:pPr>
            <a:endParaRPr lang="en-US" sz="1600" dirty="0" smtClean="0"/>
          </a:p>
          <a:p>
            <a:pPr algn="ctr">
              <a:buNone/>
            </a:pPr>
            <a:r>
              <a:rPr lang="en-US" sz="4000" dirty="0" smtClean="0"/>
              <a:t>H</a:t>
            </a:r>
            <a:r>
              <a:rPr lang="en-US" sz="4000" baseline="-25000" dirty="0" smtClean="0"/>
              <a:t>2</a:t>
            </a:r>
            <a:r>
              <a:rPr lang="en-US" sz="4000" dirty="0" smtClean="0"/>
              <a:t>S + FeCl</a:t>
            </a:r>
            <a:r>
              <a:rPr lang="en-US" sz="4000" baseline="-25000" dirty="0" smtClean="0"/>
              <a:t>2</a:t>
            </a:r>
            <a:r>
              <a:rPr lang="en-US" sz="4000" dirty="0" smtClean="0"/>
              <a:t> </a:t>
            </a:r>
            <a:r>
              <a:rPr lang="en-US" sz="4000" dirty="0" smtClean="0">
                <a:sym typeface="Wingdings" pitchFamily="2" charset="2"/>
              </a:rPr>
              <a:t> </a:t>
            </a:r>
            <a:r>
              <a:rPr lang="en-US" sz="4000" dirty="0" err="1" smtClean="0">
                <a:sym typeface="Wingdings" pitchFamily="2" charset="2"/>
              </a:rPr>
              <a:t>FeS</a:t>
            </a:r>
            <a:r>
              <a:rPr lang="en-US" sz="4000" dirty="0" smtClean="0">
                <a:sym typeface="Wingdings" pitchFamily="2" charset="2"/>
              </a:rPr>
              <a:t>(s) + 2HCl</a:t>
            </a:r>
            <a:endParaRPr lang="en-US" sz="1600" dirty="0" smtClean="0"/>
          </a:p>
          <a:p>
            <a:pPr marL="342900" lvl="1" indent="-342900">
              <a:buFont typeface="Arial" pitchFamily="34" charset="0"/>
              <a:buChar char="•"/>
            </a:pPr>
            <a:r>
              <a:rPr lang="en-US" sz="1800" dirty="0" smtClean="0"/>
              <a:t>Reaction: disassociation of the iron molecule, which reacts with the sulfide</a:t>
            </a:r>
          </a:p>
          <a:p>
            <a:pPr lvl="1"/>
            <a:r>
              <a:rPr lang="en-US" sz="1600" dirty="0" smtClean="0"/>
              <a:t>Forms an insoluble iron sulfide which is then reduces to elemental sulfur</a:t>
            </a:r>
          </a:p>
          <a:p>
            <a:pPr lvl="1"/>
            <a:r>
              <a:rPr lang="en-US" sz="1600" dirty="0" smtClean="0"/>
              <a:t>Iron also reacts with phosphorus for the removal of phosphorus pollutant as well</a:t>
            </a:r>
          </a:p>
          <a:p>
            <a:r>
              <a:rPr lang="en-US" sz="1800" dirty="0" smtClean="0"/>
              <a:t>Side Effects:</a:t>
            </a:r>
          </a:p>
          <a:p>
            <a:pPr lvl="1"/>
            <a:r>
              <a:rPr lang="en-US" sz="1600" dirty="0" smtClean="0"/>
              <a:t>Oxygen removed from the system (during the reaction) further enhances anaerobic conditions downstream</a:t>
            </a:r>
          </a:p>
          <a:p>
            <a:pPr lvl="1"/>
            <a:r>
              <a:rPr lang="en-US" sz="1600" dirty="0" smtClean="0"/>
              <a:t>By forming insoluble's, iron salts enhance sludge volume formation.</a:t>
            </a:r>
          </a:p>
          <a:p>
            <a:pPr lvl="1"/>
            <a:r>
              <a:rPr lang="en-US" sz="1800" dirty="0" smtClean="0"/>
              <a:t>Overdosing may drop the pH significantly</a:t>
            </a:r>
          </a:p>
          <a:p>
            <a:pPr lvl="1"/>
            <a:endParaRPr lang="en-US" sz="1600" dirty="0" smtClean="0"/>
          </a:p>
          <a:p>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Easy to handle </a:t>
            </a:r>
            <a:endParaRPr lang="en-US" sz="1000" dirty="0">
              <a:solidFill>
                <a:srgbClr val="008000"/>
              </a:solidFill>
            </a:endParaRPr>
          </a:p>
          <a:p>
            <a:pPr lvl="2"/>
            <a:r>
              <a:rPr lang="en-US" sz="1400" dirty="0" smtClean="0">
                <a:solidFill>
                  <a:srgbClr val="008000"/>
                </a:solidFill>
              </a:rPr>
              <a:t>Liquid</a:t>
            </a:r>
          </a:p>
          <a:p>
            <a:pPr lvl="2"/>
            <a:r>
              <a:rPr lang="en-US" sz="1400" dirty="0" smtClean="0">
                <a:solidFill>
                  <a:srgbClr val="008000"/>
                </a:solidFill>
              </a:rPr>
              <a:t>Low freeze point (-15 to -30F)</a:t>
            </a:r>
          </a:p>
          <a:p>
            <a:pPr lvl="1"/>
            <a:r>
              <a:rPr lang="en-US" sz="1800" dirty="0" smtClean="0">
                <a:solidFill>
                  <a:srgbClr val="008000"/>
                </a:solidFill>
              </a:rPr>
              <a:t>Reacts relatively quickly</a:t>
            </a:r>
          </a:p>
          <a:p>
            <a:pPr lvl="1"/>
            <a:r>
              <a:rPr lang="en-US" sz="1800" dirty="0" smtClean="0">
                <a:solidFill>
                  <a:srgbClr val="008000"/>
                </a:solidFill>
              </a:rPr>
              <a:t>Able to work over long detention lines</a:t>
            </a:r>
          </a:p>
          <a:p>
            <a:pPr lvl="1"/>
            <a:r>
              <a:rPr lang="en-US" sz="1800" dirty="0" smtClean="0">
                <a:solidFill>
                  <a:srgbClr val="008000"/>
                </a:solidFill>
              </a:rPr>
              <a:t>Low dosage rates</a:t>
            </a:r>
          </a:p>
          <a:p>
            <a:pPr lvl="1"/>
            <a:r>
              <a:rPr lang="en-US" sz="1800" dirty="0" smtClean="0">
                <a:solidFill>
                  <a:srgbClr val="008000"/>
                </a:solidFill>
              </a:rPr>
              <a:t>Removes phosphorous</a:t>
            </a:r>
          </a:p>
          <a:p>
            <a:pPr lvl="1"/>
            <a:r>
              <a:rPr lang="en-US" sz="1800" dirty="0" smtClean="0">
                <a:solidFill>
                  <a:srgbClr val="008000"/>
                </a:solidFill>
              </a:rPr>
              <a:t>Low product cost if purchased in bulk</a:t>
            </a:r>
          </a:p>
          <a:p>
            <a:pPr lvl="1"/>
            <a:r>
              <a:rPr lang="en-US" sz="1800" dirty="0" smtClean="0">
                <a:solidFill>
                  <a:srgbClr val="008000"/>
                </a:solidFill>
              </a:rPr>
              <a:t>Contains twice the active ingredient (Fe) than Ferrous Sulfate</a:t>
            </a: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Reducing agent using O</a:t>
            </a:r>
            <a:r>
              <a:rPr lang="en-US" sz="1800" baseline="-25000" dirty="0" smtClean="0">
                <a:solidFill>
                  <a:srgbClr val="FF0000"/>
                </a:solidFill>
              </a:rPr>
              <a:t>2</a:t>
            </a:r>
            <a:r>
              <a:rPr lang="en-US" sz="1800" dirty="0" smtClean="0">
                <a:solidFill>
                  <a:srgbClr val="FF0000"/>
                </a:solidFill>
              </a:rPr>
              <a:t> thus enhancing anaerobic conditions</a:t>
            </a:r>
          </a:p>
          <a:p>
            <a:pPr lvl="1"/>
            <a:r>
              <a:rPr lang="en-US" sz="1800" dirty="0" smtClean="0">
                <a:solidFill>
                  <a:srgbClr val="FF0000"/>
                </a:solidFill>
              </a:rPr>
              <a:t>Adds considerable solids</a:t>
            </a:r>
            <a:endParaRPr lang="en-US" sz="1000" dirty="0">
              <a:solidFill>
                <a:srgbClr val="FF0000"/>
              </a:solidFill>
            </a:endParaRPr>
          </a:p>
          <a:p>
            <a:pPr lvl="2"/>
            <a:r>
              <a:rPr lang="en-US" sz="1400" dirty="0" smtClean="0">
                <a:solidFill>
                  <a:srgbClr val="FF0000"/>
                </a:solidFill>
              </a:rPr>
              <a:t>Adds sludge handling costs</a:t>
            </a:r>
          </a:p>
          <a:p>
            <a:pPr lvl="1"/>
            <a:r>
              <a:rPr lang="en-US" sz="1800" dirty="0" smtClean="0">
                <a:solidFill>
                  <a:srgbClr val="FF0000"/>
                </a:solidFill>
              </a:rPr>
              <a:t>My contain toxic or restrictive levels of heavy metals</a:t>
            </a:r>
          </a:p>
          <a:p>
            <a:pPr lvl="1"/>
            <a:r>
              <a:rPr lang="en-US" sz="1800" dirty="0" smtClean="0">
                <a:solidFill>
                  <a:srgbClr val="FF0000"/>
                </a:solidFill>
              </a:rPr>
              <a:t>Forms acid byproducts thus lowering pH</a:t>
            </a:r>
          </a:p>
        </p:txBody>
      </p:sp>
      <p:sp>
        <p:nvSpPr>
          <p:cNvPr id="4" name="Title 3"/>
          <p:cNvSpPr>
            <a:spLocks noGrp="1"/>
          </p:cNvSpPr>
          <p:nvPr>
            <p:ph type="title"/>
          </p:nvPr>
        </p:nvSpPr>
        <p:spPr/>
        <p:txBody>
          <a:bodyPr/>
          <a:lstStyle/>
          <a:p>
            <a:r>
              <a:rPr lang="en-US" dirty="0" smtClean="0"/>
              <a:t>Solutions: Ferrous Chloride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dirty="0" smtClean="0"/>
              <a:t>Commonly Found Odors</a:t>
            </a:r>
          </a:p>
          <a:p>
            <a:r>
              <a:rPr lang="en-US" sz="2400" dirty="0" smtClean="0"/>
              <a:t>Major Problem: </a:t>
            </a:r>
          </a:p>
          <a:p>
            <a:pPr lvl="1"/>
            <a:r>
              <a:rPr lang="en-US" sz="2000" dirty="0" smtClean="0"/>
              <a:t>Hydrogen Sulfide (H2S)</a:t>
            </a:r>
          </a:p>
          <a:p>
            <a:r>
              <a:rPr lang="en-US" sz="2400" dirty="0" smtClean="0"/>
              <a:t>Why control H2S?</a:t>
            </a:r>
          </a:p>
          <a:p>
            <a:r>
              <a:rPr lang="en-US" sz="2400" dirty="0" smtClean="0"/>
              <a:t>How to monitor H2S</a:t>
            </a:r>
          </a:p>
          <a:p>
            <a:r>
              <a:rPr lang="en-US" sz="2400" dirty="0" smtClean="0"/>
              <a:t>Solutions to Controlling</a:t>
            </a:r>
          </a:p>
          <a:p>
            <a:pPr lvl="1"/>
            <a:r>
              <a:rPr lang="en-US" sz="2000" dirty="0" smtClean="0"/>
              <a:t>Hydrogen Peroxide</a:t>
            </a:r>
          </a:p>
          <a:p>
            <a:pPr lvl="1"/>
            <a:r>
              <a:rPr lang="en-US" sz="2000" dirty="0" smtClean="0"/>
              <a:t>Chlorine</a:t>
            </a:r>
          </a:p>
          <a:p>
            <a:pPr lvl="1"/>
            <a:r>
              <a:rPr lang="en-US" sz="2000" dirty="0" smtClean="0"/>
              <a:t>Potassium Permanganate</a:t>
            </a:r>
          </a:p>
          <a:p>
            <a:pPr lvl="1"/>
            <a:endParaRPr lang="en-US" sz="2000" dirty="0" smtClean="0"/>
          </a:p>
          <a:p>
            <a:pPr>
              <a:buNone/>
            </a:pPr>
            <a:endParaRPr lang="en-US" sz="2400" dirty="0"/>
          </a:p>
        </p:txBody>
      </p:sp>
      <p:sp>
        <p:nvSpPr>
          <p:cNvPr id="7" name="Content Placeholder 6"/>
          <p:cNvSpPr>
            <a:spLocks noGrp="1"/>
          </p:cNvSpPr>
          <p:nvPr>
            <p:ph sz="half" idx="2"/>
          </p:nvPr>
        </p:nvSpPr>
        <p:spPr/>
        <p:txBody>
          <a:bodyPr>
            <a:noAutofit/>
          </a:bodyPr>
          <a:lstStyle/>
          <a:p>
            <a:r>
              <a:rPr lang="en-US" sz="2400" dirty="0" smtClean="0"/>
              <a:t>Solutions to Controlling (cont):</a:t>
            </a:r>
          </a:p>
          <a:p>
            <a:pPr lvl="1"/>
            <a:r>
              <a:rPr lang="en-US" sz="2000" dirty="0" smtClean="0"/>
              <a:t>Ferrous Chloride</a:t>
            </a:r>
          </a:p>
          <a:p>
            <a:pPr lvl="1"/>
            <a:r>
              <a:rPr lang="en-US" sz="2000" dirty="0" smtClean="0"/>
              <a:t>Ferrous Sulfate</a:t>
            </a:r>
          </a:p>
          <a:p>
            <a:pPr lvl="1"/>
            <a:r>
              <a:rPr lang="en-US" sz="2000" dirty="0" smtClean="0"/>
              <a:t>Sodium Hypochlorite</a:t>
            </a:r>
          </a:p>
          <a:p>
            <a:pPr lvl="1"/>
            <a:r>
              <a:rPr lang="en-US" sz="2000" dirty="0" smtClean="0"/>
              <a:t>Carbon Scrubbers</a:t>
            </a:r>
          </a:p>
          <a:p>
            <a:pPr lvl="1"/>
            <a:r>
              <a:rPr lang="en-US" sz="2000" dirty="0" smtClean="0"/>
              <a:t>Alkalinity Adjustment</a:t>
            </a:r>
          </a:p>
          <a:p>
            <a:pPr lvl="1"/>
            <a:r>
              <a:rPr lang="en-US" sz="2000" dirty="0" smtClean="0"/>
              <a:t>Endimal ® Series</a:t>
            </a:r>
          </a:p>
          <a:p>
            <a:pPr lvl="1"/>
            <a:r>
              <a:rPr lang="en-US" sz="2000" dirty="0" smtClean="0"/>
              <a:t>Calcium Nitrate</a:t>
            </a:r>
          </a:p>
        </p:txBody>
      </p:sp>
      <p:sp>
        <p:nvSpPr>
          <p:cNvPr id="2" name="Title 1"/>
          <p:cNvSpPr>
            <a:spLocks noGrp="1"/>
          </p:cNvSpPr>
          <p:nvPr>
            <p:ph type="title"/>
          </p:nvPr>
        </p:nvSpPr>
        <p:spPr/>
        <p:txBody>
          <a:bodyPr/>
          <a:lstStyle/>
          <a:p>
            <a:r>
              <a:rPr lang="en-US" dirty="0" smtClean="0"/>
              <a:t>Overview</a:t>
            </a:r>
            <a:endParaRPr lang="en-US" dirty="0"/>
          </a:p>
        </p:txBody>
      </p:sp>
      <p:cxnSp>
        <p:nvCxnSpPr>
          <p:cNvPr id="6" name="Straight Connector 5"/>
          <p:cNvCxnSpPr/>
          <p:nvPr/>
        </p:nvCxnSpPr>
        <p:spPr>
          <a:xfrm>
            <a:off x="914400" y="1371600"/>
            <a:ext cx="73152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Ferrous Sulfate</a:t>
            </a:r>
            <a:endParaRPr lang="en-US" dirty="0"/>
          </a:p>
        </p:txBody>
      </p:sp>
      <p:sp>
        <p:nvSpPr>
          <p:cNvPr id="5" name="Content Placeholder 4"/>
          <p:cNvSpPr>
            <a:spLocks noGrp="1"/>
          </p:cNvSpPr>
          <p:nvPr>
            <p:ph idx="1"/>
          </p:nvPr>
        </p:nvSpPr>
        <p:spPr/>
        <p:txBody>
          <a:bodyPr>
            <a:noAutofit/>
          </a:bodyPr>
          <a:lstStyle/>
          <a:p>
            <a:r>
              <a:rPr lang="en-US" sz="1800" dirty="0" smtClean="0"/>
              <a:t>One of two primary iron salts used to reduce Hydrogen Sulfide</a:t>
            </a:r>
          </a:p>
          <a:p>
            <a:pPr lvl="1"/>
            <a:r>
              <a:rPr lang="en-US" sz="1600" dirty="0" smtClean="0"/>
              <a:t>History of beneficial results under certain conditions</a:t>
            </a:r>
          </a:p>
          <a:p>
            <a:pPr lvl="1"/>
            <a:r>
              <a:rPr lang="en-US" sz="1600" dirty="0" smtClean="0"/>
              <a:t>While no time frame has been found, its ability to work in long runs is questionable</a:t>
            </a:r>
          </a:p>
          <a:p>
            <a:pPr lvl="1">
              <a:buNone/>
            </a:pPr>
            <a:endParaRPr lang="en-US" sz="1600" dirty="0" smtClean="0"/>
          </a:p>
          <a:p>
            <a:pPr algn="ctr">
              <a:buNone/>
            </a:pPr>
            <a:r>
              <a:rPr lang="en-US" sz="4000" dirty="0" smtClean="0"/>
              <a:t>H</a:t>
            </a:r>
            <a:r>
              <a:rPr lang="en-US" sz="4000" baseline="-25000" dirty="0" smtClean="0"/>
              <a:t>2</a:t>
            </a:r>
            <a:r>
              <a:rPr lang="en-US" sz="4000" dirty="0" smtClean="0"/>
              <a:t>S + FeSO</a:t>
            </a:r>
            <a:r>
              <a:rPr lang="en-US" sz="4000" baseline="-25000" dirty="0" smtClean="0"/>
              <a:t>4</a:t>
            </a:r>
            <a:r>
              <a:rPr lang="en-US" sz="4000" dirty="0" smtClean="0"/>
              <a:t> </a:t>
            </a:r>
            <a:r>
              <a:rPr lang="en-US" sz="4000" dirty="0" smtClean="0">
                <a:sym typeface="Wingdings" pitchFamily="2" charset="2"/>
              </a:rPr>
              <a:t> </a:t>
            </a:r>
            <a:r>
              <a:rPr lang="en-US" sz="4000" dirty="0" err="1" smtClean="0">
                <a:sym typeface="Wingdings" pitchFamily="2" charset="2"/>
              </a:rPr>
              <a:t>FeS</a:t>
            </a:r>
            <a:r>
              <a:rPr lang="en-US" sz="4000" dirty="0" smtClean="0">
                <a:sym typeface="Wingdings" pitchFamily="2" charset="2"/>
              </a:rPr>
              <a:t>(s) + H</a:t>
            </a:r>
            <a:r>
              <a:rPr lang="en-US" sz="4000" baseline="-25000" dirty="0" smtClean="0">
                <a:sym typeface="Wingdings" pitchFamily="2" charset="2"/>
              </a:rPr>
              <a:t>2</a:t>
            </a:r>
            <a:r>
              <a:rPr lang="en-US" sz="4000" dirty="0" smtClean="0">
                <a:sym typeface="Wingdings" pitchFamily="2" charset="2"/>
              </a:rPr>
              <a:t>SO</a:t>
            </a:r>
            <a:r>
              <a:rPr lang="en-US" sz="4000" baseline="-25000" dirty="0" smtClean="0">
                <a:sym typeface="Wingdings" pitchFamily="2" charset="2"/>
              </a:rPr>
              <a:t>4</a:t>
            </a:r>
          </a:p>
          <a:p>
            <a:pPr algn="ctr">
              <a:buNone/>
            </a:pPr>
            <a:endParaRPr lang="en-US" sz="1600" baseline="-25000" dirty="0" smtClean="0"/>
          </a:p>
          <a:p>
            <a:pPr marL="342900" lvl="1" indent="-342900">
              <a:buFont typeface="Arial" pitchFamily="34" charset="0"/>
              <a:buChar char="•"/>
            </a:pPr>
            <a:r>
              <a:rPr lang="en-US" sz="1800" dirty="0" smtClean="0"/>
              <a:t>Similar to Ferrous Chloride, it behaves as a reducing agent … promotes the extraction of oxygen from the system, enhancing anaerobic conditions</a:t>
            </a:r>
            <a:endParaRPr lang="en-US" sz="1200" dirty="0" smtClean="0"/>
          </a:p>
          <a:p>
            <a:pPr lvl="1"/>
            <a:r>
              <a:rPr lang="en-US" sz="1600" dirty="0" smtClean="0"/>
              <a:t>Coupled with suppressing the pH, makes for a questionable application</a:t>
            </a:r>
          </a:p>
          <a:p>
            <a:pPr lvl="1"/>
            <a:r>
              <a:rPr lang="en-US" sz="1600" dirty="0" smtClean="0"/>
              <a:t>Current thinking is if detention times are kept to a minimum, may be an economic alternative</a:t>
            </a:r>
          </a:p>
          <a:p>
            <a:r>
              <a:rPr lang="en-US" sz="1800" dirty="0" smtClean="0"/>
              <a:t>Additional detraction: </a:t>
            </a:r>
          </a:p>
          <a:p>
            <a:pPr lvl="1"/>
            <a:r>
              <a:rPr lang="en-US" sz="1600" dirty="0" smtClean="0"/>
              <a:t>Heated storage</a:t>
            </a:r>
          </a:p>
          <a:p>
            <a:pPr lvl="1"/>
            <a:r>
              <a:rPr lang="en-US" sz="1600" dirty="0" smtClean="0"/>
              <a:t>Additional application equipment in colder climates</a:t>
            </a:r>
          </a:p>
          <a:p>
            <a:pPr lvl="1"/>
            <a:endParaRPr lang="en-US" sz="1600" dirty="0" smtClean="0"/>
          </a:p>
          <a:p>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Easy to handle </a:t>
            </a:r>
            <a:endParaRPr lang="en-US" sz="1000" dirty="0">
              <a:solidFill>
                <a:srgbClr val="008000"/>
              </a:solidFill>
            </a:endParaRPr>
          </a:p>
          <a:p>
            <a:pPr lvl="2"/>
            <a:r>
              <a:rPr lang="en-US" sz="1400" dirty="0" smtClean="0">
                <a:solidFill>
                  <a:srgbClr val="008000"/>
                </a:solidFill>
              </a:rPr>
              <a:t>Liquid</a:t>
            </a:r>
          </a:p>
          <a:p>
            <a:pPr lvl="1"/>
            <a:r>
              <a:rPr lang="en-US" sz="1800" dirty="0" smtClean="0">
                <a:solidFill>
                  <a:srgbClr val="008000"/>
                </a:solidFill>
              </a:rPr>
              <a:t>Reacts relatively quickly</a:t>
            </a:r>
          </a:p>
          <a:p>
            <a:pPr lvl="1"/>
            <a:r>
              <a:rPr lang="en-US" sz="1800" dirty="0" smtClean="0">
                <a:solidFill>
                  <a:srgbClr val="008000"/>
                </a:solidFill>
              </a:rPr>
              <a:t>Low product cost</a:t>
            </a:r>
          </a:p>
          <a:p>
            <a:pPr lvl="1"/>
            <a:r>
              <a:rPr lang="en-US" sz="1800" dirty="0" smtClean="0">
                <a:solidFill>
                  <a:srgbClr val="008000"/>
                </a:solidFill>
              </a:rPr>
              <a:t>Removes phosphorous</a:t>
            </a:r>
          </a:p>
        </p:txBody>
      </p:sp>
      <p:sp>
        <p:nvSpPr>
          <p:cNvPr id="6" name="Content Placeholder 5"/>
          <p:cNvSpPr>
            <a:spLocks noGrp="1"/>
          </p:cNvSpPr>
          <p:nvPr>
            <p:ph sz="half" idx="2"/>
          </p:nvPr>
        </p:nvSpPr>
        <p:spPr/>
        <p:txBody>
          <a:bodyPr>
            <a:noAutofit/>
          </a:bodyPr>
          <a:lstStyle/>
          <a:p>
            <a:r>
              <a:rPr lang="en-US" dirty="0" smtClean="0">
                <a:solidFill>
                  <a:srgbClr val="FF0000"/>
                </a:solidFill>
              </a:rPr>
              <a:t>Cons:</a:t>
            </a:r>
          </a:p>
          <a:p>
            <a:pPr lvl="1"/>
            <a:r>
              <a:rPr lang="en-US" sz="1600" dirty="0" smtClean="0">
                <a:solidFill>
                  <a:srgbClr val="FF0000"/>
                </a:solidFill>
              </a:rPr>
              <a:t>Adds additional sulfates to the system … may reduce to sulfide</a:t>
            </a:r>
          </a:p>
          <a:p>
            <a:pPr lvl="1"/>
            <a:r>
              <a:rPr lang="en-US" sz="1600" dirty="0" smtClean="0">
                <a:solidFill>
                  <a:srgbClr val="FF0000"/>
                </a:solidFill>
              </a:rPr>
              <a:t>Reducing agent using O</a:t>
            </a:r>
            <a:r>
              <a:rPr lang="en-US" sz="1600" baseline="-25000" dirty="0" smtClean="0">
                <a:solidFill>
                  <a:srgbClr val="FF0000"/>
                </a:solidFill>
              </a:rPr>
              <a:t>2</a:t>
            </a:r>
            <a:r>
              <a:rPr lang="en-US" sz="1600" dirty="0" smtClean="0">
                <a:solidFill>
                  <a:srgbClr val="FF0000"/>
                </a:solidFill>
              </a:rPr>
              <a:t> thus enhancing anaerobic conditions</a:t>
            </a:r>
          </a:p>
          <a:p>
            <a:pPr lvl="1"/>
            <a:r>
              <a:rPr lang="en-US" sz="1600" dirty="0" smtClean="0">
                <a:solidFill>
                  <a:srgbClr val="FF0000"/>
                </a:solidFill>
              </a:rPr>
              <a:t>Does not work as well as other iron compounds over long runs</a:t>
            </a:r>
          </a:p>
          <a:p>
            <a:pPr lvl="1"/>
            <a:r>
              <a:rPr lang="en-US" sz="1600" dirty="0" smtClean="0">
                <a:solidFill>
                  <a:srgbClr val="FF0000"/>
                </a:solidFill>
              </a:rPr>
              <a:t>Adds considerable solids</a:t>
            </a:r>
          </a:p>
          <a:p>
            <a:pPr lvl="2"/>
            <a:r>
              <a:rPr lang="en-US" sz="1200" dirty="0" smtClean="0">
                <a:solidFill>
                  <a:srgbClr val="FF0000"/>
                </a:solidFill>
              </a:rPr>
              <a:t>Adds sludge handling costs</a:t>
            </a:r>
          </a:p>
          <a:p>
            <a:pPr lvl="1"/>
            <a:r>
              <a:rPr lang="en-US" sz="1600" dirty="0" smtClean="0">
                <a:solidFill>
                  <a:srgbClr val="FF0000"/>
                </a:solidFill>
              </a:rPr>
              <a:t>May contain toxic or restrictive levels of heavy metals</a:t>
            </a:r>
          </a:p>
          <a:p>
            <a:pPr lvl="1"/>
            <a:r>
              <a:rPr lang="en-US" sz="1600" dirty="0" smtClean="0">
                <a:solidFill>
                  <a:srgbClr val="FF0000"/>
                </a:solidFill>
              </a:rPr>
              <a:t>Forms acid byproducts </a:t>
            </a:r>
          </a:p>
          <a:p>
            <a:pPr lvl="2"/>
            <a:r>
              <a:rPr lang="en-US" sz="1200" dirty="0" smtClean="0">
                <a:solidFill>
                  <a:srgbClr val="FF0000"/>
                </a:solidFill>
              </a:rPr>
              <a:t>lowers pH</a:t>
            </a:r>
          </a:p>
          <a:p>
            <a:pPr lvl="1"/>
            <a:r>
              <a:rPr lang="en-US" sz="1600" dirty="0" smtClean="0">
                <a:solidFill>
                  <a:srgbClr val="FF0000"/>
                </a:solidFill>
              </a:rPr>
              <a:t>Crystallizes at cool temperatures</a:t>
            </a:r>
          </a:p>
        </p:txBody>
      </p:sp>
      <p:sp>
        <p:nvSpPr>
          <p:cNvPr id="4" name="Title 3"/>
          <p:cNvSpPr>
            <a:spLocks noGrp="1"/>
          </p:cNvSpPr>
          <p:nvPr>
            <p:ph type="title"/>
          </p:nvPr>
        </p:nvSpPr>
        <p:spPr/>
        <p:txBody>
          <a:bodyPr/>
          <a:lstStyle/>
          <a:p>
            <a:r>
              <a:rPr lang="en-US" dirty="0" smtClean="0"/>
              <a:t>Solutions: Ferrous Sulfate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Sodium/Calcium Nitrate</a:t>
            </a:r>
            <a:endParaRPr lang="en-US" dirty="0"/>
          </a:p>
        </p:txBody>
      </p:sp>
      <p:sp>
        <p:nvSpPr>
          <p:cNvPr id="5" name="Content Placeholder 4"/>
          <p:cNvSpPr>
            <a:spLocks noGrp="1"/>
          </p:cNvSpPr>
          <p:nvPr>
            <p:ph idx="1"/>
          </p:nvPr>
        </p:nvSpPr>
        <p:spPr>
          <a:xfrm>
            <a:off x="457200" y="1600200"/>
            <a:ext cx="8153400" cy="4800600"/>
          </a:xfrm>
        </p:spPr>
        <p:txBody>
          <a:bodyPr>
            <a:noAutofit/>
          </a:bodyPr>
          <a:lstStyle/>
          <a:p>
            <a:r>
              <a:rPr lang="en-US" sz="2000" dirty="0" smtClean="0"/>
              <a:t>Not an oxidizer.  Nitrates prevent the formation of Hydrogen Sulfide from the start</a:t>
            </a:r>
          </a:p>
          <a:p>
            <a:pPr lvl="1"/>
            <a:r>
              <a:rPr lang="en-US" sz="1600" dirty="0" smtClean="0"/>
              <a:t>Nitrates provide the bacteria required to form sulfides an alternative food source</a:t>
            </a:r>
          </a:p>
          <a:p>
            <a:pPr lvl="1"/>
            <a:endParaRPr lang="en-US" sz="1600" dirty="0" smtClean="0"/>
          </a:p>
          <a:p>
            <a:r>
              <a:rPr lang="en-US" sz="2000" dirty="0" smtClean="0"/>
              <a:t>Due to a food to biomass equation, effective dosage levels are difficult to ascertain</a:t>
            </a:r>
          </a:p>
          <a:p>
            <a:pPr lvl="1"/>
            <a:r>
              <a:rPr lang="en-US" sz="1600" dirty="0" smtClean="0"/>
              <a:t>Often, a gallon of nitrate solution contains between 2 – 3.5 lbs of NO</a:t>
            </a:r>
            <a:r>
              <a:rPr lang="en-US" sz="1600" baseline="-25000" dirty="0" smtClean="0"/>
              <a:t>2</a:t>
            </a:r>
            <a:r>
              <a:rPr lang="en-US" sz="1600" dirty="0" smtClean="0"/>
              <a:t>/NO</a:t>
            </a:r>
            <a:r>
              <a:rPr lang="en-US" sz="1600" baseline="-25000" dirty="0" smtClean="0"/>
              <a:t>3</a:t>
            </a:r>
            <a:r>
              <a:rPr lang="en-US" sz="1600" dirty="0" smtClean="0"/>
              <a:t> </a:t>
            </a:r>
          </a:p>
          <a:p>
            <a:pPr lvl="1">
              <a:buNone/>
            </a:pPr>
            <a:endParaRPr lang="en-US" sz="1600" dirty="0" smtClean="0"/>
          </a:p>
          <a:p>
            <a:r>
              <a:rPr lang="en-US" sz="2000" dirty="0" smtClean="0"/>
              <a:t>Solutions are relatively low in concentration (store and pump large quantities)</a:t>
            </a:r>
          </a:p>
          <a:p>
            <a:pPr lvl="1"/>
            <a:r>
              <a:rPr lang="en-US" sz="1600" dirty="0" smtClean="0"/>
              <a:t>Small drums/totes not always practical</a:t>
            </a:r>
          </a:p>
          <a:p>
            <a:pPr lvl="1"/>
            <a:r>
              <a:rPr lang="en-US" sz="1600" dirty="0" smtClean="0"/>
              <a:t>Costs associated tend to be higher than other solutions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Easy to handle liquid</a:t>
            </a:r>
          </a:p>
          <a:p>
            <a:pPr lvl="1"/>
            <a:r>
              <a:rPr lang="en-US" sz="1800" dirty="0" smtClean="0">
                <a:solidFill>
                  <a:srgbClr val="008000"/>
                </a:solidFill>
              </a:rPr>
              <a:t>Relatively safe to handle</a:t>
            </a:r>
          </a:p>
          <a:p>
            <a:pPr lvl="1"/>
            <a:r>
              <a:rPr lang="en-US" sz="1800" dirty="0" smtClean="0">
                <a:solidFill>
                  <a:srgbClr val="008000"/>
                </a:solidFill>
              </a:rPr>
              <a:t>Works well in long detention force mains</a:t>
            </a:r>
          </a:p>
          <a:p>
            <a:pPr lvl="1"/>
            <a:r>
              <a:rPr lang="en-US" sz="1800" dirty="0" smtClean="0">
                <a:solidFill>
                  <a:srgbClr val="008000"/>
                </a:solidFill>
              </a:rPr>
              <a:t>Adds no additional chemical precipitates</a:t>
            </a:r>
          </a:p>
          <a:p>
            <a:pPr lvl="1"/>
            <a:r>
              <a:rPr lang="en-US" sz="1800" dirty="0" smtClean="0">
                <a:solidFill>
                  <a:srgbClr val="008000"/>
                </a:solidFill>
              </a:rPr>
              <a:t>Calcium or Sodium based</a:t>
            </a:r>
          </a:p>
          <a:p>
            <a:pPr lvl="1"/>
            <a:r>
              <a:rPr lang="en-US" sz="1800" dirty="0" smtClean="0">
                <a:solidFill>
                  <a:srgbClr val="008000"/>
                </a:solidFill>
              </a:rPr>
              <a:t>Low freeze point</a:t>
            </a:r>
            <a:endParaRPr lang="en-US" sz="1800" dirty="0">
              <a:solidFill>
                <a:srgbClr val="008000"/>
              </a:solidFill>
            </a:endParaRPr>
          </a:p>
          <a:p>
            <a:pPr lvl="1"/>
            <a:endParaRPr lang="en-US" sz="1800" dirty="0" smtClean="0">
              <a:solidFill>
                <a:srgbClr val="008000"/>
              </a:solidFill>
            </a:endParaRPr>
          </a:p>
          <a:p>
            <a:pPr marL="457200" lvl="1" indent="0">
              <a:buNone/>
            </a:pPr>
            <a:endParaRPr lang="en-US" sz="1800" dirty="0" smtClean="0">
              <a:solidFill>
                <a:srgbClr val="008000"/>
              </a:solidFill>
            </a:endParaRPr>
          </a:p>
        </p:txBody>
      </p:sp>
      <p:sp>
        <p:nvSpPr>
          <p:cNvPr id="6" name="Content Placeholder 5"/>
          <p:cNvSpPr>
            <a:spLocks noGrp="1"/>
          </p:cNvSpPr>
          <p:nvPr>
            <p:ph sz="half" idx="2"/>
          </p:nvPr>
        </p:nvSpPr>
        <p:spPr/>
        <p:txBody>
          <a:bodyPr>
            <a:normAutofit fontScale="92500" lnSpcReduction="10000"/>
          </a:bodyPr>
          <a:lstStyle/>
          <a:p>
            <a:r>
              <a:rPr lang="en-US" dirty="0" smtClean="0">
                <a:solidFill>
                  <a:srgbClr val="FF0000"/>
                </a:solidFill>
              </a:rPr>
              <a:t>Cons:</a:t>
            </a:r>
          </a:p>
          <a:p>
            <a:pPr lvl="1"/>
            <a:r>
              <a:rPr lang="en-US" sz="1800" dirty="0" smtClean="0">
                <a:solidFill>
                  <a:srgbClr val="FF0000"/>
                </a:solidFill>
              </a:rPr>
              <a:t>Adds nitrates to waterways if overdosed</a:t>
            </a:r>
          </a:p>
          <a:p>
            <a:pPr lvl="1"/>
            <a:r>
              <a:rPr lang="en-US" sz="1800" dirty="0" smtClean="0">
                <a:solidFill>
                  <a:srgbClr val="FF0000"/>
                </a:solidFill>
              </a:rPr>
              <a:t>Takes time to build up in the system</a:t>
            </a:r>
          </a:p>
          <a:p>
            <a:pPr lvl="2"/>
            <a:r>
              <a:rPr lang="en-US" sz="1700" dirty="0" smtClean="0">
                <a:solidFill>
                  <a:srgbClr val="FF0000"/>
                </a:solidFill>
              </a:rPr>
              <a:t>Approx 3 – 5 days</a:t>
            </a:r>
          </a:p>
          <a:p>
            <a:pPr lvl="1"/>
            <a:r>
              <a:rPr lang="en-US" sz="1800" dirty="0" smtClean="0">
                <a:solidFill>
                  <a:srgbClr val="FF0000"/>
                </a:solidFill>
              </a:rPr>
              <a:t>Does not react to changes in the system</a:t>
            </a:r>
          </a:p>
          <a:p>
            <a:pPr lvl="1"/>
            <a:r>
              <a:rPr lang="en-US" sz="1800" dirty="0" smtClean="0">
                <a:solidFill>
                  <a:srgbClr val="FF0000"/>
                </a:solidFill>
              </a:rPr>
              <a:t>Does not reach low levels</a:t>
            </a:r>
          </a:p>
          <a:p>
            <a:pPr lvl="2"/>
            <a:r>
              <a:rPr lang="en-US" sz="1500" dirty="0" smtClean="0">
                <a:solidFill>
                  <a:srgbClr val="FF0000"/>
                </a:solidFill>
              </a:rPr>
              <a:t>&lt; 1.0 mg/L H</a:t>
            </a:r>
            <a:r>
              <a:rPr lang="en-US" sz="1500" baseline="-25000" dirty="0" smtClean="0">
                <a:solidFill>
                  <a:srgbClr val="FF0000"/>
                </a:solidFill>
              </a:rPr>
              <a:t>2</a:t>
            </a:r>
            <a:r>
              <a:rPr lang="en-US" sz="1500" dirty="0" smtClean="0">
                <a:solidFill>
                  <a:srgbClr val="FF0000"/>
                </a:solidFill>
              </a:rPr>
              <a:t>S</a:t>
            </a:r>
          </a:p>
          <a:p>
            <a:pPr lvl="1"/>
            <a:r>
              <a:rPr lang="en-US" sz="1800" dirty="0" smtClean="0">
                <a:solidFill>
                  <a:srgbClr val="FF0000"/>
                </a:solidFill>
              </a:rPr>
              <a:t>Can be converted in treatment plants to ammonia</a:t>
            </a:r>
          </a:p>
          <a:p>
            <a:pPr lvl="1"/>
            <a:r>
              <a:rPr lang="en-US" sz="1800" dirty="0" smtClean="0">
                <a:solidFill>
                  <a:srgbClr val="FF0000"/>
                </a:solidFill>
              </a:rPr>
              <a:t>Does not reduce existing sulfides</a:t>
            </a:r>
          </a:p>
          <a:p>
            <a:pPr lvl="1"/>
            <a:r>
              <a:rPr lang="en-US" sz="1800" dirty="0" smtClean="0">
                <a:solidFill>
                  <a:srgbClr val="FF0000"/>
                </a:solidFill>
              </a:rPr>
              <a:t>May require large storage capabilities</a:t>
            </a:r>
          </a:p>
          <a:p>
            <a:pPr lvl="1"/>
            <a:r>
              <a:rPr lang="en-US" sz="1800" dirty="0" smtClean="0">
                <a:solidFill>
                  <a:srgbClr val="FF0000"/>
                </a:solidFill>
              </a:rPr>
              <a:t>Beware of byproducts</a:t>
            </a:r>
          </a:p>
        </p:txBody>
      </p:sp>
      <p:sp>
        <p:nvSpPr>
          <p:cNvPr id="4" name="Title 3"/>
          <p:cNvSpPr>
            <a:spLocks noGrp="1"/>
          </p:cNvSpPr>
          <p:nvPr>
            <p:ph type="title"/>
          </p:nvPr>
        </p:nvSpPr>
        <p:spPr/>
        <p:txBody>
          <a:bodyPr/>
          <a:lstStyle/>
          <a:p>
            <a:r>
              <a:rPr lang="en-US" dirty="0" smtClean="0"/>
              <a:t>Solutions: Calcium/Sodium Nitrate/Nitrite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Chlorine</a:t>
            </a:r>
            <a:endParaRPr lang="en-US" dirty="0"/>
          </a:p>
        </p:txBody>
      </p:sp>
      <p:sp>
        <p:nvSpPr>
          <p:cNvPr id="5" name="Content Placeholder 4"/>
          <p:cNvSpPr>
            <a:spLocks noGrp="1"/>
          </p:cNvSpPr>
          <p:nvPr>
            <p:ph idx="1"/>
          </p:nvPr>
        </p:nvSpPr>
        <p:spPr/>
        <p:txBody>
          <a:bodyPr>
            <a:normAutofit/>
          </a:bodyPr>
          <a:lstStyle/>
          <a:p>
            <a:r>
              <a:rPr lang="en-US" sz="1800" dirty="0" smtClean="0"/>
              <a:t>The old standby for curing many wastewater industry ailments </a:t>
            </a:r>
          </a:p>
          <a:p>
            <a:pPr lvl="1"/>
            <a:r>
              <a:rPr lang="en-US" sz="1600" dirty="0" smtClean="0"/>
              <a:t>Very effective in oxidizing Hydrogen Sulfide</a:t>
            </a:r>
          </a:p>
          <a:p>
            <a:pPr algn="ctr">
              <a:buNone/>
            </a:pPr>
            <a:r>
              <a:rPr lang="en-US" sz="4000" dirty="0" smtClean="0"/>
              <a:t>H</a:t>
            </a:r>
            <a:r>
              <a:rPr lang="en-US" sz="4000" baseline="-25000" dirty="0" smtClean="0"/>
              <a:t>2</a:t>
            </a:r>
            <a:r>
              <a:rPr lang="en-US" sz="4000" dirty="0" smtClean="0"/>
              <a:t>S + 4Cl + 4H</a:t>
            </a:r>
            <a:r>
              <a:rPr lang="en-US" sz="4000" baseline="-25000" dirty="0" smtClean="0"/>
              <a:t>2</a:t>
            </a:r>
            <a:r>
              <a:rPr lang="en-US" sz="4000" dirty="0" smtClean="0"/>
              <a:t>O </a:t>
            </a:r>
            <a:r>
              <a:rPr lang="en-US" sz="4000" dirty="0" smtClean="0">
                <a:sym typeface="Wingdings" pitchFamily="2" charset="2"/>
              </a:rPr>
              <a:t> 8HCl + H</a:t>
            </a:r>
            <a:r>
              <a:rPr lang="en-US" sz="4000" baseline="-25000" dirty="0" smtClean="0">
                <a:sym typeface="Wingdings" pitchFamily="2" charset="2"/>
              </a:rPr>
              <a:t>2</a:t>
            </a:r>
            <a:r>
              <a:rPr lang="en-US" sz="4000" dirty="0" smtClean="0">
                <a:sym typeface="Wingdings" pitchFamily="2" charset="2"/>
              </a:rPr>
              <a:t>SO</a:t>
            </a:r>
            <a:r>
              <a:rPr lang="en-US" sz="4000" baseline="-25000" dirty="0" smtClean="0">
                <a:sym typeface="Wingdings" pitchFamily="2" charset="2"/>
              </a:rPr>
              <a:t>4</a:t>
            </a:r>
            <a:endParaRPr lang="en-US" sz="4000" baseline="-25000" dirty="0" smtClean="0"/>
          </a:p>
          <a:p>
            <a:pPr marL="342900" lvl="1" indent="-342900">
              <a:buFont typeface="Arial" pitchFamily="34" charset="0"/>
              <a:buChar char="•"/>
            </a:pPr>
            <a:endParaRPr lang="en-US" sz="1600" dirty="0" smtClean="0"/>
          </a:p>
          <a:p>
            <a:pPr marL="342900" lvl="1" indent="-342900">
              <a:buFont typeface="Arial" pitchFamily="34" charset="0"/>
              <a:buChar char="•"/>
            </a:pPr>
            <a:r>
              <a:rPr lang="en-US" sz="1800" dirty="0" smtClean="0"/>
              <a:t>Very quick reaction ( ~2 seconds) if good mix is present … important when trying to remove odors at their point source</a:t>
            </a:r>
          </a:p>
          <a:p>
            <a:pPr lvl="1"/>
            <a:r>
              <a:rPr lang="en-US" sz="1600" dirty="0" smtClean="0"/>
              <a:t>Downside to reaction speed means dosage rate increases almost twofold in most applications</a:t>
            </a:r>
          </a:p>
          <a:p>
            <a:pPr lvl="1">
              <a:buNone/>
            </a:pPr>
            <a:endParaRPr lang="en-US" sz="1600" dirty="0" smtClean="0"/>
          </a:p>
          <a:p>
            <a:r>
              <a:rPr lang="en-US" sz="1800" dirty="0" smtClean="0"/>
              <a:t>Feeding into wastewater flow is dangerous and expensive:</a:t>
            </a:r>
          </a:p>
          <a:p>
            <a:pPr lvl="1"/>
            <a:r>
              <a:rPr lang="en-US" sz="1600" dirty="0" smtClean="0"/>
              <a:t>Ton Cylinders: scales, cranes, and chlorinators must be located at point of application</a:t>
            </a:r>
          </a:p>
          <a:p>
            <a:pPr lvl="1"/>
            <a:r>
              <a:rPr lang="en-US" sz="1600" dirty="0" smtClean="0"/>
              <a:t>For use near residential neighborhoods, chlorine gas is a hazard</a:t>
            </a:r>
          </a:p>
          <a:p>
            <a:pPr lvl="2"/>
            <a:r>
              <a:rPr lang="en-US" sz="1400" dirty="0" smtClean="0"/>
              <a:t>Less hazardous forms available (calcium hypochlorite/sodium hypochlorite), however associated costs much higher</a:t>
            </a:r>
          </a:p>
          <a:p>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Reacts rapidly</a:t>
            </a:r>
          </a:p>
          <a:p>
            <a:pPr lvl="2"/>
            <a:r>
              <a:rPr lang="en-US" sz="1400" dirty="0" smtClean="0">
                <a:solidFill>
                  <a:srgbClr val="008000"/>
                </a:solidFill>
              </a:rPr>
              <a:t>&lt;2 seconds</a:t>
            </a:r>
          </a:p>
          <a:p>
            <a:pPr lvl="1"/>
            <a:r>
              <a:rPr lang="en-US" sz="1800" dirty="0" smtClean="0">
                <a:solidFill>
                  <a:srgbClr val="008000"/>
                </a:solidFill>
              </a:rPr>
              <a:t>Oxidizes other odorous compounds</a:t>
            </a:r>
          </a:p>
          <a:p>
            <a:pPr lvl="2"/>
            <a:r>
              <a:rPr lang="en-US" sz="1400" dirty="0" smtClean="0">
                <a:solidFill>
                  <a:srgbClr val="008000"/>
                </a:solidFill>
              </a:rPr>
              <a:t>Ammonia, Mercaptans, etc.</a:t>
            </a:r>
          </a:p>
          <a:p>
            <a:pPr lvl="1"/>
            <a:r>
              <a:rPr lang="en-US" sz="1800" dirty="0" smtClean="0">
                <a:solidFill>
                  <a:srgbClr val="008000"/>
                </a:solidFill>
              </a:rPr>
              <a:t>Available in other forms</a:t>
            </a:r>
          </a:p>
          <a:p>
            <a:pPr lvl="2"/>
            <a:r>
              <a:rPr lang="en-US" sz="1400" dirty="0" smtClean="0">
                <a:solidFill>
                  <a:srgbClr val="008000"/>
                </a:solidFill>
              </a:rPr>
              <a:t>Calcium Hypochlorite</a:t>
            </a:r>
          </a:p>
          <a:p>
            <a:pPr lvl="2"/>
            <a:r>
              <a:rPr lang="en-US" sz="1400" dirty="0" smtClean="0">
                <a:solidFill>
                  <a:srgbClr val="008000"/>
                </a:solidFill>
              </a:rPr>
              <a:t>Sodium Hypochlorite</a:t>
            </a:r>
            <a:endParaRPr lang="en-US" sz="1400" dirty="0">
              <a:solidFill>
                <a:srgbClr val="008000"/>
              </a:solidFill>
            </a:endParaRP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Spills or leaks may result in chlorine gas emissions</a:t>
            </a:r>
          </a:p>
          <a:p>
            <a:pPr lvl="1"/>
            <a:r>
              <a:rPr lang="en-US" sz="1800" dirty="0" smtClean="0">
                <a:solidFill>
                  <a:srgbClr val="FF0000"/>
                </a:solidFill>
              </a:rPr>
              <a:t>Gas feed equipment is expensive</a:t>
            </a:r>
          </a:p>
          <a:p>
            <a:pPr lvl="1"/>
            <a:r>
              <a:rPr lang="en-US" sz="1800" dirty="0" smtClean="0">
                <a:solidFill>
                  <a:srgbClr val="FF0000"/>
                </a:solidFill>
              </a:rPr>
              <a:t>Reacts with many compounds</a:t>
            </a:r>
          </a:p>
          <a:p>
            <a:pPr lvl="2"/>
            <a:r>
              <a:rPr lang="en-US" sz="1400" dirty="0" smtClean="0">
                <a:solidFill>
                  <a:srgbClr val="FF0000"/>
                </a:solidFill>
              </a:rPr>
              <a:t>Actual dosage 10 – 15:1</a:t>
            </a:r>
          </a:p>
          <a:p>
            <a:pPr lvl="1"/>
            <a:r>
              <a:rPr lang="en-US" sz="1800" dirty="0" smtClean="0">
                <a:solidFill>
                  <a:srgbClr val="FF0000"/>
                </a:solidFill>
              </a:rPr>
              <a:t>Toxic to beneficial biological organisms</a:t>
            </a:r>
          </a:p>
          <a:p>
            <a:pPr lvl="1"/>
            <a:r>
              <a:rPr lang="en-US" sz="1800" dirty="0" smtClean="0">
                <a:solidFill>
                  <a:srgbClr val="FF0000"/>
                </a:solidFill>
              </a:rPr>
              <a:t>Reactions form acidic compounds which lower pH</a:t>
            </a:r>
            <a:endParaRPr lang="en-US" sz="1800" dirty="0">
              <a:solidFill>
                <a:srgbClr val="FF0000"/>
              </a:solidFill>
            </a:endParaRPr>
          </a:p>
        </p:txBody>
      </p:sp>
      <p:sp>
        <p:nvSpPr>
          <p:cNvPr id="4" name="Title 3"/>
          <p:cNvSpPr>
            <a:spLocks noGrp="1"/>
          </p:cNvSpPr>
          <p:nvPr>
            <p:ph type="title"/>
          </p:nvPr>
        </p:nvSpPr>
        <p:spPr/>
        <p:txBody>
          <a:bodyPr/>
          <a:lstStyle/>
          <a:p>
            <a:r>
              <a:rPr lang="en-US" dirty="0" smtClean="0"/>
              <a:t>Solutions: Chlorine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Potassium Permanganate</a:t>
            </a:r>
            <a:endParaRPr lang="en-US" dirty="0"/>
          </a:p>
        </p:txBody>
      </p:sp>
      <p:sp>
        <p:nvSpPr>
          <p:cNvPr id="5" name="Content Placeholder 4"/>
          <p:cNvSpPr>
            <a:spLocks noGrp="1"/>
          </p:cNvSpPr>
          <p:nvPr>
            <p:ph idx="1"/>
          </p:nvPr>
        </p:nvSpPr>
        <p:spPr/>
        <p:txBody>
          <a:bodyPr>
            <a:normAutofit/>
          </a:bodyPr>
          <a:lstStyle/>
          <a:p>
            <a:r>
              <a:rPr lang="en-US" sz="1800" dirty="0" smtClean="0"/>
              <a:t>Strong oxidizer which has gained considerable acceptance as an odor control agent</a:t>
            </a:r>
          </a:p>
          <a:p>
            <a:pPr lvl="1"/>
            <a:r>
              <a:rPr lang="en-US" sz="1600" dirty="0" smtClean="0"/>
              <a:t>Also oxidizes other odorous compounds as well as other organic/inorganic compounds</a:t>
            </a:r>
          </a:p>
          <a:p>
            <a:pPr algn="ctr">
              <a:buNone/>
            </a:pPr>
            <a:r>
              <a:rPr lang="en-US" sz="4000" dirty="0" smtClean="0"/>
              <a:t>H</a:t>
            </a:r>
            <a:r>
              <a:rPr lang="en-US" sz="4000" baseline="-25000" dirty="0" smtClean="0"/>
              <a:t>2</a:t>
            </a:r>
            <a:r>
              <a:rPr lang="en-US" sz="4000" dirty="0" smtClean="0"/>
              <a:t>S + 2KMnO</a:t>
            </a:r>
            <a:r>
              <a:rPr lang="en-US" sz="4000" baseline="-25000" dirty="0" smtClean="0"/>
              <a:t>4</a:t>
            </a:r>
            <a:r>
              <a:rPr lang="en-US" sz="4000" dirty="0" smtClean="0"/>
              <a:t> </a:t>
            </a:r>
            <a:r>
              <a:rPr lang="en-US" sz="4000" dirty="0" smtClean="0">
                <a:sym typeface="Wingdings" pitchFamily="2" charset="2"/>
              </a:rPr>
              <a:t> 2MnO</a:t>
            </a:r>
            <a:r>
              <a:rPr lang="en-US" sz="4000" baseline="-25000" dirty="0" smtClean="0">
                <a:sym typeface="Wingdings" pitchFamily="2" charset="2"/>
              </a:rPr>
              <a:t>2</a:t>
            </a:r>
            <a:r>
              <a:rPr lang="en-US" sz="4000" dirty="0" smtClean="0">
                <a:sym typeface="Wingdings" pitchFamily="2" charset="2"/>
              </a:rPr>
              <a:t> + H</a:t>
            </a:r>
            <a:r>
              <a:rPr lang="en-US" sz="4000" baseline="-25000" dirty="0" smtClean="0">
                <a:sym typeface="Wingdings" pitchFamily="2" charset="2"/>
              </a:rPr>
              <a:t>2</a:t>
            </a:r>
            <a:r>
              <a:rPr lang="en-US" sz="4000" dirty="0" smtClean="0">
                <a:sym typeface="Wingdings" pitchFamily="2" charset="2"/>
              </a:rPr>
              <a:t>SO</a:t>
            </a:r>
            <a:r>
              <a:rPr lang="en-US" sz="4000" baseline="-25000" dirty="0" smtClean="0">
                <a:sym typeface="Wingdings" pitchFamily="2" charset="2"/>
              </a:rPr>
              <a:t>4 </a:t>
            </a:r>
            <a:r>
              <a:rPr lang="en-US" sz="4000" dirty="0" smtClean="0">
                <a:sym typeface="Wingdings" pitchFamily="2" charset="2"/>
              </a:rPr>
              <a:t>+ 2K</a:t>
            </a:r>
            <a:endParaRPr lang="en-US" sz="4000" baseline="-25000" dirty="0" smtClean="0"/>
          </a:p>
          <a:p>
            <a:pPr marL="342900" lvl="1" indent="-342900">
              <a:buFont typeface="Arial" pitchFamily="34" charset="0"/>
              <a:buChar char="•"/>
            </a:pPr>
            <a:endParaRPr lang="en-US" sz="1600" dirty="0" smtClean="0"/>
          </a:p>
          <a:p>
            <a:pPr marL="342900" lvl="1" indent="-342900">
              <a:buFont typeface="Arial" pitchFamily="34" charset="0"/>
              <a:buChar char="•"/>
            </a:pPr>
            <a:r>
              <a:rPr lang="en-US" sz="1800" dirty="0" smtClean="0"/>
              <a:t>Reacts almost instantaneously yielding manganese dioxide and sulfuric acid</a:t>
            </a:r>
          </a:p>
          <a:p>
            <a:pPr lvl="1"/>
            <a:r>
              <a:rPr lang="en-US" sz="1600" b="1" dirty="0" smtClean="0"/>
              <a:t>Further reduction takes it down to elemental sulfur</a:t>
            </a:r>
          </a:p>
          <a:p>
            <a:pPr lvl="1"/>
            <a:r>
              <a:rPr lang="en-US" sz="1600" dirty="0" smtClean="0"/>
              <a:t>Due to reaction speed, carful monitoring is necessary to minimize dosage/cost</a:t>
            </a:r>
          </a:p>
          <a:p>
            <a:r>
              <a:rPr lang="en-US" sz="1800" dirty="0" smtClean="0"/>
              <a:t>Feeding requires:</a:t>
            </a:r>
          </a:p>
          <a:p>
            <a:pPr lvl="1"/>
            <a:r>
              <a:rPr lang="en-US" sz="1600" dirty="0" smtClean="0"/>
              <a:t>Dry Material Hopper type feeder</a:t>
            </a:r>
          </a:p>
          <a:p>
            <a:pPr lvl="1"/>
            <a:r>
              <a:rPr lang="en-US" sz="1600" dirty="0" smtClean="0"/>
              <a:t>Mixed into a solution (maximum 3%)</a:t>
            </a:r>
          </a:p>
          <a:p>
            <a:pPr lvl="1"/>
            <a:r>
              <a:rPr lang="en-US" sz="1600" dirty="0" smtClean="0"/>
              <a:t>Both are manpower intensive</a:t>
            </a:r>
          </a:p>
          <a:p>
            <a:r>
              <a:rPr lang="en-US" sz="1800" dirty="0" smtClean="0"/>
              <a:t>Physical handling should be minimized to alleviate dusting</a:t>
            </a:r>
          </a:p>
          <a:p>
            <a:pPr lvl="1"/>
            <a:endParaRPr lang="en-US" sz="1600" dirty="0" smtClean="0"/>
          </a:p>
          <a:p>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Quick reaction</a:t>
            </a:r>
          </a:p>
          <a:p>
            <a:pPr lvl="1"/>
            <a:r>
              <a:rPr lang="en-US" sz="1800" dirty="0" smtClean="0">
                <a:solidFill>
                  <a:srgbClr val="008000"/>
                </a:solidFill>
              </a:rPr>
              <a:t>Oxidizes primarily H2S</a:t>
            </a:r>
          </a:p>
          <a:p>
            <a:pPr lvl="1"/>
            <a:r>
              <a:rPr lang="en-US" sz="1800" dirty="0" smtClean="0">
                <a:solidFill>
                  <a:srgbClr val="008000"/>
                </a:solidFill>
              </a:rPr>
              <a:t>Works well in high solids waste streams (i.e. – sludges)</a:t>
            </a:r>
          </a:p>
          <a:p>
            <a:pPr lvl="1"/>
            <a:r>
              <a:rPr lang="en-US" sz="1800" dirty="0" smtClean="0">
                <a:solidFill>
                  <a:srgbClr val="008000"/>
                </a:solidFill>
              </a:rPr>
              <a:t>Removes grease build-up in lines and wet wells</a:t>
            </a:r>
          </a:p>
          <a:p>
            <a:pPr lvl="1"/>
            <a:r>
              <a:rPr lang="en-US" sz="1800" dirty="0" smtClean="0">
                <a:solidFill>
                  <a:srgbClr val="008000"/>
                </a:solidFill>
              </a:rPr>
              <a:t>Overdosing may provide small amounts of additional D.O.</a:t>
            </a: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Expensive equipment and maintenance required</a:t>
            </a:r>
          </a:p>
          <a:p>
            <a:pPr lvl="1"/>
            <a:r>
              <a:rPr lang="en-US" sz="1800" dirty="0" smtClean="0">
                <a:solidFill>
                  <a:srgbClr val="FF0000"/>
                </a:solidFill>
              </a:rPr>
              <a:t>Requires operator attention to manually fill feed unit</a:t>
            </a:r>
          </a:p>
          <a:p>
            <a:pPr lvl="1"/>
            <a:r>
              <a:rPr lang="en-US" sz="1800" dirty="0" smtClean="0">
                <a:solidFill>
                  <a:srgbClr val="FF0000"/>
                </a:solidFill>
              </a:rPr>
              <a:t>Creates dust hazard when handling</a:t>
            </a:r>
          </a:p>
          <a:p>
            <a:pPr lvl="1"/>
            <a:r>
              <a:rPr lang="en-US" sz="1800" dirty="0" smtClean="0">
                <a:solidFill>
                  <a:srgbClr val="FF0000"/>
                </a:solidFill>
              </a:rPr>
              <a:t>Housekeeping and maintenance issues</a:t>
            </a:r>
          </a:p>
          <a:p>
            <a:pPr lvl="1"/>
            <a:r>
              <a:rPr lang="en-US" sz="1800" dirty="0" smtClean="0">
                <a:solidFill>
                  <a:srgbClr val="FF0000"/>
                </a:solidFill>
              </a:rPr>
              <a:t>Costly if not monitored properly</a:t>
            </a:r>
          </a:p>
          <a:p>
            <a:pPr lvl="1"/>
            <a:r>
              <a:rPr lang="en-US" sz="1800" dirty="0" smtClean="0">
                <a:solidFill>
                  <a:srgbClr val="FF0000"/>
                </a:solidFill>
              </a:rPr>
              <a:t>Reacts with other compounds</a:t>
            </a:r>
          </a:p>
          <a:p>
            <a:pPr lvl="2"/>
            <a:r>
              <a:rPr lang="en-US" sz="1400" dirty="0" smtClean="0">
                <a:solidFill>
                  <a:srgbClr val="FF0000"/>
                </a:solidFill>
              </a:rPr>
              <a:t>Actual Dosage 6 – 9</a:t>
            </a:r>
            <a:endParaRPr lang="en-US" sz="1400" dirty="0">
              <a:solidFill>
                <a:srgbClr val="FF0000"/>
              </a:solidFill>
            </a:endParaRPr>
          </a:p>
        </p:txBody>
      </p:sp>
      <p:sp>
        <p:nvSpPr>
          <p:cNvPr id="4" name="Title 3"/>
          <p:cNvSpPr>
            <a:spLocks noGrp="1"/>
          </p:cNvSpPr>
          <p:nvPr>
            <p:ph type="title"/>
          </p:nvPr>
        </p:nvSpPr>
        <p:spPr/>
        <p:txBody>
          <a:bodyPr/>
          <a:lstStyle/>
          <a:p>
            <a:r>
              <a:rPr lang="en-US" dirty="0" smtClean="0"/>
              <a:t>Solutions: Potassium Permanganate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8001000" cy="4525963"/>
          </a:xfrm>
        </p:spPr>
        <p:txBody>
          <a:bodyPr>
            <a:normAutofit/>
          </a:bodyPr>
          <a:lstStyle/>
          <a:p>
            <a:r>
              <a:rPr lang="en-US" sz="1800" dirty="0" smtClean="0"/>
              <a:t>Strong oxidizer which is essentially the liquid version of potassium permanganate</a:t>
            </a:r>
          </a:p>
          <a:p>
            <a:pPr lvl="1"/>
            <a:r>
              <a:rPr lang="en-US" sz="1600" dirty="0" smtClean="0"/>
              <a:t>Also oxidizes other odorous compounds as well as other organic/inorganic compounds</a:t>
            </a:r>
          </a:p>
          <a:p>
            <a:pPr lvl="2"/>
            <a:r>
              <a:rPr lang="en-US" sz="1200" dirty="0" smtClean="0"/>
              <a:t>Can however lead to higher usage figures/costs</a:t>
            </a:r>
          </a:p>
          <a:p>
            <a:pPr algn="ctr">
              <a:buNone/>
            </a:pPr>
            <a:r>
              <a:rPr lang="en-US" sz="3600" dirty="0" smtClean="0"/>
              <a:t>H</a:t>
            </a:r>
            <a:r>
              <a:rPr lang="en-US" sz="3600" baseline="-25000" dirty="0" smtClean="0"/>
              <a:t>2</a:t>
            </a:r>
            <a:r>
              <a:rPr lang="en-US" sz="3600" dirty="0" smtClean="0"/>
              <a:t>S + Na</a:t>
            </a:r>
            <a:r>
              <a:rPr lang="en-US" sz="3600" baseline="-25000" dirty="0" smtClean="0"/>
              <a:t>2</a:t>
            </a:r>
            <a:r>
              <a:rPr lang="en-US" sz="3600" dirty="0" smtClean="0"/>
              <a:t>MnO</a:t>
            </a:r>
            <a:r>
              <a:rPr lang="en-US" sz="3600" baseline="-25000" dirty="0" smtClean="0"/>
              <a:t>4</a:t>
            </a:r>
            <a:r>
              <a:rPr lang="en-US" sz="3600" dirty="0" smtClean="0"/>
              <a:t> </a:t>
            </a:r>
            <a:r>
              <a:rPr lang="en-US" sz="3600" dirty="0" smtClean="0">
                <a:sym typeface="Wingdings" pitchFamily="2" charset="2"/>
              </a:rPr>
              <a:t> 2MnO</a:t>
            </a:r>
            <a:r>
              <a:rPr lang="en-US" sz="3600" baseline="-25000" dirty="0" smtClean="0">
                <a:sym typeface="Wingdings" pitchFamily="2" charset="2"/>
              </a:rPr>
              <a:t>2</a:t>
            </a:r>
            <a:r>
              <a:rPr lang="en-US" sz="3600" dirty="0" smtClean="0">
                <a:sym typeface="Wingdings" pitchFamily="2" charset="2"/>
              </a:rPr>
              <a:t> + H</a:t>
            </a:r>
            <a:r>
              <a:rPr lang="en-US" sz="3600" baseline="-25000" dirty="0" smtClean="0">
                <a:sym typeface="Wingdings" pitchFamily="2" charset="2"/>
              </a:rPr>
              <a:t>2</a:t>
            </a:r>
            <a:r>
              <a:rPr lang="en-US" sz="3600" dirty="0" smtClean="0">
                <a:sym typeface="Wingdings" pitchFamily="2" charset="2"/>
              </a:rPr>
              <a:t>SO</a:t>
            </a:r>
            <a:r>
              <a:rPr lang="en-US" sz="3600" baseline="-25000" dirty="0" smtClean="0">
                <a:sym typeface="Wingdings" pitchFamily="2" charset="2"/>
              </a:rPr>
              <a:t>4 </a:t>
            </a:r>
            <a:r>
              <a:rPr lang="en-US" sz="3600" dirty="0" smtClean="0">
                <a:sym typeface="Wingdings" pitchFamily="2" charset="2"/>
              </a:rPr>
              <a:t>+ 2Na</a:t>
            </a:r>
            <a:endParaRPr lang="en-US" sz="3600" baseline="-25000" dirty="0" smtClean="0"/>
          </a:p>
          <a:p>
            <a:pPr marL="342900" lvl="1" indent="-342900">
              <a:buFont typeface="Arial" pitchFamily="34" charset="0"/>
              <a:buChar char="•"/>
            </a:pPr>
            <a:endParaRPr lang="en-US" sz="1600" dirty="0" smtClean="0"/>
          </a:p>
          <a:p>
            <a:pPr marL="342900" lvl="1" indent="-342900">
              <a:buFont typeface="Arial" pitchFamily="34" charset="0"/>
              <a:buChar char="•"/>
            </a:pPr>
            <a:r>
              <a:rPr lang="en-US" sz="1800" dirty="0" smtClean="0"/>
              <a:t>Reacts almost instantaneously yielding manganese dioxide and sulfuric acid</a:t>
            </a:r>
          </a:p>
          <a:p>
            <a:pPr lvl="1"/>
            <a:r>
              <a:rPr lang="en-US" sz="1600" b="1" dirty="0" smtClean="0"/>
              <a:t>Further reduction takes it down to elemental sulfur</a:t>
            </a:r>
          </a:p>
          <a:p>
            <a:pPr lvl="1"/>
            <a:r>
              <a:rPr lang="en-US" sz="1600" dirty="0" smtClean="0"/>
              <a:t>Due to reaction speed, carful monitoring is necessary to minimize dosage/cost</a:t>
            </a:r>
          </a:p>
          <a:p>
            <a:pPr lvl="1">
              <a:buNone/>
            </a:pPr>
            <a:endParaRPr lang="en-US" sz="1600" dirty="0" smtClean="0"/>
          </a:p>
          <a:p>
            <a:r>
              <a:rPr lang="en-US" sz="1800" dirty="0" smtClean="0"/>
              <a:t>Supplied in 20% or 40% solution</a:t>
            </a:r>
          </a:p>
          <a:p>
            <a:endParaRPr lang="en-US" sz="1400" dirty="0">
              <a:solidFill>
                <a:srgbClr val="008000"/>
              </a:solidFill>
            </a:endParaRPr>
          </a:p>
        </p:txBody>
      </p:sp>
      <p:sp>
        <p:nvSpPr>
          <p:cNvPr id="4" name="Title 3"/>
          <p:cNvSpPr>
            <a:spLocks noGrp="1"/>
          </p:cNvSpPr>
          <p:nvPr>
            <p:ph type="title"/>
          </p:nvPr>
        </p:nvSpPr>
        <p:spPr/>
        <p:txBody>
          <a:bodyPr/>
          <a:lstStyle/>
          <a:p>
            <a:r>
              <a:rPr lang="en-US" dirty="0" smtClean="0"/>
              <a:t>Solutions: Sodium Permanganate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Quick reaction</a:t>
            </a:r>
          </a:p>
          <a:p>
            <a:pPr lvl="1"/>
            <a:r>
              <a:rPr lang="en-US" sz="1800" dirty="0" smtClean="0">
                <a:solidFill>
                  <a:srgbClr val="008000"/>
                </a:solidFill>
              </a:rPr>
              <a:t>Oxidizes primarily H2S</a:t>
            </a:r>
          </a:p>
          <a:p>
            <a:pPr lvl="1"/>
            <a:r>
              <a:rPr lang="en-US" sz="1800" dirty="0" smtClean="0">
                <a:solidFill>
                  <a:srgbClr val="008000"/>
                </a:solidFill>
              </a:rPr>
              <a:t>Works well in high solids waste streams (i.e. – sludges)</a:t>
            </a:r>
          </a:p>
          <a:p>
            <a:pPr lvl="1"/>
            <a:r>
              <a:rPr lang="en-US" sz="1800" dirty="0" smtClean="0">
                <a:solidFill>
                  <a:srgbClr val="008000"/>
                </a:solidFill>
              </a:rPr>
              <a:t>Removes grease build-up in lines and wet wells</a:t>
            </a:r>
          </a:p>
          <a:p>
            <a:pPr lvl="1"/>
            <a:r>
              <a:rPr lang="en-US" sz="1800" dirty="0" smtClean="0">
                <a:solidFill>
                  <a:srgbClr val="008000"/>
                </a:solidFill>
              </a:rPr>
              <a:t>Overdosing may provide small amounts of additional D.O.</a:t>
            </a:r>
            <a:endParaRPr lang="en-US" sz="1400" dirty="0">
              <a:solidFill>
                <a:srgbClr val="008000"/>
              </a:solidFill>
            </a:endParaRP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Costly if not monitored properly</a:t>
            </a:r>
          </a:p>
          <a:p>
            <a:pPr lvl="1"/>
            <a:r>
              <a:rPr lang="en-US" sz="1800" dirty="0" smtClean="0">
                <a:solidFill>
                  <a:srgbClr val="FF0000"/>
                </a:solidFill>
              </a:rPr>
              <a:t>Must be handled carefully as it is a strong oxidizer</a:t>
            </a:r>
          </a:p>
          <a:p>
            <a:pPr lvl="1"/>
            <a:r>
              <a:rPr lang="en-US" sz="1800" dirty="0" smtClean="0">
                <a:solidFill>
                  <a:srgbClr val="FF0000"/>
                </a:solidFill>
              </a:rPr>
              <a:t>Housekeeping and maintenance issues</a:t>
            </a:r>
          </a:p>
          <a:p>
            <a:pPr lvl="1">
              <a:buNone/>
            </a:pPr>
            <a:endParaRPr lang="en-US" sz="1800" dirty="0" smtClean="0">
              <a:solidFill>
                <a:srgbClr val="FF0000"/>
              </a:solidFill>
            </a:endParaRPr>
          </a:p>
          <a:p>
            <a:pPr lvl="1"/>
            <a:endParaRPr lang="en-US" sz="1800" dirty="0" smtClean="0">
              <a:solidFill>
                <a:srgbClr val="FF0000"/>
              </a:solidFill>
            </a:endParaRPr>
          </a:p>
        </p:txBody>
      </p:sp>
      <p:sp>
        <p:nvSpPr>
          <p:cNvPr id="4" name="Title 3"/>
          <p:cNvSpPr>
            <a:spLocks noGrp="1"/>
          </p:cNvSpPr>
          <p:nvPr>
            <p:ph type="title"/>
          </p:nvPr>
        </p:nvSpPr>
        <p:spPr/>
        <p:txBody>
          <a:bodyPr/>
          <a:lstStyle/>
          <a:p>
            <a:r>
              <a:rPr lang="en-US" dirty="0" smtClean="0"/>
              <a:t>Solutions: Sodium Permanganate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Od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521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1524000"/>
            <a:ext cx="8229600" cy="3754874"/>
          </a:xfrm>
          <a:prstGeom prst="rect">
            <a:avLst/>
          </a:prstGeom>
        </p:spPr>
        <p:txBody>
          <a:bodyPr wrap="square">
            <a:spAutoFit/>
          </a:bodyPr>
          <a:lstStyle/>
          <a:p>
            <a:pPr>
              <a:defRPr/>
            </a:pPr>
            <a:r>
              <a:rPr lang="en-US" sz="1600" b="1" u="sng" dirty="0">
                <a:solidFill>
                  <a:srgbClr val="FF0000"/>
                </a:solidFill>
              </a:rPr>
              <a:t>NAME</a:t>
            </a:r>
            <a:r>
              <a:rPr lang="en-US" sz="1600" b="1" dirty="0">
                <a:solidFill>
                  <a:srgbClr val="FF0000"/>
                </a:solidFill>
              </a:rPr>
              <a:t>		</a:t>
            </a:r>
            <a:r>
              <a:rPr lang="en-US" sz="1600" b="1" u="sng" dirty="0">
                <a:solidFill>
                  <a:srgbClr val="FF0000"/>
                </a:solidFill>
              </a:rPr>
              <a:t>FORMULA	</a:t>
            </a:r>
            <a:r>
              <a:rPr lang="en-US" sz="1600" b="1" dirty="0">
                <a:solidFill>
                  <a:srgbClr val="FF0000"/>
                </a:solidFill>
              </a:rPr>
              <a:t>            </a:t>
            </a:r>
            <a:r>
              <a:rPr lang="en-US" sz="1600" b="1" u="sng" dirty="0">
                <a:solidFill>
                  <a:srgbClr val="FF0000"/>
                </a:solidFill>
              </a:rPr>
              <a:t>CHARACTERISTIC</a:t>
            </a:r>
            <a:r>
              <a:rPr lang="en-US" sz="1600" b="1" dirty="0">
                <a:solidFill>
                  <a:srgbClr val="FF0000"/>
                </a:solidFill>
              </a:rPr>
              <a:t>	           </a:t>
            </a:r>
            <a:r>
              <a:rPr lang="en-US" sz="1600" b="1" u="sng" dirty="0">
                <a:solidFill>
                  <a:srgbClr val="FF0000"/>
                </a:solidFill>
              </a:rPr>
              <a:t>ODOR THRESHOLD</a:t>
            </a:r>
          </a:p>
          <a:p>
            <a:pPr>
              <a:defRPr/>
            </a:pPr>
            <a:r>
              <a:rPr lang="en-US" sz="1600" b="1" dirty="0">
                <a:solidFill>
                  <a:srgbClr val="FF0000"/>
                </a:solidFill>
              </a:rPr>
              <a:t>						</a:t>
            </a:r>
            <a:r>
              <a:rPr lang="en-US" sz="1600" b="1" dirty="0" smtClean="0">
                <a:solidFill>
                  <a:srgbClr val="FF0000"/>
                </a:solidFill>
              </a:rPr>
              <a:t> 	(</a:t>
            </a:r>
            <a:r>
              <a:rPr lang="en-US" sz="1600" b="1" dirty="0">
                <a:solidFill>
                  <a:srgbClr val="FF0000"/>
                </a:solidFill>
              </a:rPr>
              <a:t>ppm)</a:t>
            </a:r>
          </a:p>
          <a:p>
            <a:pPr>
              <a:defRPr/>
            </a:pPr>
            <a:endParaRPr lang="en-US" sz="1600" b="1" dirty="0">
              <a:solidFill>
                <a:srgbClr val="FF0000"/>
              </a:solidFill>
            </a:endParaRPr>
          </a:p>
          <a:p>
            <a:pPr>
              <a:defRPr/>
            </a:pPr>
            <a:r>
              <a:rPr lang="en-US" sz="1600" b="1" dirty="0">
                <a:solidFill>
                  <a:srgbClr val="FF0000"/>
                </a:solidFill>
              </a:rPr>
              <a:t>Hydrogen Sulfide	H2S	             Rotten </a:t>
            </a:r>
            <a:r>
              <a:rPr lang="en-US" sz="1600" b="1" dirty="0" smtClean="0">
                <a:solidFill>
                  <a:srgbClr val="FF0000"/>
                </a:solidFill>
              </a:rPr>
              <a:t>eggs</a:t>
            </a:r>
            <a:r>
              <a:rPr lang="en-US" sz="1600" b="1" dirty="0">
                <a:solidFill>
                  <a:srgbClr val="FF0000"/>
                </a:solidFill>
              </a:rPr>
              <a:t>	</a:t>
            </a:r>
            <a:r>
              <a:rPr lang="en-US" sz="1600" b="1" dirty="0" smtClean="0">
                <a:solidFill>
                  <a:srgbClr val="FF0000"/>
                </a:solidFill>
              </a:rPr>
              <a:t>          	  	0.00047</a:t>
            </a:r>
            <a:endParaRPr lang="en-US" sz="1600" b="1" dirty="0">
              <a:solidFill>
                <a:srgbClr val="FF0000"/>
              </a:solidFill>
            </a:endParaRPr>
          </a:p>
          <a:p>
            <a:pPr>
              <a:defRPr/>
            </a:pPr>
            <a:endParaRPr lang="en-US" sz="1600" b="1" dirty="0">
              <a:solidFill>
                <a:srgbClr val="FF0000"/>
              </a:solidFill>
            </a:endParaRPr>
          </a:p>
          <a:p>
            <a:pPr>
              <a:defRPr/>
            </a:pPr>
            <a:r>
              <a:rPr lang="en-US" sz="1600" b="1" dirty="0">
                <a:solidFill>
                  <a:srgbClr val="FF0000"/>
                </a:solidFill>
              </a:rPr>
              <a:t>Ethyl </a:t>
            </a:r>
            <a:r>
              <a:rPr lang="en-US" sz="1600" b="1" dirty="0" err="1">
                <a:solidFill>
                  <a:srgbClr val="FF0000"/>
                </a:solidFill>
              </a:rPr>
              <a:t>Mercaptan</a:t>
            </a:r>
            <a:r>
              <a:rPr lang="en-US" sz="1600" b="1" dirty="0">
                <a:solidFill>
                  <a:srgbClr val="FF0000"/>
                </a:solidFill>
              </a:rPr>
              <a:t>	CH3CH2-SH           Decayed Cabbage	           </a:t>
            </a:r>
            <a:r>
              <a:rPr lang="en-US" sz="1600" b="1" dirty="0" smtClean="0">
                <a:solidFill>
                  <a:srgbClr val="FF0000"/>
                </a:solidFill>
              </a:rPr>
              <a:t>	0.00019</a:t>
            </a:r>
            <a:endParaRPr lang="en-US" sz="1600" b="1" dirty="0">
              <a:solidFill>
                <a:srgbClr val="FF0000"/>
              </a:solidFill>
            </a:endParaRPr>
          </a:p>
          <a:p>
            <a:pPr>
              <a:defRPr/>
            </a:pPr>
            <a:endParaRPr lang="en-US" sz="1600" b="1" dirty="0">
              <a:solidFill>
                <a:srgbClr val="FF0000"/>
              </a:solidFill>
            </a:endParaRPr>
          </a:p>
          <a:p>
            <a:pPr>
              <a:defRPr/>
            </a:pPr>
            <a:r>
              <a:rPr lang="en-US" sz="1600" b="1" dirty="0">
                <a:solidFill>
                  <a:srgbClr val="FF0000"/>
                </a:solidFill>
              </a:rPr>
              <a:t>Methyl </a:t>
            </a:r>
            <a:r>
              <a:rPr lang="en-US" sz="1600" b="1" dirty="0" err="1">
                <a:solidFill>
                  <a:srgbClr val="FF0000"/>
                </a:solidFill>
              </a:rPr>
              <a:t>Mercaptan</a:t>
            </a:r>
            <a:r>
              <a:rPr lang="en-US" sz="1600" b="1" dirty="0">
                <a:solidFill>
                  <a:srgbClr val="FF0000"/>
                </a:solidFill>
              </a:rPr>
              <a:t>	CH3-SH	              Decayed Cabbage	 </a:t>
            </a:r>
            <a:r>
              <a:rPr lang="en-US" sz="1600" b="1" dirty="0" smtClean="0">
                <a:solidFill>
                  <a:srgbClr val="FF0000"/>
                </a:solidFill>
              </a:rPr>
              <a:t> 	0.0011</a:t>
            </a:r>
            <a:r>
              <a:rPr lang="en-US" sz="1600" b="1" dirty="0">
                <a:solidFill>
                  <a:srgbClr val="FF0000"/>
                </a:solidFill>
              </a:rPr>
              <a:t>	</a:t>
            </a:r>
          </a:p>
          <a:p>
            <a:pPr>
              <a:defRPr/>
            </a:pPr>
            <a:endParaRPr lang="en-US" sz="1600" b="1" dirty="0">
              <a:solidFill>
                <a:srgbClr val="FF0000"/>
              </a:solidFill>
            </a:endParaRPr>
          </a:p>
          <a:p>
            <a:pPr>
              <a:defRPr/>
            </a:pPr>
            <a:r>
              <a:rPr lang="en-US" sz="1600" b="1" dirty="0">
                <a:solidFill>
                  <a:srgbClr val="FF0000"/>
                </a:solidFill>
              </a:rPr>
              <a:t>Dimethyl Sulfide	CH3-S-CH3             Decayed Vegetables	   </a:t>
            </a:r>
            <a:r>
              <a:rPr lang="en-US" sz="1600" b="1" dirty="0" smtClean="0">
                <a:solidFill>
                  <a:srgbClr val="FF0000"/>
                </a:solidFill>
              </a:rPr>
              <a:t>	0.0001</a:t>
            </a:r>
            <a:endParaRPr lang="en-US" sz="1600" b="1" dirty="0">
              <a:solidFill>
                <a:srgbClr val="FF0000"/>
              </a:solidFill>
            </a:endParaRPr>
          </a:p>
          <a:p>
            <a:pPr>
              <a:defRPr/>
            </a:pPr>
            <a:endParaRPr lang="en-US" sz="1600" b="1" dirty="0">
              <a:solidFill>
                <a:srgbClr val="FF0000"/>
              </a:solidFill>
            </a:endParaRPr>
          </a:p>
          <a:p>
            <a:pPr>
              <a:defRPr/>
            </a:pPr>
            <a:r>
              <a:rPr lang="en-US" sz="1600" b="1" dirty="0">
                <a:solidFill>
                  <a:srgbClr val="FF0000"/>
                </a:solidFill>
              </a:rPr>
              <a:t>Sulfur Dioxide	SO2	              Pungent, Irritating                       </a:t>
            </a:r>
            <a:r>
              <a:rPr lang="en-US" sz="1600" b="1" dirty="0" smtClean="0">
                <a:solidFill>
                  <a:srgbClr val="FF0000"/>
                </a:solidFill>
              </a:rPr>
              <a:t>	0.009</a:t>
            </a:r>
            <a:endParaRPr lang="en-US" sz="1600" b="1" dirty="0">
              <a:solidFill>
                <a:srgbClr val="FF0000"/>
              </a:solidFill>
            </a:endParaRPr>
          </a:p>
          <a:p>
            <a:pPr>
              <a:defRPr/>
            </a:pPr>
            <a:endParaRPr lang="en-US" sz="1600" b="1" dirty="0">
              <a:solidFill>
                <a:srgbClr val="FF0000"/>
              </a:solidFill>
            </a:endParaRPr>
          </a:p>
          <a:p>
            <a:pPr>
              <a:defRPr/>
            </a:pPr>
            <a:r>
              <a:rPr lang="en-US" sz="1600" b="1" dirty="0">
                <a:solidFill>
                  <a:srgbClr val="FF0000"/>
                </a:solidFill>
              </a:rPr>
              <a:t>Benzyl </a:t>
            </a:r>
            <a:r>
              <a:rPr lang="en-US" sz="1600" b="1" dirty="0" err="1">
                <a:solidFill>
                  <a:srgbClr val="FF0000"/>
                </a:solidFill>
              </a:rPr>
              <a:t>Mercaptan</a:t>
            </a:r>
            <a:r>
              <a:rPr lang="en-US" sz="1600" b="1" dirty="0">
                <a:solidFill>
                  <a:srgbClr val="FF0000"/>
                </a:solidFill>
              </a:rPr>
              <a:t>	C6H5CH2-SH          Putrid – Unpleasant	  </a:t>
            </a:r>
            <a:r>
              <a:rPr lang="en-US" sz="1600" b="1" dirty="0" smtClean="0">
                <a:solidFill>
                  <a:srgbClr val="FF0000"/>
                </a:solidFill>
              </a:rPr>
              <a:t> 	0.00019</a:t>
            </a:r>
            <a:endParaRPr lang="en-US" sz="1600" b="1" dirty="0">
              <a:solidFill>
                <a:srgbClr val="FF0000"/>
              </a:solidFill>
            </a:endParaRPr>
          </a:p>
          <a:p>
            <a:pPr>
              <a:defRPr/>
            </a:pPr>
            <a:endParaRPr lang="en-US" sz="1400" b="1" dirty="0">
              <a:solidFill>
                <a:srgbClr val="FF0000"/>
              </a:solidFill>
              <a:latin typeface="+mn-lt"/>
            </a:endParaRPr>
          </a:p>
        </p:txBody>
      </p:sp>
      <p:sp>
        <p:nvSpPr>
          <p:cNvPr id="4100" name="Title 2"/>
          <p:cNvSpPr>
            <a:spLocks noGrp="1"/>
          </p:cNvSpPr>
          <p:nvPr>
            <p:ph type="title" idx="4294967295"/>
          </p:nvPr>
        </p:nvSpPr>
        <p:spPr bwMode="auto">
          <a:xfrm>
            <a:off x="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Odors in the Sewer System</a:t>
            </a:r>
          </a:p>
        </p:txBody>
      </p:sp>
    </p:spTree>
    <p:extLst>
      <p:ext uri="{BB962C8B-B14F-4D97-AF65-F5344CB8AC3E}">
        <p14:creationId xmlns:p14="http://schemas.microsoft.com/office/powerpoint/2010/main" val="40735581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Alkalinity Adjustment</a:t>
            </a:r>
            <a:endParaRPr lang="en-US" dirty="0"/>
          </a:p>
        </p:txBody>
      </p:sp>
      <p:sp>
        <p:nvSpPr>
          <p:cNvPr id="5" name="Content Placeholder 4"/>
          <p:cNvSpPr>
            <a:spLocks noGrp="1"/>
          </p:cNvSpPr>
          <p:nvPr>
            <p:ph idx="1"/>
          </p:nvPr>
        </p:nvSpPr>
        <p:spPr/>
        <p:txBody>
          <a:bodyPr>
            <a:noAutofit/>
          </a:bodyPr>
          <a:lstStyle/>
          <a:p>
            <a:r>
              <a:rPr lang="en-US" sz="1800" dirty="0" smtClean="0"/>
              <a:t>The amount of Hydrogen Sulfide present in the atmosphere is dependent on the pH of the originating waste stream</a:t>
            </a:r>
            <a:endParaRPr lang="en-US" sz="1400" dirty="0" smtClean="0"/>
          </a:p>
          <a:p>
            <a:pPr lvl="1"/>
            <a:r>
              <a:rPr lang="en-US" sz="1600" dirty="0" smtClean="0"/>
              <a:t>Main concern is dissolved sulfides, not total sulfides</a:t>
            </a:r>
          </a:p>
          <a:p>
            <a:pPr lvl="1">
              <a:buNone/>
            </a:pPr>
            <a:endParaRPr lang="en-US" sz="1600" dirty="0" smtClean="0"/>
          </a:p>
          <a:p>
            <a:r>
              <a:rPr lang="en-US" sz="1800" dirty="0" smtClean="0"/>
              <a:t>The more acidic the waste stream, the more likely it is to liberate Hydrogen Sulfide into the atmosphere</a:t>
            </a:r>
          </a:p>
          <a:p>
            <a:pPr>
              <a:buNone/>
            </a:pPr>
            <a:endParaRPr lang="en-US" sz="1600" dirty="0" smtClean="0"/>
          </a:p>
          <a:p>
            <a:r>
              <a:rPr lang="en-US" sz="1800" dirty="0" smtClean="0"/>
              <a:t>Alkalinity Adjustment can be used to limit the ability of the waste water stream to liberate Hydrogen Sulfide</a:t>
            </a:r>
          </a:p>
          <a:p>
            <a:pPr lvl="1"/>
            <a:r>
              <a:rPr lang="en-US" sz="1600" dirty="0" smtClean="0"/>
              <a:t>A pH of &gt; 8.0 is required to limit hydrogen sulfide liberation</a:t>
            </a:r>
          </a:p>
          <a:p>
            <a:pPr lvl="1">
              <a:buNone/>
            </a:pPr>
            <a:endParaRPr lang="en-US" sz="1600" dirty="0" smtClean="0"/>
          </a:p>
          <a:p>
            <a:r>
              <a:rPr lang="en-US" sz="1800" dirty="0" smtClean="0"/>
              <a:t>Slug dosing with alkaline materials does not affect the slime layer</a:t>
            </a:r>
          </a:p>
          <a:p>
            <a:pPr lvl="1"/>
            <a:r>
              <a:rPr lang="en-US" sz="1600" dirty="0" smtClean="0"/>
              <a:t>Highly effective in treating short lengths of pipe</a:t>
            </a:r>
          </a:p>
          <a:p>
            <a:pPr lvl="1"/>
            <a:r>
              <a:rPr lang="en-US" sz="1600" dirty="0" smtClean="0"/>
              <a:t>Slime will start to reestablish as pH approaches neutral … 10-14 days between re-dosing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5108575" y="1781175"/>
            <a:ext cx="3654425" cy="4217988"/>
            <a:chOff x="3394" y="645"/>
            <a:chExt cx="2302" cy="2657"/>
          </a:xfrm>
        </p:grpSpPr>
        <p:grpSp>
          <p:nvGrpSpPr>
            <p:cNvPr id="25606" name="Group 3"/>
            <p:cNvGrpSpPr>
              <a:grpSpLocks/>
            </p:cNvGrpSpPr>
            <p:nvPr/>
          </p:nvGrpSpPr>
          <p:grpSpPr bwMode="auto">
            <a:xfrm>
              <a:off x="3394" y="1000"/>
              <a:ext cx="2302" cy="2302"/>
              <a:chOff x="3298" y="1150"/>
              <a:chExt cx="2302" cy="2302"/>
            </a:xfrm>
          </p:grpSpPr>
          <p:sp>
            <p:nvSpPr>
              <p:cNvPr id="25628" name="Oval 4" descr="Granite"/>
              <p:cNvSpPr>
                <a:spLocks noChangeArrowheads="1"/>
              </p:cNvSpPr>
              <p:nvPr/>
            </p:nvSpPr>
            <p:spPr bwMode="auto">
              <a:xfrm>
                <a:off x="3298" y="1150"/>
                <a:ext cx="2302" cy="2302"/>
              </a:xfrm>
              <a:prstGeom prst="ellipse">
                <a:avLst/>
              </a:prstGeom>
              <a:blipFill dpi="0" rotWithShape="0">
                <a:blip r:embed="rId4" cstate="print"/>
                <a:srcRect/>
                <a:tile tx="0" ty="0" sx="100000" sy="100000" flip="none" algn="tl"/>
              </a:blip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29" name="Oval 5"/>
              <p:cNvSpPr>
                <a:spLocks noChangeArrowheads="1"/>
              </p:cNvSpPr>
              <p:nvPr/>
            </p:nvSpPr>
            <p:spPr bwMode="auto">
              <a:xfrm>
                <a:off x="3523" y="1255"/>
                <a:ext cx="1852" cy="1972"/>
              </a:xfrm>
              <a:prstGeom prst="ellipse">
                <a:avLst/>
              </a:pr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30" name="Line 6"/>
              <p:cNvSpPr>
                <a:spLocks noChangeShapeType="1"/>
              </p:cNvSpPr>
              <p:nvPr/>
            </p:nvSpPr>
            <p:spPr bwMode="auto">
              <a:xfrm>
                <a:off x="3534" y="2391"/>
                <a:ext cx="183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5607" name="Rectangle 7"/>
            <p:cNvSpPr>
              <a:spLocks noChangeArrowheads="1"/>
            </p:cNvSpPr>
            <p:nvPr/>
          </p:nvSpPr>
          <p:spPr bwMode="auto">
            <a:xfrm>
              <a:off x="3692" y="2399"/>
              <a:ext cx="5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0000FF"/>
                  </a:solidFill>
                  <a:latin typeface="Arial" pitchFamily="34" charset="0"/>
                  <a:cs typeface="Arial" pitchFamily="34" charset="0"/>
                </a:rPr>
                <a:t>SO</a:t>
              </a:r>
              <a:r>
                <a:rPr lang="en-US" altLang="en-US" b="1" i="1" baseline="-25000">
                  <a:solidFill>
                    <a:srgbClr val="0000FF"/>
                  </a:solidFill>
                  <a:latin typeface="Arial" pitchFamily="34" charset="0"/>
                  <a:cs typeface="Arial" pitchFamily="34" charset="0"/>
                </a:rPr>
                <a:t>4</a:t>
              </a:r>
              <a:r>
                <a:rPr lang="en-US" altLang="en-US" b="1" i="1" baseline="30000">
                  <a:solidFill>
                    <a:srgbClr val="0000FF"/>
                  </a:solidFill>
                  <a:latin typeface="Arial" pitchFamily="34" charset="0"/>
                  <a:cs typeface="Arial" pitchFamily="34" charset="0"/>
                </a:rPr>
                <a:t>2</a:t>
              </a:r>
              <a:r>
                <a:rPr lang="en-US" altLang="en-US" sz="2000" b="1" i="1" baseline="30000">
                  <a:solidFill>
                    <a:srgbClr val="0000FF"/>
                  </a:solidFill>
                  <a:latin typeface="Arial" pitchFamily="34" charset="0"/>
                  <a:cs typeface="Arial" pitchFamily="34" charset="0"/>
                </a:rPr>
                <a:t>-</a:t>
              </a:r>
            </a:p>
          </p:txBody>
        </p:sp>
        <p:sp>
          <p:nvSpPr>
            <p:cNvPr id="25608" name="Line 8"/>
            <p:cNvSpPr>
              <a:spLocks noChangeShapeType="1"/>
            </p:cNvSpPr>
            <p:nvPr/>
          </p:nvSpPr>
          <p:spPr bwMode="auto">
            <a:xfrm>
              <a:off x="4215" y="2537"/>
              <a:ext cx="180" cy="0"/>
            </a:xfrm>
            <a:prstGeom prst="line">
              <a:avLst/>
            </a:prstGeom>
            <a:noFill/>
            <a:ln w="12700">
              <a:solidFill>
                <a:srgbClr val="0000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09" name="Rectangle 9"/>
            <p:cNvSpPr>
              <a:spLocks noChangeArrowheads="1"/>
            </p:cNvSpPr>
            <p:nvPr/>
          </p:nvSpPr>
          <p:spPr bwMode="auto">
            <a:xfrm>
              <a:off x="4352" y="2399"/>
              <a:ext cx="4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0000FF"/>
                  </a:solidFill>
                  <a:latin typeface="Arial" pitchFamily="34" charset="0"/>
                  <a:cs typeface="Arial" pitchFamily="34" charset="0"/>
                </a:rPr>
                <a:t>HS</a:t>
              </a:r>
              <a:r>
                <a:rPr lang="en-US" altLang="en-US" b="1" i="1" baseline="30000">
                  <a:solidFill>
                    <a:srgbClr val="0000FF"/>
                  </a:solidFill>
                  <a:latin typeface="Arial" pitchFamily="34" charset="0"/>
                  <a:cs typeface="Arial" pitchFamily="34" charset="0"/>
                </a:rPr>
                <a:t>-</a:t>
              </a:r>
            </a:p>
          </p:txBody>
        </p:sp>
        <p:sp>
          <p:nvSpPr>
            <p:cNvPr id="25610" name="Line 10"/>
            <p:cNvSpPr>
              <a:spLocks noChangeShapeType="1"/>
            </p:cNvSpPr>
            <p:nvPr/>
          </p:nvSpPr>
          <p:spPr bwMode="auto">
            <a:xfrm>
              <a:off x="4755" y="2537"/>
              <a:ext cx="180" cy="0"/>
            </a:xfrm>
            <a:prstGeom prst="line">
              <a:avLst/>
            </a:prstGeom>
            <a:noFill/>
            <a:ln w="12700">
              <a:solidFill>
                <a:srgbClr val="0000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11" name="Rectangle 11"/>
            <p:cNvSpPr>
              <a:spLocks noChangeArrowheads="1"/>
            </p:cNvSpPr>
            <p:nvPr/>
          </p:nvSpPr>
          <p:spPr bwMode="auto">
            <a:xfrm>
              <a:off x="4907" y="2399"/>
              <a:ext cx="454" cy="288"/>
            </a:xfrm>
            <a:prstGeom prst="rect">
              <a:avLst/>
            </a:prstGeom>
            <a:noFill/>
            <a:ln>
              <a:noFill/>
            </a:ln>
            <a:effectLst>
              <a:outerShdw dist="53882" dir="2700000" algn="ctr" rotWithShape="0">
                <a:srgbClr val="FFFF6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FF3300"/>
                  </a:solidFill>
                  <a:latin typeface="Arial" pitchFamily="34" charset="0"/>
                  <a:cs typeface="Arial" pitchFamily="34" charset="0"/>
                </a:rPr>
                <a:t>H</a:t>
              </a:r>
              <a:r>
                <a:rPr lang="en-US" altLang="en-US" b="1" i="1" baseline="-25000">
                  <a:solidFill>
                    <a:srgbClr val="FF3300"/>
                  </a:solidFill>
                  <a:latin typeface="Arial" pitchFamily="34" charset="0"/>
                  <a:cs typeface="Arial" pitchFamily="34" charset="0"/>
                </a:rPr>
                <a:t>2</a:t>
              </a:r>
              <a:r>
                <a:rPr lang="en-US" altLang="en-US" b="1" i="1">
                  <a:solidFill>
                    <a:srgbClr val="FF3300"/>
                  </a:solidFill>
                  <a:latin typeface="Arial" pitchFamily="34" charset="0"/>
                  <a:cs typeface="Arial" pitchFamily="34" charset="0"/>
                </a:rPr>
                <a:t>S</a:t>
              </a:r>
            </a:p>
          </p:txBody>
        </p:sp>
        <p:grpSp>
          <p:nvGrpSpPr>
            <p:cNvPr id="25612" name="Group 12"/>
            <p:cNvGrpSpPr>
              <a:grpSpLocks/>
            </p:cNvGrpSpPr>
            <p:nvPr/>
          </p:nvGrpSpPr>
          <p:grpSpPr bwMode="auto">
            <a:xfrm>
              <a:off x="3656" y="1757"/>
              <a:ext cx="870" cy="559"/>
              <a:chOff x="3560" y="1907"/>
              <a:chExt cx="870" cy="559"/>
            </a:xfrm>
          </p:grpSpPr>
          <p:sp>
            <p:nvSpPr>
              <p:cNvPr id="25623" name="Line 13"/>
              <p:cNvSpPr>
                <a:spLocks noChangeShapeType="1"/>
              </p:cNvSpPr>
              <p:nvPr/>
            </p:nvSpPr>
            <p:spPr bwMode="auto">
              <a:xfrm flipV="1">
                <a:off x="3859"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14"/>
              <p:cNvSpPr>
                <a:spLocks noChangeShapeType="1"/>
              </p:cNvSpPr>
              <p:nvPr/>
            </p:nvSpPr>
            <p:spPr bwMode="auto">
              <a:xfrm flipV="1">
                <a:off x="3955"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15"/>
              <p:cNvSpPr>
                <a:spLocks noChangeShapeType="1"/>
              </p:cNvSpPr>
              <p:nvPr/>
            </p:nvSpPr>
            <p:spPr bwMode="auto">
              <a:xfrm flipV="1">
                <a:off x="4051"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16"/>
              <p:cNvSpPr>
                <a:spLocks noChangeShapeType="1"/>
              </p:cNvSpPr>
              <p:nvPr/>
            </p:nvSpPr>
            <p:spPr bwMode="auto">
              <a:xfrm flipV="1">
                <a:off x="4147"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7" name="Rectangle 17"/>
              <p:cNvSpPr>
                <a:spLocks noChangeArrowheads="1"/>
              </p:cNvSpPr>
              <p:nvPr/>
            </p:nvSpPr>
            <p:spPr bwMode="auto">
              <a:xfrm>
                <a:off x="3560" y="1907"/>
                <a:ext cx="870" cy="288"/>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FF3300"/>
                    </a:solidFill>
                    <a:latin typeface="Arial" pitchFamily="34" charset="0"/>
                    <a:cs typeface="Arial" pitchFamily="34" charset="0"/>
                  </a:rPr>
                  <a:t>H</a:t>
                </a:r>
                <a:r>
                  <a:rPr lang="en-US" altLang="en-US" b="1" i="1" baseline="-25000">
                    <a:solidFill>
                      <a:srgbClr val="FF3300"/>
                    </a:solidFill>
                    <a:latin typeface="Arial" pitchFamily="34" charset="0"/>
                    <a:cs typeface="Arial" pitchFamily="34" charset="0"/>
                  </a:rPr>
                  <a:t>2</a:t>
                </a:r>
                <a:r>
                  <a:rPr lang="en-US" altLang="en-US" b="1" i="1">
                    <a:solidFill>
                      <a:srgbClr val="FF3300"/>
                    </a:solidFill>
                    <a:latin typeface="Arial" pitchFamily="34" charset="0"/>
                    <a:cs typeface="Arial" pitchFamily="34" charset="0"/>
                  </a:rPr>
                  <a:t>S Gas</a:t>
                </a:r>
              </a:p>
            </p:txBody>
          </p:sp>
        </p:grpSp>
        <p:grpSp>
          <p:nvGrpSpPr>
            <p:cNvPr id="25613" name="Group 18"/>
            <p:cNvGrpSpPr>
              <a:grpSpLocks/>
            </p:cNvGrpSpPr>
            <p:nvPr/>
          </p:nvGrpSpPr>
          <p:grpSpPr bwMode="auto">
            <a:xfrm>
              <a:off x="4526" y="1772"/>
              <a:ext cx="870" cy="544"/>
              <a:chOff x="4430" y="1922"/>
              <a:chExt cx="870" cy="544"/>
            </a:xfrm>
          </p:grpSpPr>
          <p:sp>
            <p:nvSpPr>
              <p:cNvPr id="25618" name="Line 19"/>
              <p:cNvSpPr>
                <a:spLocks noChangeShapeType="1"/>
              </p:cNvSpPr>
              <p:nvPr/>
            </p:nvSpPr>
            <p:spPr bwMode="auto">
              <a:xfrm flipV="1">
                <a:off x="4675"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20"/>
              <p:cNvSpPr>
                <a:spLocks noChangeShapeType="1"/>
              </p:cNvSpPr>
              <p:nvPr/>
            </p:nvSpPr>
            <p:spPr bwMode="auto">
              <a:xfrm flipV="1">
                <a:off x="4771"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21"/>
              <p:cNvSpPr>
                <a:spLocks noChangeShapeType="1"/>
              </p:cNvSpPr>
              <p:nvPr/>
            </p:nvSpPr>
            <p:spPr bwMode="auto">
              <a:xfrm flipV="1">
                <a:off x="4867"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2"/>
              <p:cNvSpPr>
                <a:spLocks noChangeShapeType="1"/>
              </p:cNvSpPr>
              <p:nvPr/>
            </p:nvSpPr>
            <p:spPr bwMode="auto">
              <a:xfrm flipV="1">
                <a:off x="4963" y="2151"/>
                <a:ext cx="0" cy="315"/>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622" name="Rectangle 23"/>
              <p:cNvSpPr>
                <a:spLocks noChangeArrowheads="1"/>
              </p:cNvSpPr>
              <p:nvPr/>
            </p:nvSpPr>
            <p:spPr bwMode="auto">
              <a:xfrm>
                <a:off x="4430" y="1922"/>
                <a:ext cx="870" cy="288"/>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FF3300"/>
                    </a:solidFill>
                    <a:latin typeface="Arial" pitchFamily="34" charset="0"/>
                    <a:cs typeface="Arial" pitchFamily="34" charset="0"/>
                  </a:rPr>
                  <a:t>H</a:t>
                </a:r>
                <a:r>
                  <a:rPr lang="en-US" altLang="en-US" b="1" i="1" baseline="-25000">
                    <a:solidFill>
                      <a:srgbClr val="FF3300"/>
                    </a:solidFill>
                    <a:latin typeface="Arial" pitchFamily="34" charset="0"/>
                    <a:cs typeface="Arial" pitchFamily="34" charset="0"/>
                  </a:rPr>
                  <a:t>2</a:t>
                </a:r>
                <a:r>
                  <a:rPr lang="en-US" altLang="en-US" b="1" i="1">
                    <a:solidFill>
                      <a:srgbClr val="FF3300"/>
                    </a:solidFill>
                    <a:latin typeface="Arial" pitchFamily="34" charset="0"/>
                    <a:cs typeface="Arial" pitchFamily="34" charset="0"/>
                  </a:rPr>
                  <a:t>S Gas</a:t>
                </a:r>
              </a:p>
            </p:txBody>
          </p:sp>
        </p:grpSp>
        <p:sp>
          <p:nvSpPr>
            <p:cNvPr id="25614" name="Rectangle 24"/>
            <p:cNvSpPr>
              <a:spLocks noChangeArrowheads="1"/>
            </p:cNvSpPr>
            <p:nvPr/>
          </p:nvSpPr>
          <p:spPr bwMode="auto">
            <a:xfrm>
              <a:off x="4106" y="1352"/>
              <a:ext cx="870" cy="288"/>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i="1">
                  <a:solidFill>
                    <a:srgbClr val="FF3300"/>
                  </a:solidFill>
                  <a:latin typeface="Arial" pitchFamily="34" charset="0"/>
                  <a:cs typeface="Arial" pitchFamily="34" charset="0"/>
                </a:rPr>
                <a:t>H</a:t>
              </a:r>
              <a:r>
                <a:rPr lang="en-US" altLang="en-US" b="1" i="1" baseline="-25000">
                  <a:solidFill>
                    <a:srgbClr val="FF3300"/>
                  </a:solidFill>
                  <a:latin typeface="Arial" pitchFamily="34" charset="0"/>
                  <a:cs typeface="Arial" pitchFamily="34" charset="0"/>
                </a:rPr>
                <a:t>2</a:t>
              </a:r>
              <a:r>
                <a:rPr lang="en-US" altLang="en-US" b="1" i="1">
                  <a:solidFill>
                    <a:srgbClr val="FF3300"/>
                  </a:solidFill>
                  <a:latin typeface="Arial" pitchFamily="34" charset="0"/>
                  <a:cs typeface="Arial" pitchFamily="34" charset="0"/>
                </a:rPr>
                <a:t>S Gas</a:t>
              </a:r>
            </a:p>
          </p:txBody>
        </p:sp>
        <p:sp>
          <p:nvSpPr>
            <p:cNvPr id="25615" name="Rectangle 25"/>
            <p:cNvSpPr>
              <a:spLocks noChangeArrowheads="1"/>
            </p:cNvSpPr>
            <p:nvPr/>
          </p:nvSpPr>
          <p:spPr bwMode="auto">
            <a:xfrm>
              <a:off x="3551" y="810"/>
              <a:ext cx="512" cy="327"/>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solidFill>
                    <a:srgbClr val="FF3300"/>
                  </a:solidFill>
                  <a:latin typeface="Arial" pitchFamily="34" charset="0"/>
                  <a:cs typeface="Arial" pitchFamily="34" charset="0"/>
                </a:rPr>
                <a:t>H</a:t>
              </a:r>
              <a:r>
                <a:rPr lang="en-US" altLang="en-US" sz="2800" b="1" i="1" baseline="-25000">
                  <a:solidFill>
                    <a:srgbClr val="FF3300"/>
                  </a:solidFill>
                  <a:latin typeface="Arial" pitchFamily="34" charset="0"/>
                  <a:cs typeface="Arial" pitchFamily="34" charset="0"/>
                </a:rPr>
                <a:t>2</a:t>
              </a:r>
              <a:r>
                <a:rPr lang="en-US" altLang="en-US" sz="2800" b="1" i="1">
                  <a:solidFill>
                    <a:srgbClr val="FF3300"/>
                  </a:solidFill>
                  <a:latin typeface="Arial" pitchFamily="34" charset="0"/>
                  <a:cs typeface="Arial" pitchFamily="34" charset="0"/>
                </a:rPr>
                <a:t>S</a:t>
              </a:r>
            </a:p>
          </p:txBody>
        </p:sp>
        <p:sp>
          <p:nvSpPr>
            <p:cNvPr id="25616" name="Rectangle 26"/>
            <p:cNvSpPr>
              <a:spLocks noChangeArrowheads="1"/>
            </p:cNvSpPr>
            <p:nvPr/>
          </p:nvSpPr>
          <p:spPr bwMode="auto">
            <a:xfrm>
              <a:off x="5036" y="810"/>
              <a:ext cx="512" cy="327"/>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solidFill>
                    <a:srgbClr val="FF3300"/>
                  </a:solidFill>
                  <a:latin typeface="Arial" pitchFamily="34" charset="0"/>
                  <a:cs typeface="Arial" pitchFamily="34" charset="0"/>
                </a:rPr>
                <a:t>H</a:t>
              </a:r>
              <a:r>
                <a:rPr lang="en-US" altLang="en-US" sz="2800" b="1" i="1" baseline="-25000">
                  <a:solidFill>
                    <a:srgbClr val="FF3300"/>
                  </a:solidFill>
                  <a:latin typeface="Arial" pitchFamily="34" charset="0"/>
                  <a:cs typeface="Arial" pitchFamily="34" charset="0"/>
                </a:rPr>
                <a:t>2</a:t>
              </a:r>
              <a:r>
                <a:rPr lang="en-US" altLang="en-US" sz="2800" b="1" i="1">
                  <a:solidFill>
                    <a:srgbClr val="FF3300"/>
                  </a:solidFill>
                  <a:latin typeface="Arial" pitchFamily="34" charset="0"/>
                  <a:cs typeface="Arial" pitchFamily="34" charset="0"/>
                </a:rPr>
                <a:t>S</a:t>
              </a:r>
            </a:p>
          </p:txBody>
        </p:sp>
        <p:sp>
          <p:nvSpPr>
            <p:cNvPr id="25617" name="Rectangle 27"/>
            <p:cNvSpPr>
              <a:spLocks noChangeArrowheads="1"/>
            </p:cNvSpPr>
            <p:nvPr/>
          </p:nvSpPr>
          <p:spPr bwMode="auto">
            <a:xfrm>
              <a:off x="4301" y="645"/>
              <a:ext cx="512" cy="327"/>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solidFill>
                    <a:srgbClr val="FF3300"/>
                  </a:solidFill>
                  <a:latin typeface="Arial" pitchFamily="34" charset="0"/>
                  <a:cs typeface="Arial" pitchFamily="34" charset="0"/>
                </a:rPr>
                <a:t>H</a:t>
              </a:r>
              <a:r>
                <a:rPr lang="en-US" altLang="en-US" sz="2800" b="1" i="1" baseline="-25000">
                  <a:solidFill>
                    <a:srgbClr val="FF3300"/>
                  </a:solidFill>
                  <a:latin typeface="Arial" pitchFamily="34" charset="0"/>
                  <a:cs typeface="Arial" pitchFamily="34" charset="0"/>
                </a:rPr>
                <a:t>2</a:t>
              </a:r>
              <a:r>
                <a:rPr lang="en-US" altLang="en-US" sz="2800" b="1" i="1">
                  <a:solidFill>
                    <a:srgbClr val="FF3300"/>
                  </a:solidFill>
                  <a:latin typeface="Arial" pitchFamily="34" charset="0"/>
                  <a:cs typeface="Arial" pitchFamily="34" charset="0"/>
                </a:rPr>
                <a:t>S</a:t>
              </a:r>
            </a:p>
          </p:txBody>
        </p:sp>
      </p:grpSp>
      <p:graphicFrame>
        <p:nvGraphicFramePr>
          <p:cNvPr id="99357" name="Object 29"/>
          <p:cNvGraphicFramePr>
            <a:graphicFrameLocks noChangeAspect="1"/>
          </p:cNvGraphicFramePr>
          <p:nvPr>
            <p:extLst>
              <p:ext uri="{D42A27DB-BD31-4B8C-83A1-F6EECF244321}">
                <p14:modId xmlns:p14="http://schemas.microsoft.com/office/powerpoint/2010/main" val="2846159356"/>
              </p:ext>
            </p:extLst>
          </p:nvPr>
        </p:nvGraphicFramePr>
        <p:xfrm>
          <a:off x="342900" y="3127375"/>
          <a:ext cx="4303713" cy="2952750"/>
        </p:xfrm>
        <a:graphic>
          <a:graphicData uri="http://schemas.openxmlformats.org/presentationml/2006/ole">
            <mc:AlternateContent xmlns:mc="http://schemas.openxmlformats.org/markup-compatibility/2006">
              <mc:Choice xmlns:v="urn:schemas-microsoft-com:vml" Requires="v">
                <p:oleObj spid="_x0000_s2064" name="Document" r:id="rId6" imgW="5026685" imgH="3207467" progId="Word.Document.8">
                  <p:embed/>
                </p:oleObj>
              </mc:Choice>
              <mc:Fallback>
                <p:oleObj name="Document" r:id="rId6" imgW="5026685" imgH="3207467" progId="Word.Document.8">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 y="3127375"/>
                        <a:ext cx="4303713"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pic>
                </p:oleObj>
              </mc:Fallback>
            </mc:AlternateContent>
          </a:graphicData>
        </a:graphic>
      </p:graphicFrame>
      <p:sp>
        <p:nvSpPr>
          <p:cNvPr id="99358" name="Line 30"/>
          <p:cNvSpPr>
            <a:spLocks noChangeShapeType="1"/>
          </p:cNvSpPr>
          <p:nvPr/>
        </p:nvSpPr>
        <p:spPr bwMode="auto">
          <a:xfrm>
            <a:off x="2757488" y="4629150"/>
            <a:ext cx="0" cy="957263"/>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 name="TextBox 1"/>
          <p:cNvSpPr txBox="1"/>
          <p:nvPr/>
        </p:nvSpPr>
        <p:spPr>
          <a:xfrm>
            <a:off x="609600" y="460375"/>
            <a:ext cx="3733800" cy="2062103"/>
          </a:xfrm>
          <a:prstGeom prst="rect">
            <a:avLst/>
          </a:prstGeom>
          <a:noFill/>
        </p:spPr>
        <p:txBody>
          <a:bodyPr wrap="square" rtlCol="0">
            <a:spAutoFit/>
          </a:bodyPr>
          <a:lstStyle/>
          <a:p>
            <a:r>
              <a:rPr lang="en-US" sz="3200" b="1" dirty="0" smtClean="0"/>
              <a:t>In water at pH 7</a:t>
            </a:r>
          </a:p>
          <a:p>
            <a:r>
              <a:rPr lang="en-US" sz="3200" b="1" dirty="0" smtClean="0"/>
              <a:t>About 50% of the</a:t>
            </a:r>
          </a:p>
          <a:p>
            <a:r>
              <a:rPr lang="en-US" sz="3200" b="1" dirty="0"/>
              <a:t>d</a:t>
            </a:r>
            <a:r>
              <a:rPr lang="en-US" sz="3200" b="1" dirty="0" smtClean="0"/>
              <a:t>issolved sulfide</a:t>
            </a:r>
          </a:p>
          <a:p>
            <a:r>
              <a:rPr lang="en-US" sz="3200" b="1" dirty="0" smtClean="0"/>
              <a:t>Converts to H</a:t>
            </a:r>
            <a:r>
              <a:rPr lang="en-US" sz="3200" b="1" baseline="-25000" dirty="0" smtClean="0"/>
              <a:t>2</a:t>
            </a:r>
            <a:r>
              <a:rPr lang="en-US" sz="3200" b="1" dirty="0" smtClean="0"/>
              <a:t>S gas</a:t>
            </a:r>
            <a:r>
              <a:rPr lang="en-US" dirty="0" smtClean="0"/>
              <a:t>.</a:t>
            </a:r>
            <a:endParaRPr lang="en-US" dirty="0"/>
          </a:p>
        </p:txBody>
      </p:sp>
    </p:spTree>
    <p:extLst>
      <p:ext uri="{BB962C8B-B14F-4D97-AF65-F5344CB8AC3E}">
        <p14:creationId xmlns:p14="http://schemas.microsoft.com/office/powerpoint/2010/main" val="35084102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9357"/>
                                        </p:tgtEl>
                                        <p:attrNameLst>
                                          <p:attrName>style.visibility</p:attrName>
                                        </p:attrNameLst>
                                      </p:cBhvr>
                                      <p:to>
                                        <p:strVal val="visible"/>
                                      </p:to>
                                    </p:set>
                                    <p:animEffect transition="in" filter="wipe(up)">
                                      <p:cBhvr>
                                        <p:cTn id="7" dur="1000"/>
                                        <p:tgtEl>
                                          <p:spTgt spid="99357"/>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9358"/>
                                        </p:tgtEl>
                                        <p:attrNameLst>
                                          <p:attrName>style.visibility</p:attrName>
                                        </p:attrNameLst>
                                      </p:cBhvr>
                                      <p:to>
                                        <p:strVal val="visible"/>
                                      </p:to>
                                    </p:set>
                                    <p:animEffect transition="in" filter="wipe(up)">
                                      <p:cBhvr>
                                        <p:cTn id="11" dur="500"/>
                                        <p:tgtEl>
                                          <p:spTgt spid="9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Relatively safe.</a:t>
            </a:r>
          </a:p>
          <a:p>
            <a:pPr lvl="1"/>
            <a:r>
              <a:rPr lang="en-US" sz="1800" dirty="0" smtClean="0">
                <a:solidFill>
                  <a:srgbClr val="008000"/>
                </a:solidFill>
              </a:rPr>
              <a:t>Effective for long runs.</a:t>
            </a:r>
          </a:p>
          <a:p>
            <a:pPr lvl="1"/>
            <a:r>
              <a:rPr lang="en-US" sz="1800" dirty="0" smtClean="0">
                <a:solidFill>
                  <a:srgbClr val="008000"/>
                </a:solidFill>
              </a:rPr>
              <a:t>Increases alkalinity along with </a:t>
            </a:r>
            <a:r>
              <a:rPr lang="en-US" sz="1800" dirty="0" err="1" smtClean="0">
                <a:solidFill>
                  <a:srgbClr val="008000"/>
                </a:solidFill>
              </a:rPr>
              <a:t>pH.</a:t>
            </a:r>
            <a:endParaRPr lang="en-US" sz="1800" dirty="0" smtClean="0">
              <a:solidFill>
                <a:srgbClr val="008000"/>
              </a:solidFill>
            </a:endParaRPr>
          </a:p>
          <a:p>
            <a:pPr lvl="1"/>
            <a:r>
              <a:rPr lang="en-US" sz="1800" dirty="0" smtClean="0">
                <a:solidFill>
                  <a:srgbClr val="008000"/>
                </a:solidFill>
              </a:rPr>
              <a:t>Adds no additional chemical solids.</a:t>
            </a:r>
          </a:p>
          <a:p>
            <a:pPr lvl="1"/>
            <a:r>
              <a:rPr lang="en-US" sz="1800" dirty="0" smtClean="0">
                <a:solidFill>
                  <a:srgbClr val="008000"/>
                </a:solidFill>
              </a:rPr>
              <a:t>Helps remove grease build-up in lines and wet wells through saponification</a:t>
            </a:r>
            <a:r>
              <a:rPr lang="en-US" sz="1400" dirty="0" smtClean="0">
                <a:solidFill>
                  <a:srgbClr val="008000"/>
                </a:solidFill>
              </a:rPr>
              <a:t>.</a:t>
            </a:r>
            <a:endParaRPr lang="en-US" sz="1800" dirty="0">
              <a:solidFill>
                <a:srgbClr val="008000"/>
              </a:solidFill>
            </a:endParaRPr>
          </a:p>
          <a:p>
            <a:pPr lvl="1"/>
            <a:r>
              <a:rPr lang="en-US" sz="1800" dirty="0" smtClean="0">
                <a:solidFill>
                  <a:srgbClr val="008000"/>
                </a:solidFill>
              </a:rPr>
              <a:t>Addition of divalent ion helps promote settling in clarifiers.</a:t>
            </a:r>
            <a:endParaRPr lang="en-US" sz="1400" dirty="0" smtClean="0">
              <a:solidFill>
                <a:srgbClr val="008000"/>
              </a:solidFill>
            </a:endParaRP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Requires mixing.</a:t>
            </a:r>
          </a:p>
          <a:p>
            <a:pPr lvl="1"/>
            <a:r>
              <a:rPr lang="en-US" sz="1800" dirty="0" smtClean="0">
                <a:solidFill>
                  <a:srgbClr val="FF0000"/>
                </a:solidFill>
              </a:rPr>
              <a:t>Need a water source for flushing.</a:t>
            </a:r>
          </a:p>
          <a:p>
            <a:pPr lvl="1"/>
            <a:r>
              <a:rPr lang="en-US" sz="1800" dirty="0" smtClean="0">
                <a:solidFill>
                  <a:srgbClr val="FF0000"/>
                </a:solidFill>
              </a:rPr>
              <a:t>More capital intensive than other chemical feed systems.</a:t>
            </a:r>
          </a:p>
          <a:p>
            <a:pPr lvl="1"/>
            <a:r>
              <a:rPr lang="en-US" sz="1800" dirty="0" smtClean="0">
                <a:solidFill>
                  <a:srgbClr val="FF0000"/>
                </a:solidFill>
              </a:rPr>
              <a:t>Freezes at 32 degrees.</a:t>
            </a:r>
          </a:p>
          <a:p>
            <a:pPr lvl="1"/>
            <a:r>
              <a:rPr lang="en-US" sz="1800" dirty="0" smtClean="0">
                <a:solidFill>
                  <a:srgbClr val="FF0000"/>
                </a:solidFill>
              </a:rPr>
              <a:t>Can be expensive.</a:t>
            </a:r>
          </a:p>
          <a:p>
            <a:pPr lvl="1"/>
            <a:r>
              <a:rPr lang="en-US" sz="1800" dirty="0" smtClean="0">
                <a:solidFill>
                  <a:srgbClr val="FF0000"/>
                </a:solidFill>
              </a:rPr>
              <a:t>If magnesium hydroxide, be aware of struvite.</a:t>
            </a:r>
          </a:p>
          <a:p>
            <a:pPr lvl="1"/>
            <a:endParaRPr lang="en-US" sz="1800" dirty="0" smtClean="0">
              <a:solidFill>
                <a:srgbClr val="FF0000"/>
              </a:solidFill>
            </a:endParaRPr>
          </a:p>
          <a:p>
            <a:pPr lvl="1"/>
            <a:endParaRPr lang="en-US" sz="1800" dirty="0" smtClean="0">
              <a:solidFill>
                <a:srgbClr val="FF0000"/>
              </a:solidFill>
            </a:endParaRPr>
          </a:p>
          <a:p>
            <a:pPr lvl="1">
              <a:buNone/>
            </a:pPr>
            <a:endParaRPr lang="en-US" sz="1800" dirty="0" smtClean="0">
              <a:solidFill>
                <a:srgbClr val="FF0000"/>
              </a:solidFill>
            </a:endParaRPr>
          </a:p>
          <a:p>
            <a:pPr lvl="1"/>
            <a:endParaRPr lang="en-US" sz="1800" dirty="0" smtClean="0">
              <a:solidFill>
                <a:srgbClr val="FF0000"/>
              </a:solidFill>
            </a:endParaRPr>
          </a:p>
        </p:txBody>
      </p:sp>
      <p:sp>
        <p:nvSpPr>
          <p:cNvPr id="4" name="Title 3"/>
          <p:cNvSpPr>
            <a:spLocks noGrp="1"/>
          </p:cNvSpPr>
          <p:nvPr>
            <p:ph type="title"/>
          </p:nvPr>
        </p:nvSpPr>
        <p:spPr/>
        <p:txBody>
          <a:bodyPr>
            <a:normAutofit fontScale="90000"/>
          </a:bodyPr>
          <a:lstStyle/>
          <a:p>
            <a:r>
              <a:rPr lang="en-US" dirty="0"/>
              <a:t/>
            </a:r>
            <a:br>
              <a:rPr lang="en-US" dirty="0"/>
            </a:br>
            <a:r>
              <a:rPr lang="en-US" dirty="0" smtClean="0"/>
              <a:t>Calcium and Magnesium Hydroxide Slurry</a:t>
            </a:r>
            <a:br>
              <a:rPr lang="en-US" dirty="0" smtClean="0"/>
            </a:br>
            <a:endParaRPr lang="en-US" dirty="0"/>
          </a:p>
        </p:txBody>
      </p:sp>
    </p:spTree>
    <p:extLst>
      <p:ext uri="{BB962C8B-B14F-4D97-AF65-F5344CB8AC3E}">
        <p14:creationId xmlns:p14="http://schemas.microsoft.com/office/powerpoint/2010/main" val="839841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Solutions: Endimal SH</a:t>
            </a:r>
            <a:endParaRPr lang="en-US" dirty="0"/>
          </a:p>
        </p:txBody>
      </p:sp>
      <p:sp>
        <p:nvSpPr>
          <p:cNvPr id="5" name="Content Placeholder 4"/>
          <p:cNvSpPr>
            <a:spLocks noGrp="1"/>
          </p:cNvSpPr>
          <p:nvPr>
            <p:ph idx="1"/>
          </p:nvPr>
        </p:nvSpPr>
        <p:spPr/>
        <p:txBody>
          <a:bodyPr>
            <a:noAutofit/>
          </a:bodyPr>
          <a:lstStyle/>
          <a:p>
            <a:r>
              <a:rPr lang="en-US" sz="2000" dirty="0" smtClean="0"/>
              <a:t>Newly developed liquid oxidizer formulated by </a:t>
            </a:r>
            <a:r>
              <a:rPr lang="en-US" sz="2000" dirty="0" err="1" smtClean="0"/>
              <a:t>Chemours</a:t>
            </a:r>
            <a:r>
              <a:rPr lang="en-US" sz="2000" dirty="0" smtClean="0"/>
              <a:t> Water Technologies (formerly DuPont)</a:t>
            </a:r>
          </a:p>
          <a:p>
            <a:pPr>
              <a:buNone/>
            </a:pPr>
            <a:endParaRPr lang="en-US" sz="2000" dirty="0" smtClean="0"/>
          </a:p>
          <a:p>
            <a:r>
              <a:rPr lang="en-US" sz="2000" dirty="0" smtClean="0"/>
              <a:t>Reduces Hydrogen Sulfide instantaneously upon complete mix</a:t>
            </a:r>
          </a:p>
          <a:p>
            <a:pPr lvl="1"/>
            <a:r>
              <a:rPr lang="en-US" sz="1600" dirty="0" smtClean="0"/>
              <a:t>Found to have great success in sludge handling applications</a:t>
            </a:r>
          </a:p>
          <a:p>
            <a:pPr lvl="1"/>
            <a:r>
              <a:rPr lang="en-US" sz="1600" dirty="0" smtClean="0"/>
              <a:t>Can replace potassium/sodium permanganate</a:t>
            </a:r>
          </a:p>
          <a:p>
            <a:pPr lvl="2"/>
            <a:r>
              <a:rPr lang="en-US" sz="1600" dirty="0" smtClean="0"/>
              <a:t>More effective at lower dosages</a:t>
            </a:r>
          </a:p>
          <a:p>
            <a:pPr lvl="1">
              <a:buNone/>
            </a:pPr>
            <a:endParaRPr lang="en-US" sz="1600" dirty="0" smtClean="0"/>
          </a:p>
          <a:p>
            <a:r>
              <a:rPr lang="en-US" sz="2000" dirty="0" smtClean="0"/>
              <a:t>Easy to feed, must handle with care</a:t>
            </a:r>
          </a:p>
          <a:p>
            <a:pPr lvl="1"/>
            <a:r>
              <a:rPr lang="en-US" sz="1600" dirty="0" smtClean="0"/>
              <a:t>Suppliers have been well schooled in the design of the storage and feed system</a:t>
            </a:r>
          </a:p>
          <a:p>
            <a:pPr lvl="1"/>
            <a:r>
              <a:rPr lang="en-US" sz="1600" dirty="0" smtClean="0"/>
              <a:t>Reduces the handling aspects for the customer</a:t>
            </a:r>
            <a:endParaRPr 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smtClean="0">
                <a:solidFill>
                  <a:srgbClr val="008000"/>
                </a:solidFill>
              </a:rPr>
              <a:t>Pros:</a:t>
            </a:r>
          </a:p>
          <a:p>
            <a:pPr lvl="1"/>
            <a:r>
              <a:rPr lang="en-US" sz="1800" dirty="0" smtClean="0">
                <a:solidFill>
                  <a:srgbClr val="008000"/>
                </a:solidFill>
              </a:rPr>
              <a:t>Easy to feed liquid</a:t>
            </a:r>
          </a:p>
          <a:p>
            <a:pPr lvl="1"/>
            <a:r>
              <a:rPr lang="en-US" sz="1800" dirty="0" smtClean="0">
                <a:solidFill>
                  <a:srgbClr val="008000"/>
                </a:solidFill>
              </a:rPr>
              <a:t>Reacts instantaneously</a:t>
            </a:r>
          </a:p>
          <a:p>
            <a:pPr lvl="1"/>
            <a:r>
              <a:rPr lang="en-US" sz="1800" dirty="0" smtClean="0">
                <a:solidFill>
                  <a:srgbClr val="008000"/>
                </a:solidFill>
              </a:rPr>
              <a:t>Oxidizes other odorous compounds</a:t>
            </a:r>
          </a:p>
          <a:p>
            <a:pPr lvl="1"/>
            <a:r>
              <a:rPr lang="en-US" sz="1800" dirty="0" smtClean="0">
                <a:solidFill>
                  <a:srgbClr val="008000"/>
                </a:solidFill>
              </a:rPr>
              <a:t>Works well in high solids waste streams</a:t>
            </a:r>
          </a:p>
          <a:p>
            <a:pPr lvl="1"/>
            <a:r>
              <a:rPr lang="en-US" sz="1800" dirty="0" smtClean="0">
                <a:solidFill>
                  <a:srgbClr val="008000"/>
                </a:solidFill>
              </a:rPr>
              <a:t>Low equipment costs</a:t>
            </a:r>
          </a:p>
          <a:p>
            <a:pPr lvl="1"/>
            <a:r>
              <a:rPr lang="en-US" sz="1800" dirty="0" smtClean="0">
                <a:solidFill>
                  <a:srgbClr val="008000"/>
                </a:solidFill>
              </a:rPr>
              <a:t>Cost effective</a:t>
            </a:r>
          </a:p>
        </p:txBody>
      </p:sp>
      <p:sp>
        <p:nvSpPr>
          <p:cNvPr id="6" name="Content Placeholder 5"/>
          <p:cNvSpPr>
            <a:spLocks noGrp="1"/>
          </p:cNvSpPr>
          <p:nvPr>
            <p:ph sz="half" idx="2"/>
          </p:nvPr>
        </p:nvSpPr>
        <p:spPr/>
        <p:txBody>
          <a:bodyPr/>
          <a:lstStyle/>
          <a:p>
            <a:r>
              <a:rPr lang="en-US" dirty="0" smtClean="0">
                <a:solidFill>
                  <a:srgbClr val="FF0000"/>
                </a:solidFill>
              </a:rPr>
              <a:t>Cons:</a:t>
            </a:r>
          </a:p>
          <a:p>
            <a:pPr lvl="1"/>
            <a:r>
              <a:rPr lang="en-US" sz="1800" dirty="0" smtClean="0">
                <a:solidFill>
                  <a:srgbClr val="FF0000"/>
                </a:solidFill>
              </a:rPr>
              <a:t>Hazardous material</a:t>
            </a:r>
          </a:p>
          <a:p>
            <a:pPr lvl="2"/>
            <a:r>
              <a:rPr lang="en-US" sz="1400" dirty="0" smtClean="0">
                <a:solidFill>
                  <a:srgbClr val="FF0000"/>
                </a:solidFill>
              </a:rPr>
              <a:t>Protective equipment required</a:t>
            </a:r>
          </a:p>
          <a:p>
            <a:pPr lvl="1"/>
            <a:r>
              <a:rPr lang="en-US" sz="1800" dirty="0" smtClean="0">
                <a:solidFill>
                  <a:srgbClr val="FF0000"/>
                </a:solidFill>
              </a:rPr>
              <a:t>Not thought to be well suited for collection systems long retention times. Studies underway. </a:t>
            </a:r>
          </a:p>
          <a:p>
            <a:pPr lvl="1"/>
            <a:r>
              <a:rPr lang="en-US" sz="1800" dirty="0" smtClean="0">
                <a:solidFill>
                  <a:srgbClr val="FF0000"/>
                </a:solidFill>
              </a:rPr>
              <a:t>Costly if not monitored properly</a:t>
            </a:r>
          </a:p>
        </p:txBody>
      </p:sp>
      <p:sp>
        <p:nvSpPr>
          <p:cNvPr id="4" name="Title 3"/>
          <p:cNvSpPr>
            <a:spLocks noGrp="1"/>
          </p:cNvSpPr>
          <p:nvPr>
            <p:ph type="title"/>
          </p:nvPr>
        </p:nvSpPr>
        <p:spPr/>
        <p:txBody>
          <a:bodyPr/>
          <a:lstStyle/>
          <a:p>
            <a:r>
              <a:rPr lang="en-US" dirty="0" smtClean="0"/>
              <a:t>Solutions: Endimal® Series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Cost Factors</a:t>
            </a:r>
            <a:endParaRPr lang="en-US" dirty="0"/>
          </a:p>
        </p:txBody>
      </p:sp>
      <p:sp>
        <p:nvSpPr>
          <p:cNvPr id="5" name="Content Placeholder 4"/>
          <p:cNvSpPr>
            <a:spLocks noGrp="1"/>
          </p:cNvSpPr>
          <p:nvPr>
            <p:ph idx="1"/>
          </p:nvPr>
        </p:nvSpPr>
        <p:spPr/>
        <p:txBody>
          <a:bodyPr>
            <a:noAutofit/>
          </a:bodyPr>
          <a:lstStyle/>
          <a:p>
            <a:r>
              <a:rPr lang="en-US" sz="2000" dirty="0" smtClean="0"/>
              <a:t>In analyzing cost factors, it is difficult to draw a direct comparison</a:t>
            </a:r>
          </a:p>
          <a:p>
            <a:pPr lvl="1"/>
            <a:r>
              <a:rPr lang="en-US" sz="1800" dirty="0" smtClean="0"/>
              <a:t>Far too many variables affect the decision making process</a:t>
            </a:r>
          </a:p>
          <a:p>
            <a:pPr lvl="1"/>
            <a:r>
              <a:rPr lang="en-US" sz="1800" dirty="0" smtClean="0"/>
              <a:t>A product which may appear not the most cost effective may be the product of choice</a:t>
            </a:r>
          </a:p>
          <a:p>
            <a:pPr lvl="1"/>
            <a:r>
              <a:rPr lang="en-US" sz="1800" dirty="0"/>
              <a:t>T</a:t>
            </a:r>
            <a:r>
              <a:rPr lang="en-US" sz="1800" dirty="0" smtClean="0"/>
              <a:t>rials are necessary to accurately determine product dosage and associated costs</a:t>
            </a:r>
          </a:p>
          <a:p>
            <a:r>
              <a:rPr lang="en-US" sz="2000" dirty="0" smtClean="0"/>
              <a:t>Never a cure-all for ailments in the treatment process</a:t>
            </a:r>
          </a:p>
          <a:p>
            <a:r>
              <a:rPr lang="en-US" sz="2000" dirty="0" smtClean="0"/>
              <a:t>Reputable suppliers should be able to demonstrate the cost effectiveness of their product to the end user</a:t>
            </a:r>
          </a:p>
          <a:p>
            <a:r>
              <a:rPr lang="en-US" sz="2000" dirty="0" smtClean="0"/>
              <a:t>If possible, evaluate several different treatment methods prior to a decision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58200" cy="4525963"/>
          </a:xfrm>
        </p:spPr>
        <p:txBody>
          <a:bodyPr anchor="ctr">
            <a:normAutofit/>
          </a:bodyPr>
          <a:lstStyle/>
          <a:p>
            <a:pPr algn="ctr">
              <a:buNone/>
            </a:pPr>
            <a:r>
              <a:rPr lang="en-US" sz="7200" dirty="0" smtClean="0"/>
              <a:t>Questions?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Hydrogen Sulfide</a:t>
            </a:r>
            <a:endParaRPr lang="en-US" dirty="0"/>
          </a:p>
        </p:txBody>
      </p:sp>
      <p:sp>
        <p:nvSpPr>
          <p:cNvPr id="3" name="Content Placeholder 2"/>
          <p:cNvSpPr>
            <a:spLocks noGrp="1"/>
          </p:cNvSpPr>
          <p:nvPr>
            <p:ph idx="1"/>
          </p:nvPr>
        </p:nvSpPr>
        <p:spPr/>
        <p:txBody>
          <a:bodyPr>
            <a:normAutofit/>
          </a:bodyPr>
          <a:lstStyle/>
          <a:p>
            <a:r>
              <a:rPr lang="en-US" dirty="0" smtClean="0"/>
              <a:t>Hydrogen Sulfide (H</a:t>
            </a:r>
            <a:r>
              <a:rPr lang="en-US" baseline="-25000" dirty="0" smtClean="0"/>
              <a:t>2</a:t>
            </a:r>
            <a:r>
              <a:rPr lang="en-US" dirty="0" smtClean="0"/>
              <a:t>S) found in two forms</a:t>
            </a:r>
          </a:p>
          <a:p>
            <a:pPr lvl="1"/>
            <a:r>
              <a:rPr lang="en-US" sz="2000" dirty="0" smtClean="0"/>
              <a:t>Insoluble Sulfides</a:t>
            </a:r>
          </a:p>
          <a:p>
            <a:pPr lvl="1"/>
            <a:r>
              <a:rPr lang="en-US" sz="2000" dirty="0" smtClean="0"/>
              <a:t>Dissolved Sulfide</a:t>
            </a:r>
          </a:p>
          <a:p>
            <a:pPr lvl="2"/>
            <a:r>
              <a:rPr lang="en-US" sz="2000" dirty="0" smtClean="0"/>
              <a:t>Causes odor complaints and destruction of facilities</a:t>
            </a:r>
          </a:p>
          <a:p>
            <a:pPr lvl="2">
              <a:buNone/>
            </a:pPr>
            <a:endParaRPr lang="en-US" sz="2000" dirty="0" smtClean="0"/>
          </a:p>
          <a:p>
            <a:r>
              <a:rPr lang="en-US" dirty="0" smtClean="0"/>
              <a:t>H</a:t>
            </a:r>
            <a:r>
              <a:rPr lang="en-US" baseline="-25000" dirty="0" smtClean="0"/>
              <a:t>2</a:t>
            </a:r>
            <a:r>
              <a:rPr lang="en-US" dirty="0" smtClean="0"/>
              <a:t>S evolves in the following ways:</a:t>
            </a:r>
          </a:p>
          <a:p>
            <a:pPr lvl="1"/>
            <a:r>
              <a:rPr lang="en-US" sz="2000" dirty="0" smtClean="0"/>
              <a:t>Found directly in wastewater flows – placed there by industrial or groundwater contributions.  Not often the case</a:t>
            </a:r>
          </a:p>
          <a:p>
            <a:pPr lvl="2"/>
            <a:r>
              <a:rPr lang="en-US" sz="2000" dirty="0" smtClean="0"/>
              <a:t>Demand customer remove the sulfide</a:t>
            </a:r>
          </a:p>
          <a:p>
            <a:pPr lvl="1"/>
            <a:r>
              <a:rPr lang="en-US" sz="2000" dirty="0" smtClean="0"/>
              <a:t>More often H</a:t>
            </a:r>
            <a:r>
              <a:rPr lang="en-US" sz="2000" baseline="-25000" dirty="0" smtClean="0"/>
              <a:t>2</a:t>
            </a:r>
            <a:r>
              <a:rPr lang="en-US" sz="2000" dirty="0" smtClean="0"/>
              <a:t>S evolves from biological activity </a:t>
            </a:r>
          </a:p>
          <a:p>
            <a:pPr lvl="2"/>
            <a:r>
              <a:rPr lang="en-US" sz="2000" dirty="0" smtClean="0"/>
              <a:t>Bacteria reducing inorganic sulfur compounds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Collection System</a:t>
            </a:r>
          </a:p>
        </p:txBody>
      </p:sp>
      <p:sp>
        <p:nvSpPr>
          <p:cNvPr id="717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What is the function of sanitary sewers?</a:t>
            </a:r>
          </a:p>
          <a:p>
            <a:pPr lvl="1" indent="-273050" eaLnBrk="1" hangingPunct="1"/>
            <a:r>
              <a:rPr lang="en-US" altLang="en-US" sz="2600" dirty="0" smtClean="0"/>
              <a:t>Collection and transport of wastewater to the treatment plant</a:t>
            </a:r>
          </a:p>
          <a:p>
            <a:pPr lvl="1" indent="-273050" eaLnBrk="1" hangingPunct="1"/>
            <a:r>
              <a:rPr lang="en-US" altLang="en-US" sz="2600" dirty="0" smtClean="0"/>
              <a:t>Sewers are large biological reactors (…whether we like it or not).</a:t>
            </a:r>
          </a:p>
          <a:p>
            <a:pPr eaLnBrk="1" hangingPunct="1"/>
            <a:r>
              <a:rPr lang="en-US" altLang="en-US" dirty="0" smtClean="0"/>
              <a:t>Biological processes in sewers</a:t>
            </a:r>
          </a:p>
          <a:p>
            <a:pPr lvl="1" indent="-273050" eaLnBrk="1" hangingPunct="1"/>
            <a:r>
              <a:rPr lang="en-US" altLang="en-US" sz="2600" dirty="0" smtClean="0"/>
              <a:t>Good biofilms: wastewater treatment</a:t>
            </a:r>
          </a:p>
          <a:p>
            <a:pPr lvl="1" indent="-273050" eaLnBrk="1" hangingPunct="1"/>
            <a:r>
              <a:rPr lang="en-US" altLang="en-US" sz="2600" dirty="0" smtClean="0"/>
              <a:t>Bad biofilms: plaque</a:t>
            </a:r>
          </a:p>
          <a:p>
            <a:pPr lvl="1" indent="-273050" eaLnBrk="1" hangingPunct="1"/>
            <a:r>
              <a:rPr lang="en-US" altLang="en-US" sz="2600" dirty="0" smtClean="0"/>
              <a:t>Influence on biofilms</a:t>
            </a:r>
          </a:p>
        </p:txBody>
      </p:sp>
    </p:spTree>
    <p:extLst>
      <p:ext uri="{BB962C8B-B14F-4D97-AF65-F5344CB8AC3E}">
        <p14:creationId xmlns:p14="http://schemas.microsoft.com/office/powerpoint/2010/main" val="1735710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u="sng" dirty="0" smtClean="0"/>
              <a:t>Definitions</a:t>
            </a:r>
          </a:p>
        </p:txBody>
      </p:sp>
      <p:graphicFrame>
        <p:nvGraphicFramePr>
          <p:cNvPr id="755715" name="Group 3"/>
          <p:cNvGraphicFramePr>
            <a:graphicFrameLocks noGrp="1"/>
          </p:cNvGraphicFramePr>
          <p:nvPr>
            <p:ph type="tbl" idx="1"/>
            <p:extLst>
              <p:ext uri="{D42A27DB-BD31-4B8C-83A1-F6EECF244321}">
                <p14:modId xmlns:p14="http://schemas.microsoft.com/office/powerpoint/2010/main" val="2077145406"/>
              </p:ext>
            </p:extLst>
          </p:nvPr>
        </p:nvGraphicFramePr>
        <p:xfrm>
          <a:off x="685800" y="1641475"/>
          <a:ext cx="7772400" cy="4473576"/>
        </p:xfrm>
        <a:graphic>
          <a:graphicData uri="http://schemas.openxmlformats.org/drawingml/2006/table">
            <a:tbl>
              <a:tblPr/>
              <a:tblGrid>
                <a:gridCol w="2895600"/>
                <a:gridCol w="4876800"/>
              </a:tblGrid>
              <a:tr h="148394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Aerobic</a:t>
                      </a:r>
                    </a:p>
                  </a:txBody>
                  <a:tcPr marT="45709" marB="45709"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D.O. present</a:t>
                      </a:r>
                    </a:p>
                  </a:txBody>
                  <a:tcPr marT="45709" marB="45709" anchor="ctr" horzOverflow="overflow">
                    <a:lnL>
                      <a:noFill/>
                    </a:lnL>
                    <a:lnR cap="flat">
                      <a:noFill/>
                    </a:lnR>
                    <a:lnT cap="flat">
                      <a:noFill/>
                    </a:lnT>
                    <a:lnB>
                      <a:noFill/>
                    </a:lnB>
                    <a:lnTlToBr>
                      <a:noFill/>
                    </a:lnTlToBr>
                    <a:lnBlToTr>
                      <a:noFill/>
                    </a:lnBlToTr>
                    <a:noFill/>
                  </a:tcPr>
                </a:tc>
              </a:tr>
              <a:tr h="150569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Anoxic</a:t>
                      </a:r>
                    </a:p>
                  </a:txBody>
                  <a:tcPr marT="45709" marB="45709"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D.O. absent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NOxN</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present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0" i="0" u="none" strike="noStrike" cap="none" normalizeH="0" baseline="0" dirty="0" err="1" smtClean="0">
                          <a:ln>
                            <a:noFill/>
                          </a:ln>
                          <a:solidFill>
                            <a:schemeClr val="tx1"/>
                          </a:solidFill>
                          <a:effectLst>
                            <a:outerShdw blurRad="38100" dist="38100" dir="2700000" algn="tl">
                              <a:srgbClr val="000000"/>
                            </a:outerShdw>
                          </a:effectLst>
                          <a:latin typeface="Arial" charset="0"/>
                        </a:rPr>
                        <a:t>NOxN</a:t>
                      </a:r>
                      <a:r>
                        <a:rPr kumimoji="0" lang="en-US" sz="2600" b="0" i="0" u="none" strike="noStrike" cap="none" normalizeH="0" baseline="0" dirty="0" smtClean="0">
                          <a:ln>
                            <a:noFill/>
                          </a:ln>
                          <a:solidFill>
                            <a:schemeClr val="tx1"/>
                          </a:solidFill>
                          <a:effectLst>
                            <a:outerShdw blurRad="38100" dist="38100" dir="2700000" algn="tl">
                              <a:srgbClr val="000000"/>
                            </a:outerShdw>
                          </a:effectLst>
                          <a:latin typeface="Arial" charset="0"/>
                        </a:rPr>
                        <a:t>= Nitrite-N + Nitrate-N</a:t>
                      </a:r>
                    </a:p>
                  </a:txBody>
                  <a:tcPr marT="45709" marB="45709" anchor="ctr" horzOverflow="overflow">
                    <a:lnL>
                      <a:noFill/>
                    </a:lnL>
                    <a:lnR cap="flat">
                      <a:noFill/>
                    </a:lnR>
                    <a:lnT>
                      <a:noFill/>
                    </a:lnT>
                    <a:lnB>
                      <a:noFill/>
                    </a:lnB>
                    <a:lnTlToBr>
                      <a:noFill/>
                    </a:lnTlToBr>
                    <a:lnBlToTr>
                      <a:noFill/>
                    </a:lnBlToTr>
                    <a:noFill/>
                  </a:tcPr>
                </a:tc>
              </a:tr>
              <a:tr h="148394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Char char="n"/>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 Anaerobic</a:t>
                      </a:r>
                    </a:p>
                  </a:txBody>
                  <a:tcPr marT="45709" marB="45709"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D.O. absent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err="1" smtClean="0">
                          <a:ln>
                            <a:noFill/>
                          </a:ln>
                          <a:solidFill>
                            <a:schemeClr val="tx1"/>
                          </a:solidFill>
                          <a:effectLst>
                            <a:outerShdw blurRad="38100" dist="38100" dir="2700000" algn="tl">
                              <a:srgbClr val="000000"/>
                            </a:outerShdw>
                          </a:effectLst>
                          <a:latin typeface="Arial" charset="0"/>
                        </a:rPr>
                        <a:t>NOxN</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rPr>
                        <a:t> absent</a:t>
                      </a:r>
                    </a:p>
                  </a:txBody>
                  <a:tcPr marT="45709" marB="45709" anchor="ctr"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297490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Sulfate Reduction in Sewer Biofilms</a:t>
            </a:r>
          </a:p>
        </p:txBody>
      </p:sp>
      <p:sp>
        <p:nvSpPr>
          <p:cNvPr id="10243" name="TextBox 21"/>
          <p:cNvSpPr txBox="1">
            <a:spLocks noChangeArrowheads="1"/>
          </p:cNvSpPr>
          <p:nvPr/>
        </p:nvSpPr>
        <p:spPr bwMode="auto">
          <a:xfrm>
            <a:off x="4419600" y="379412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bg2"/>
                </a:solidFill>
                <a:cs typeface="Arial" pitchFamily="34" charset="0"/>
              </a:rPr>
              <a:t>Aerobic</a:t>
            </a:r>
          </a:p>
        </p:txBody>
      </p:sp>
      <p:sp>
        <p:nvSpPr>
          <p:cNvPr id="10244" name="TextBox 22"/>
          <p:cNvSpPr txBox="1">
            <a:spLocks noChangeArrowheads="1"/>
          </p:cNvSpPr>
          <p:nvPr/>
        </p:nvSpPr>
        <p:spPr bwMode="auto">
          <a:xfrm>
            <a:off x="4419600" y="4365625"/>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bg2"/>
                </a:solidFill>
                <a:cs typeface="Arial" pitchFamily="34" charset="0"/>
              </a:rPr>
              <a:t>Anoxic</a:t>
            </a:r>
          </a:p>
        </p:txBody>
      </p:sp>
      <p:sp>
        <p:nvSpPr>
          <p:cNvPr id="10245" name="TextBox 23"/>
          <p:cNvSpPr txBox="1">
            <a:spLocks noChangeArrowheads="1"/>
          </p:cNvSpPr>
          <p:nvPr/>
        </p:nvSpPr>
        <p:spPr bwMode="auto">
          <a:xfrm>
            <a:off x="4419600" y="4894263"/>
            <a:ext cx="1371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bg2"/>
                </a:solidFill>
                <a:cs typeface="Arial" pitchFamily="34" charset="0"/>
              </a:rPr>
              <a:t>Anaerobic</a:t>
            </a:r>
          </a:p>
        </p:txBody>
      </p:sp>
      <p:grpSp>
        <p:nvGrpSpPr>
          <p:cNvPr id="10246" name="Group 79"/>
          <p:cNvGrpSpPr>
            <a:grpSpLocks/>
          </p:cNvGrpSpPr>
          <p:nvPr/>
        </p:nvGrpSpPr>
        <p:grpSpPr bwMode="auto">
          <a:xfrm>
            <a:off x="274638" y="1941513"/>
            <a:ext cx="8594725" cy="4710112"/>
            <a:chOff x="244475" y="1941513"/>
            <a:chExt cx="8594725" cy="4710901"/>
          </a:xfrm>
        </p:grpSpPr>
        <p:grpSp>
          <p:nvGrpSpPr>
            <p:cNvPr id="10247" name="Group 78"/>
            <p:cNvGrpSpPr>
              <a:grpSpLocks/>
            </p:cNvGrpSpPr>
            <p:nvPr/>
          </p:nvGrpSpPr>
          <p:grpSpPr bwMode="auto">
            <a:xfrm>
              <a:off x="244475" y="1941513"/>
              <a:ext cx="4403725" cy="4710901"/>
              <a:chOff x="92075" y="1941513"/>
              <a:chExt cx="4396555" cy="4710901"/>
            </a:xfrm>
          </p:grpSpPr>
          <p:sp>
            <p:nvSpPr>
              <p:cNvPr id="26" name="Line 23"/>
              <p:cNvSpPr>
                <a:spLocks noChangeShapeType="1"/>
              </p:cNvSpPr>
              <p:nvPr/>
            </p:nvSpPr>
            <p:spPr bwMode="auto">
              <a:xfrm>
                <a:off x="548531" y="2398790"/>
                <a:ext cx="0" cy="3018343"/>
              </a:xfrm>
              <a:prstGeom prst="line">
                <a:avLst/>
              </a:prstGeom>
              <a:noFill/>
              <a:ln w="1270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latin typeface="+mj-lt"/>
                </a:endParaRPr>
              </a:p>
            </p:txBody>
          </p:sp>
          <p:sp>
            <p:nvSpPr>
              <p:cNvPr id="27" name="Text Box 24"/>
              <p:cNvSpPr txBox="1">
                <a:spLocks noChangeArrowheads="1"/>
              </p:cNvSpPr>
              <p:nvPr/>
            </p:nvSpPr>
            <p:spPr bwMode="auto">
              <a:xfrm>
                <a:off x="92075" y="1941513"/>
                <a:ext cx="1809973" cy="396941"/>
              </a:xfrm>
              <a:prstGeom prst="rect">
                <a:avLst/>
              </a:prstGeom>
              <a:noFill/>
              <a:ln w="12700" algn="ctr">
                <a:noFill/>
                <a:miter lim="800000"/>
                <a:headEnd/>
                <a:tailEnd/>
              </a:ln>
            </p:spPr>
            <p:txBody>
              <a:bodyPr wrap="none" lIns="90488" tIns="44450" rIns="90488" bIns="44450">
                <a:spAutoFit/>
              </a:bodyPr>
              <a:lstStyle/>
              <a:p>
                <a:pPr fontAlgn="auto">
                  <a:spcBef>
                    <a:spcPts val="0"/>
                  </a:spcBef>
                  <a:spcAft>
                    <a:spcPts val="0"/>
                  </a:spcAft>
                  <a:defRPr/>
                </a:pPr>
                <a:r>
                  <a:rPr lang="en-US" sz="2000" kern="0" dirty="0">
                    <a:solidFill>
                      <a:schemeClr val="tx2"/>
                    </a:solidFill>
                    <a:latin typeface="+mn-lt"/>
                  </a:rPr>
                  <a:t>Sulfate (SO</a:t>
                </a:r>
                <a:r>
                  <a:rPr lang="en-US" sz="2000" kern="0" baseline="-25000" dirty="0">
                    <a:solidFill>
                      <a:schemeClr val="tx2"/>
                    </a:solidFill>
                    <a:latin typeface="+mn-lt"/>
                  </a:rPr>
                  <a:t>4</a:t>
                </a:r>
                <a:r>
                  <a:rPr lang="en-US" sz="2000" kern="0" baseline="30000" dirty="0">
                    <a:solidFill>
                      <a:schemeClr val="tx2"/>
                    </a:solidFill>
                    <a:latin typeface="+mn-lt"/>
                  </a:rPr>
                  <a:t>2−</a:t>
                </a:r>
                <a:r>
                  <a:rPr lang="en-US" sz="2000" kern="0" dirty="0">
                    <a:solidFill>
                      <a:schemeClr val="tx2"/>
                    </a:solidFill>
                    <a:latin typeface="+mn-lt"/>
                  </a:rPr>
                  <a:t>)</a:t>
                </a:r>
              </a:p>
            </p:txBody>
          </p:sp>
          <p:sp>
            <p:nvSpPr>
              <p:cNvPr id="28" name="Text Box 25"/>
              <p:cNvSpPr txBox="1">
                <a:spLocks noChangeArrowheads="1"/>
              </p:cNvSpPr>
              <p:nvPr/>
            </p:nvSpPr>
            <p:spPr bwMode="auto">
              <a:xfrm>
                <a:off x="182415" y="5455238"/>
                <a:ext cx="4114440" cy="1197176"/>
              </a:xfrm>
              <a:prstGeom prst="rect">
                <a:avLst/>
              </a:prstGeom>
              <a:noFill/>
              <a:ln w="12700" algn="ctr">
                <a:noFill/>
                <a:miter lim="800000"/>
                <a:headEnd/>
                <a:tailEnd/>
              </a:ln>
            </p:spPr>
            <p:txBody>
              <a:bodyPr lIns="90488" tIns="44450" rIns="90488" bIns="44450">
                <a:spAutoFit/>
              </a:bodyPr>
              <a:lstStyle/>
              <a:p>
                <a:pPr fontAlgn="auto">
                  <a:spcBef>
                    <a:spcPts val="0"/>
                  </a:spcBef>
                  <a:spcAft>
                    <a:spcPts val="0"/>
                  </a:spcAft>
                  <a:defRPr/>
                </a:pPr>
                <a:r>
                  <a:rPr lang="en-US" kern="0" dirty="0">
                    <a:solidFill>
                      <a:schemeClr val="tx2"/>
                    </a:solidFill>
                    <a:latin typeface="+mn-lt"/>
                  </a:rPr>
                  <a:t>SO</a:t>
                </a:r>
                <a:r>
                  <a:rPr lang="en-US" kern="0" baseline="-25000" dirty="0">
                    <a:solidFill>
                      <a:schemeClr val="tx2"/>
                    </a:solidFill>
                    <a:latin typeface="+mn-lt"/>
                  </a:rPr>
                  <a:t>4</a:t>
                </a:r>
                <a:r>
                  <a:rPr lang="en-US" kern="0" baseline="30000" dirty="0">
                    <a:solidFill>
                      <a:schemeClr val="tx2"/>
                    </a:solidFill>
                    <a:latin typeface="+mn-lt"/>
                  </a:rPr>
                  <a:t>2−</a:t>
                </a:r>
                <a:r>
                  <a:rPr lang="en-US" kern="0" dirty="0">
                    <a:solidFill>
                      <a:schemeClr val="tx2"/>
                    </a:solidFill>
                    <a:latin typeface="+mn-lt"/>
                  </a:rPr>
                  <a:t> + org matter </a:t>
                </a:r>
                <a:r>
                  <a:rPr lang="en-US" kern="0" dirty="0">
                    <a:solidFill>
                      <a:schemeClr val="tx2"/>
                    </a:solidFill>
                    <a:latin typeface="+mn-lt"/>
                    <a:sym typeface="Wingdings" pitchFamily="2" charset="2"/>
                  </a:rPr>
                  <a:t> H</a:t>
                </a:r>
                <a:r>
                  <a:rPr lang="en-US" kern="0" baseline="-25000" dirty="0">
                    <a:solidFill>
                      <a:schemeClr val="tx2"/>
                    </a:solidFill>
                    <a:latin typeface="+mn-lt"/>
                    <a:sym typeface="Wingdings" pitchFamily="2" charset="2"/>
                  </a:rPr>
                  <a:t>2</a:t>
                </a:r>
                <a:r>
                  <a:rPr lang="en-US" kern="0" dirty="0">
                    <a:solidFill>
                      <a:schemeClr val="tx2"/>
                    </a:solidFill>
                    <a:latin typeface="+mn-lt"/>
                    <a:sym typeface="Wingdings" pitchFamily="2" charset="2"/>
                  </a:rPr>
                  <a:t>S</a:t>
                </a:r>
              </a:p>
              <a:p>
                <a:pPr fontAlgn="auto">
                  <a:spcBef>
                    <a:spcPts val="0"/>
                  </a:spcBef>
                  <a:spcAft>
                    <a:spcPts val="0"/>
                  </a:spcAft>
                  <a:defRPr/>
                </a:pPr>
                <a:r>
                  <a:rPr lang="en-US" kern="0" dirty="0">
                    <a:solidFill>
                      <a:schemeClr val="tx2"/>
                    </a:solidFill>
                    <a:latin typeface="+mn-lt"/>
                  </a:rPr>
                  <a:t>Sulfate reduction by sulfate reducing bacteria (SRB) under anaerobic conditions</a:t>
                </a:r>
              </a:p>
            </p:txBody>
          </p:sp>
          <p:sp>
            <p:nvSpPr>
              <p:cNvPr id="29" name="Line 26"/>
              <p:cNvSpPr>
                <a:spLocks noChangeShapeType="1"/>
              </p:cNvSpPr>
              <p:nvPr/>
            </p:nvSpPr>
            <p:spPr bwMode="auto">
              <a:xfrm flipV="1">
                <a:off x="3846739" y="2398790"/>
                <a:ext cx="0" cy="3016755"/>
              </a:xfrm>
              <a:prstGeom prst="line">
                <a:avLst/>
              </a:prstGeom>
              <a:noFill/>
              <a:ln w="889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latin typeface="+mj-lt"/>
                </a:endParaRPr>
              </a:p>
            </p:txBody>
          </p:sp>
          <p:sp>
            <p:nvSpPr>
              <p:cNvPr id="30" name="Text Box 27"/>
              <p:cNvSpPr txBox="1">
                <a:spLocks noChangeArrowheads="1"/>
              </p:cNvSpPr>
              <p:nvPr/>
            </p:nvSpPr>
            <p:spPr bwMode="auto">
              <a:xfrm>
                <a:off x="2932243" y="1941513"/>
                <a:ext cx="1556387" cy="396941"/>
              </a:xfrm>
              <a:prstGeom prst="rect">
                <a:avLst/>
              </a:prstGeom>
              <a:noFill/>
              <a:ln w="12700" algn="ctr">
                <a:noFill/>
                <a:miter lim="800000"/>
                <a:headEnd/>
                <a:tailEnd/>
              </a:ln>
            </p:spPr>
            <p:txBody>
              <a:bodyPr wrap="none" lIns="90488" tIns="44450" rIns="90488" bIns="44450">
                <a:spAutoFit/>
              </a:bodyPr>
              <a:lstStyle/>
              <a:p>
                <a:pPr fontAlgn="auto">
                  <a:spcBef>
                    <a:spcPts val="0"/>
                  </a:spcBef>
                  <a:spcAft>
                    <a:spcPts val="0"/>
                  </a:spcAft>
                  <a:defRPr/>
                </a:pPr>
                <a:r>
                  <a:rPr lang="en-US" sz="2000" kern="0" dirty="0">
                    <a:solidFill>
                      <a:schemeClr val="tx2"/>
                    </a:solidFill>
                    <a:latin typeface="+mn-lt"/>
                  </a:rPr>
                  <a:t>Sulfide</a:t>
                </a:r>
                <a:r>
                  <a:rPr lang="en-US" kern="0" dirty="0">
                    <a:solidFill>
                      <a:schemeClr val="tx2"/>
                    </a:solidFill>
                    <a:latin typeface="+mn-lt"/>
                  </a:rPr>
                  <a:t> (H</a:t>
                </a:r>
                <a:r>
                  <a:rPr lang="en-US" kern="0" baseline="-25000" dirty="0">
                    <a:solidFill>
                      <a:schemeClr val="tx2"/>
                    </a:solidFill>
                    <a:latin typeface="+mn-lt"/>
                  </a:rPr>
                  <a:t>2</a:t>
                </a:r>
                <a:r>
                  <a:rPr lang="en-US" kern="0" dirty="0">
                    <a:solidFill>
                      <a:schemeClr val="tx2"/>
                    </a:solidFill>
                    <a:latin typeface="+mn-lt"/>
                  </a:rPr>
                  <a:t>S)</a:t>
                </a:r>
              </a:p>
            </p:txBody>
          </p:sp>
          <p:sp>
            <p:nvSpPr>
              <p:cNvPr id="31" name="Freeform 29"/>
              <p:cNvSpPr>
                <a:spLocks/>
              </p:cNvSpPr>
              <p:nvPr/>
            </p:nvSpPr>
            <p:spPr bwMode="auto">
              <a:xfrm>
                <a:off x="3474284" y="4502579"/>
                <a:ext cx="372455" cy="782769"/>
              </a:xfrm>
              <a:custGeom>
                <a:avLst/>
                <a:gdLst>
                  <a:gd name="T0" fmla="*/ 371475 w 407"/>
                  <a:gd name="T1" fmla="*/ 782637 h 493"/>
                  <a:gd name="T2" fmla="*/ 371475 w 407"/>
                  <a:gd name="T3" fmla="*/ 325437 h 493"/>
                  <a:gd name="T4" fmla="*/ 213575 w 407"/>
                  <a:gd name="T5" fmla="*/ 52387 h 493"/>
                  <a:gd name="T6" fmla="*/ 0 w 407"/>
                  <a:gd name="T7" fmla="*/ 7937 h 493"/>
                  <a:gd name="T8" fmla="*/ 0 60000 65536"/>
                  <a:gd name="T9" fmla="*/ 0 60000 65536"/>
                  <a:gd name="T10" fmla="*/ 0 60000 65536"/>
                  <a:gd name="T11" fmla="*/ 0 60000 65536"/>
                  <a:gd name="T12" fmla="*/ 0 w 407"/>
                  <a:gd name="T13" fmla="*/ 0 h 493"/>
                  <a:gd name="T14" fmla="*/ 407 w 407"/>
                  <a:gd name="T15" fmla="*/ 493 h 493"/>
                </a:gdLst>
                <a:ahLst/>
                <a:cxnLst>
                  <a:cxn ang="T8">
                    <a:pos x="T0" y="T1"/>
                  </a:cxn>
                  <a:cxn ang="T9">
                    <a:pos x="T2" y="T3"/>
                  </a:cxn>
                  <a:cxn ang="T10">
                    <a:pos x="T4" y="T5"/>
                  </a:cxn>
                  <a:cxn ang="T11">
                    <a:pos x="T6" y="T7"/>
                  </a:cxn>
                </a:cxnLst>
                <a:rect l="T12" t="T13" r="T14" b="T15"/>
                <a:pathLst>
                  <a:path w="407" h="493">
                    <a:moveTo>
                      <a:pt x="407" y="493"/>
                    </a:moveTo>
                    <a:lnTo>
                      <a:pt x="407" y="205"/>
                    </a:lnTo>
                    <a:cubicBezTo>
                      <a:pt x="378" y="128"/>
                      <a:pt x="302" y="66"/>
                      <a:pt x="234" y="33"/>
                    </a:cubicBezTo>
                    <a:cubicBezTo>
                      <a:pt x="166" y="0"/>
                      <a:pt x="49" y="11"/>
                      <a:pt x="0" y="5"/>
                    </a:cubicBezTo>
                  </a:path>
                </a:pathLst>
              </a:custGeom>
              <a:noFill/>
              <a:ln w="381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latin typeface="+mj-lt"/>
                </a:endParaRPr>
              </a:p>
            </p:txBody>
          </p:sp>
          <p:sp>
            <p:nvSpPr>
              <p:cNvPr id="32" name="Text Box 30"/>
              <p:cNvSpPr txBox="1">
                <a:spLocks noChangeArrowheads="1"/>
              </p:cNvSpPr>
              <p:nvPr/>
            </p:nvSpPr>
            <p:spPr bwMode="auto">
              <a:xfrm>
                <a:off x="754570" y="3983380"/>
                <a:ext cx="2903565" cy="643045"/>
              </a:xfrm>
              <a:prstGeom prst="rect">
                <a:avLst/>
              </a:prstGeom>
              <a:noFill/>
              <a:ln w="12700" algn="ctr">
                <a:noFill/>
                <a:miter lim="800000"/>
                <a:headEnd/>
                <a:tailEnd/>
              </a:ln>
            </p:spPr>
            <p:txBody>
              <a:bodyPr lIns="90488" tIns="44450" rIns="90488" bIns="44450">
                <a:spAutoFit/>
              </a:bodyPr>
              <a:lstStyle/>
              <a:p>
                <a:pPr fontAlgn="auto">
                  <a:spcBef>
                    <a:spcPts val="0"/>
                  </a:spcBef>
                  <a:spcAft>
                    <a:spcPts val="0"/>
                  </a:spcAft>
                  <a:defRPr/>
                </a:pPr>
                <a:r>
                  <a:rPr lang="en-US" kern="0" dirty="0">
                    <a:solidFill>
                      <a:schemeClr val="tx2"/>
                    </a:solidFill>
                    <a:latin typeface="+mn-lt"/>
                    <a:sym typeface="Wingdings" pitchFamily="2" charset="2"/>
                  </a:rPr>
                  <a:t>H</a:t>
                </a:r>
                <a:r>
                  <a:rPr lang="en-US" kern="0" baseline="-25000" dirty="0">
                    <a:solidFill>
                      <a:schemeClr val="tx2"/>
                    </a:solidFill>
                    <a:latin typeface="+mn-lt"/>
                    <a:sym typeface="Wingdings" pitchFamily="2" charset="2"/>
                  </a:rPr>
                  <a:t>2</a:t>
                </a:r>
                <a:r>
                  <a:rPr lang="en-US" kern="0" dirty="0">
                    <a:solidFill>
                      <a:schemeClr val="tx2"/>
                    </a:solidFill>
                    <a:latin typeface="+mn-lt"/>
                    <a:sym typeface="Wingdings" pitchFamily="2" charset="2"/>
                  </a:rPr>
                  <a:t>S + O2  </a:t>
                </a:r>
                <a:r>
                  <a:rPr lang="en-US" kern="0" dirty="0">
                    <a:solidFill>
                      <a:schemeClr val="tx2"/>
                    </a:solidFill>
                    <a:latin typeface="+mn-lt"/>
                  </a:rPr>
                  <a:t>SO</a:t>
                </a:r>
                <a:r>
                  <a:rPr lang="en-US" kern="0" baseline="-25000" dirty="0">
                    <a:solidFill>
                      <a:schemeClr val="tx2"/>
                    </a:solidFill>
                    <a:latin typeface="+mn-lt"/>
                  </a:rPr>
                  <a:t>4</a:t>
                </a:r>
                <a:r>
                  <a:rPr lang="en-US" kern="0" baseline="30000" dirty="0">
                    <a:solidFill>
                      <a:schemeClr val="tx2"/>
                    </a:solidFill>
                    <a:latin typeface="+mn-lt"/>
                  </a:rPr>
                  <a:t>2−</a:t>
                </a:r>
                <a:r>
                  <a:rPr lang="en-US" kern="0" dirty="0">
                    <a:solidFill>
                      <a:schemeClr val="tx2"/>
                    </a:solidFill>
                    <a:latin typeface="+mn-lt"/>
                    <a:sym typeface="Wingdings" pitchFamily="2" charset="2"/>
                  </a:rPr>
                  <a:t> </a:t>
                </a:r>
              </a:p>
              <a:p>
                <a:pPr fontAlgn="auto">
                  <a:spcBef>
                    <a:spcPts val="0"/>
                  </a:spcBef>
                  <a:spcAft>
                    <a:spcPts val="0"/>
                  </a:spcAft>
                  <a:defRPr/>
                </a:pPr>
                <a:r>
                  <a:rPr lang="en-US" kern="0" dirty="0">
                    <a:solidFill>
                      <a:schemeClr val="tx2"/>
                    </a:solidFill>
                    <a:latin typeface="+mn-lt"/>
                    <a:sym typeface="Wingdings" pitchFamily="2" charset="2"/>
                  </a:rPr>
                  <a:t>Sulfide oxidation</a:t>
                </a:r>
              </a:p>
            </p:txBody>
          </p:sp>
        </p:grpSp>
        <p:grpSp>
          <p:nvGrpSpPr>
            <p:cNvPr id="10248" name="Group 55"/>
            <p:cNvGrpSpPr>
              <a:grpSpLocks/>
            </p:cNvGrpSpPr>
            <p:nvPr/>
          </p:nvGrpSpPr>
          <p:grpSpPr bwMode="auto">
            <a:xfrm>
              <a:off x="4314825" y="2726926"/>
              <a:ext cx="4524375" cy="3140075"/>
              <a:chOff x="4314825" y="2422525"/>
              <a:chExt cx="4524375" cy="3140075"/>
            </a:xfrm>
          </p:grpSpPr>
          <p:grpSp>
            <p:nvGrpSpPr>
              <p:cNvPr id="10249" name="Group 27"/>
              <p:cNvGrpSpPr>
                <a:grpSpLocks/>
              </p:cNvGrpSpPr>
              <p:nvPr/>
            </p:nvGrpSpPr>
            <p:grpSpPr bwMode="auto">
              <a:xfrm>
                <a:off x="6981825" y="2444750"/>
                <a:ext cx="1857375" cy="3095625"/>
                <a:chOff x="7286625" y="1828800"/>
                <a:chExt cx="1857375" cy="3095625"/>
              </a:xfrm>
            </p:grpSpPr>
            <p:sp>
              <p:nvSpPr>
                <p:cNvPr id="67" name="Line 12"/>
                <p:cNvSpPr>
                  <a:spLocks noChangeShapeType="1"/>
                </p:cNvSpPr>
                <p:nvPr/>
              </p:nvSpPr>
              <p:spPr bwMode="auto">
                <a:xfrm>
                  <a:off x="7315200" y="4922304"/>
                  <a:ext cx="1828800" cy="0"/>
                </a:xfrm>
                <a:prstGeom prst="line">
                  <a:avLst/>
                </a:prstGeom>
                <a:noFill/>
                <a:ln w="28575">
                  <a:solidFill>
                    <a:sysClr val="windowText" lastClr="000000"/>
                  </a:solidFill>
                  <a:round/>
                  <a:headEnd/>
                  <a:tailEnd type="triangle" w="lg" len="me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68" name="Line 13"/>
                <p:cNvSpPr>
                  <a:spLocks noChangeShapeType="1"/>
                </p:cNvSpPr>
                <p:nvPr/>
              </p:nvSpPr>
              <p:spPr bwMode="auto">
                <a:xfrm flipV="1">
                  <a:off x="7315200" y="1829335"/>
                  <a:ext cx="0" cy="3078679"/>
                </a:xfrm>
                <a:prstGeom prst="line">
                  <a:avLst/>
                </a:prstGeom>
                <a:noFill/>
                <a:ln w="28575">
                  <a:solidFill>
                    <a:sysClr val="windowText" lastClr="000000"/>
                  </a:solidFill>
                  <a:round/>
                  <a:headEnd/>
                  <a:tailEnd type="triangle" w="lg" len="me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69" name="Line 14"/>
                <p:cNvSpPr>
                  <a:spLocks noChangeShapeType="1"/>
                </p:cNvSpPr>
                <p:nvPr/>
              </p:nvSpPr>
              <p:spPr bwMode="auto">
                <a:xfrm>
                  <a:off x="7315200" y="3151945"/>
                  <a:ext cx="1646237" cy="0"/>
                </a:xfrm>
                <a:prstGeom prst="line">
                  <a:avLst/>
                </a:prstGeom>
                <a:noFill/>
                <a:ln w="12700">
                  <a:solidFill>
                    <a:sysClr val="windowText" lastClr="000000"/>
                  </a:solidFill>
                  <a:prstDash val="dash"/>
                  <a:round/>
                  <a:headEnd/>
                  <a:tailEn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70" name="Line 15"/>
                <p:cNvSpPr>
                  <a:spLocks noChangeShapeType="1"/>
                </p:cNvSpPr>
                <p:nvPr/>
              </p:nvSpPr>
              <p:spPr bwMode="auto">
                <a:xfrm>
                  <a:off x="8596312" y="1997638"/>
                  <a:ext cx="0" cy="1154307"/>
                </a:xfrm>
                <a:prstGeom prst="line">
                  <a:avLst/>
                </a:prstGeom>
                <a:noFill/>
                <a:ln w="38100">
                  <a:solidFill>
                    <a:schemeClr val="tx1"/>
                  </a:solidFill>
                  <a:round/>
                  <a:headEnd/>
                  <a:tailEn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71" name="Freeform 16"/>
                <p:cNvSpPr>
                  <a:spLocks/>
                </p:cNvSpPr>
                <p:nvPr/>
              </p:nvSpPr>
              <p:spPr bwMode="auto">
                <a:xfrm>
                  <a:off x="7286625" y="3151945"/>
                  <a:ext cx="1309687" cy="708144"/>
                </a:xfrm>
                <a:custGeom>
                  <a:avLst/>
                  <a:gdLst>
                    <a:gd name="T0" fmla="*/ 1309688 w 825"/>
                    <a:gd name="T1" fmla="*/ 0 h 576"/>
                    <a:gd name="T2" fmla="*/ 212725 w 825"/>
                    <a:gd name="T3" fmla="*/ 213130 h 576"/>
                    <a:gd name="T4" fmla="*/ 28575 w 825"/>
                    <a:gd name="T5" fmla="*/ 709612 h 576"/>
                    <a:gd name="T6" fmla="*/ 0 60000 65536"/>
                    <a:gd name="T7" fmla="*/ 0 60000 65536"/>
                    <a:gd name="T8" fmla="*/ 0 60000 65536"/>
                    <a:gd name="T9" fmla="*/ 0 w 825"/>
                    <a:gd name="T10" fmla="*/ 0 h 576"/>
                    <a:gd name="T11" fmla="*/ 825 w 825"/>
                    <a:gd name="T12" fmla="*/ 576 h 576"/>
                  </a:gdLst>
                  <a:ahLst/>
                  <a:cxnLst>
                    <a:cxn ang="T6">
                      <a:pos x="T0" y="T1"/>
                    </a:cxn>
                    <a:cxn ang="T7">
                      <a:pos x="T2" y="T3"/>
                    </a:cxn>
                    <a:cxn ang="T8">
                      <a:pos x="T4" y="T5"/>
                    </a:cxn>
                  </a:cxnLst>
                  <a:rect l="T9" t="T10" r="T11" b="T12"/>
                  <a:pathLst>
                    <a:path w="825" h="576">
                      <a:moveTo>
                        <a:pt x="825" y="0"/>
                      </a:moveTo>
                      <a:cubicBezTo>
                        <a:pt x="546" y="38"/>
                        <a:pt x="268" y="77"/>
                        <a:pt x="134" y="173"/>
                      </a:cubicBezTo>
                      <a:cubicBezTo>
                        <a:pt x="0" y="269"/>
                        <a:pt x="37" y="451"/>
                        <a:pt x="18" y="576"/>
                      </a:cubicBezTo>
                    </a:path>
                  </a:pathLst>
                </a:custGeom>
                <a:noFill/>
                <a:ln w="38100">
                  <a:solidFill>
                    <a:schemeClr val="tx1"/>
                  </a:solidFill>
                  <a:round/>
                  <a:headEnd/>
                  <a:tailEn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72" name="Text Box 18"/>
                <p:cNvSpPr txBox="1">
                  <a:spLocks noChangeArrowheads="1"/>
                </p:cNvSpPr>
                <p:nvPr/>
              </p:nvSpPr>
              <p:spPr bwMode="auto">
                <a:xfrm>
                  <a:off x="8596312" y="2024631"/>
                  <a:ext cx="444500" cy="366773"/>
                </a:xfrm>
                <a:prstGeom prst="rect">
                  <a:avLst/>
                </a:prstGeom>
                <a:noFill/>
                <a:ln w="12700" algn="ctr">
                  <a:noFill/>
                  <a:miter lim="800000"/>
                  <a:headEnd/>
                  <a:tailEnd/>
                </a:ln>
              </p:spPr>
              <p:txBody>
                <a:bodyPr wrap="none" lIns="90488" tIns="44450" rIns="90488" bIns="44450">
                  <a:spAutoFit/>
                </a:bodyPr>
                <a:lstStyle/>
                <a:p>
                  <a:pPr>
                    <a:defRPr/>
                  </a:pPr>
                  <a:r>
                    <a:rPr lang="en-US" dirty="0">
                      <a:solidFill>
                        <a:schemeClr val="tx2"/>
                      </a:solidFill>
                      <a:latin typeface="+mn-lt"/>
                    </a:rPr>
                    <a:t>O</a:t>
                  </a:r>
                  <a:r>
                    <a:rPr lang="en-US" baseline="-25000" dirty="0">
                      <a:solidFill>
                        <a:schemeClr val="tx2"/>
                      </a:solidFill>
                      <a:latin typeface="+mn-lt"/>
                    </a:rPr>
                    <a:t>2</a:t>
                  </a:r>
                </a:p>
              </p:txBody>
            </p:sp>
            <p:sp>
              <p:nvSpPr>
                <p:cNvPr id="10265" name="Line 19"/>
                <p:cNvSpPr>
                  <a:spLocks noChangeShapeType="1"/>
                </p:cNvSpPr>
                <p:nvPr/>
              </p:nvSpPr>
              <p:spPr bwMode="auto">
                <a:xfrm>
                  <a:off x="8321675" y="1997075"/>
                  <a:ext cx="0" cy="1189038"/>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66" name="Line 20"/>
                <p:cNvSpPr>
                  <a:spLocks noChangeShapeType="1"/>
                </p:cNvSpPr>
                <p:nvPr/>
              </p:nvSpPr>
              <p:spPr bwMode="auto">
                <a:xfrm flipH="1">
                  <a:off x="7681913" y="3186113"/>
                  <a:ext cx="639762" cy="639762"/>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0267" name="Freeform 21"/>
                <p:cNvSpPr>
                  <a:spLocks/>
                </p:cNvSpPr>
                <p:nvPr/>
              </p:nvSpPr>
              <p:spPr bwMode="auto">
                <a:xfrm>
                  <a:off x="7315200" y="3825875"/>
                  <a:ext cx="366713" cy="549275"/>
                </a:xfrm>
                <a:custGeom>
                  <a:avLst/>
                  <a:gdLst>
                    <a:gd name="T0" fmla="*/ 2147483647 w 231"/>
                    <a:gd name="T1" fmla="*/ 0 h 346"/>
                    <a:gd name="T2" fmla="*/ 2147483647 w 231"/>
                    <a:gd name="T3" fmla="*/ 2147483647 h 346"/>
                    <a:gd name="T4" fmla="*/ 0 w 231"/>
                    <a:gd name="T5" fmla="*/ 2147483647 h 346"/>
                    <a:gd name="T6" fmla="*/ 0 60000 65536"/>
                    <a:gd name="T7" fmla="*/ 0 60000 65536"/>
                    <a:gd name="T8" fmla="*/ 0 60000 65536"/>
                    <a:gd name="T9" fmla="*/ 0 w 231"/>
                    <a:gd name="T10" fmla="*/ 0 h 346"/>
                    <a:gd name="T11" fmla="*/ 231 w 231"/>
                    <a:gd name="T12" fmla="*/ 346 h 346"/>
                  </a:gdLst>
                  <a:ahLst/>
                  <a:cxnLst>
                    <a:cxn ang="T6">
                      <a:pos x="T0" y="T1"/>
                    </a:cxn>
                    <a:cxn ang="T7">
                      <a:pos x="T2" y="T3"/>
                    </a:cxn>
                    <a:cxn ang="T8">
                      <a:pos x="T4" y="T5"/>
                    </a:cxn>
                  </a:cxnLst>
                  <a:rect l="T9" t="T10" r="T11" b="T12"/>
                  <a:pathLst>
                    <a:path w="231" h="346">
                      <a:moveTo>
                        <a:pt x="231" y="0"/>
                      </a:moveTo>
                      <a:cubicBezTo>
                        <a:pt x="163" y="57"/>
                        <a:pt x="96" y="115"/>
                        <a:pt x="58" y="173"/>
                      </a:cubicBezTo>
                      <a:cubicBezTo>
                        <a:pt x="20" y="231"/>
                        <a:pt x="10" y="288"/>
                        <a:pt x="0" y="346"/>
                      </a:cubicBez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p>
              </p:txBody>
            </p:sp>
            <p:sp>
              <p:nvSpPr>
                <p:cNvPr id="10268" name="Line 22"/>
                <p:cNvSpPr>
                  <a:spLocks noChangeShapeType="1"/>
                </p:cNvSpPr>
                <p:nvPr/>
              </p:nvSpPr>
              <p:spPr bwMode="auto">
                <a:xfrm>
                  <a:off x="7315200" y="4375150"/>
                  <a:ext cx="0" cy="549275"/>
                </a:xfrm>
                <a:prstGeom prst="line">
                  <a:avLst/>
                </a:prstGeom>
                <a:noFill/>
                <a:ln w="38100">
                  <a:solidFill>
                    <a:srgbClr val="33CC33"/>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77" name="Text Box 23"/>
                <p:cNvSpPr txBox="1">
                  <a:spLocks noChangeArrowheads="1"/>
                </p:cNvSpPr>
                <p:nvPr/>
              </p:nvSpPr>
              <p:spPr bwMode="auto">
                <a:xfrm>
                  <a:off x="7446962" y="2024631"/>
                  <a:ext cx="668338" cy="366773"/>
                </a:xfrm>
                <a:prstGeom prst="rect">
                  <a:avLst/>
                </a:prstGeom>
                <a:noFill/>
                <a:ln w="12700" algn="ctr">
                  <a:noFill/>
                  <a:miter lim="800000"/>
                  <a:headEnd/>
                  <a:tailEnd/>
                </a:ln>
              </p:spPr>
              <p:txBody>
                <a:bodyPr wrap="none" lIns="90488" tIns="44450" rIns="90488" bIns="44450">
                  <a:spAutoFit/>
                </a:bodyPr>
                <a:lstStyle/>
                <a:p>
                  <a:pPr>
                    <a:defRPr/>
                  </a:pPr>
                  <a:r>
                    <a:rPr lang="en-US" dirty="0">
                      <a:solidFill>
                        <a:schemeClr val="tx2"/>
                      </a:solidFill>
                      <a:latin typeface="+mn-lt"/>
                    </a:rPr>
                    <a:t>NO</a:t>
                  </a:r>
                  <a:r>
                    <a:rPr lang="en-US" baseline="-25000" dirty="0">
                      <a:solidFill>
                        <a:schemeClr val="tx2"/>
                      </a:solidFill>
                      <a:latin typeface="+mn-lt"/>
                    </a:rPr>
                    <a:t>3</a:t>
                  </a:r>
                  <a:r>
                    <a:rPr lang="en-US" baseline="30000" dirty="0">
                      <a:solidFill>
                        <a:schemeClr val="tx2"/>
                      </a:solidFill>
                      <a:latin typeface="+mn-lt"/>
                    </a:rPr>
                    <a:t>-</a:t>
                  </a:r>
                </a:p>
              </p:txBody>
            </p:sp>
            <p:sp>
              <p:nvSpPr>
                <p:cNvPr id="78" name="Line 17"/>
                <p:cNvSpPr>
                  <a:spLocks noChangeShapeType="1"/>
                </p:cNvSpPr>
                <p:nvPr/>
              </p:nvSpPr>
              <p:spPr bwMode="auto">
                <a:xfrm>
                  <a:off x="7315200" y="3809280"/>
                  <a:ext cx="0" cy="1076505"/>
                </a:xfrm>
                <a:prstGeom prst="line">
                  <a:avLst/>
                </a:prstGeom>
                <a:noFill/>
                <a:ln w="38100">
                  <a:solidFill>
                    <a:srgbClr val="04617B"/>
                  </a:solidFill>
                  <a:round/>
                  <a:headEnd/>
                  <a:tailEnd/>
                </a:ln>
              </p:spPr>
              <p:txBody>
                <a:bodyPr lIns="90488" tIns="44450" rIns="90488" bIns="44450"/>
                <a:lstStyle/>
                <a:p>
                  <a:pPr fontAlgn="auto">
                    <a:spcBef>
                      <a:spcPts val="0"/>
                    </a:spcBef>
                    <a:spcAft>
                      <a:spcPts val="0"/>
                    </a:spcAft>
                    <a:defRPr/>
                  </a:pPr>
                  <a:endParaRPr lang="en-US" kern="0">
                    <a:solidFill>
                      <a:prstClr val="black"/>
                    </a:solidFill>
                  </a:endParaRPr>
                </a:p>
              </p:txBody>
            </p:sp>
          </p:grpSp>
          <p:grpSp>
            <p:nvGrpSpPr>
              <p:cNvPr id="10250" name="Group 28"/>
              <p:cNvGrpSpPr>
                <a:grpSpLocks/>
              </p:cNvGrpSpPr>
              <p:nvPr/>
            </p:nvGrpSpPr>
            <p:grpSpPr bwMode="auto">
              <a:xfrm>
                <a:off x="4314825" y="2422525"/>
                <a:ext cx="2560637" cy="3140075"/>
                <a:chOff x="4267200" y="2041525"/>
                <a:chExt cx="2560637" cy="3140075"/>
              </a:xfrm>
            </p:grpSpPr>
            <p:sp>
              <p:nvSpPr>
                <p:cNvPr id="59" name="Line 11"/>
                <p:cNvSpPr>
                  <a:spLocks noChangeShapeType="1"/>
                </p:cNvSpPr>
                <p:nvPr/>
              </p:nvSpPr>
              <p:spPr bwMode="auto">
                <a:xfrm>
                  <a:off x="4267200" y="5181070"/>
                  <a:ext cx="2560637" cy="0"/>
                </a:xfrm>
                <a:prstGeom prst="line">
                  <a:avLst/>
                </a:prstGeom>
                <a:noFill/>
                <a:ln w="76200">
                  <a:solidFill>
                    <a:sysClr val="windowText" lastClr="000000"/>
                  </a:solidFill>
                  <a:round/>
                  <a:headEnd/>
                  <a:tailEnd/>
                </a:ln>
              </p:spPr>
              <p:txBody>
                <a:bodyPr lIns="90488" tIns="44450" rIns="90488" bIns="44450"/>
                <a:lstStyle/>
                <a:p>
                  <a:pPr fontAlgn="auto">
                    <a:spcBef>
                      <a:spcPts val="0"/>
                    </a:spcBef>
                    <a:spcAft>
                      <a:spcPts val="0"/>
                    </a:spcAft>
                    <a:defRPr/>
                  </a:pPr>
                  <a:endParaRPr lang="en-US" kern="0">
                    <a:solidFill>
                      <a:prstClr val="black"/>
                    </a:solidFill>
                  </a:endParaRPr>
                </a:p>
              </p:txBody>
            </p:sp>
            <p:sp>
              <p:nvSpPr>
                <p:cNvPr id="60" name="Rectangle 2"/>
                <p:cNvSpPr>
                  <a:spLocks noChangeArrowheads="1"/>
                </p:cNvSpPr>
                <p:nvPr/>
              </p:nvSpPr>
              <p:spPr bwMode="auto">
                <a:xfrm>
                  <a:off x="4267200" y="2042056"/>
                  <a:ext cx="2560637" cy="3092968"/>
                </a:xfrm>
                <a:prstGeom prst="rect">
                  <a:avLst/>
                </a:prstGeom>
                <a:solidFill>
                  <a:srgbClr val="85DFD0"/>
                </a:solidFill>
                <a:ln w="12700" algn="ctr">
                  <a:noFill/>
                  <a:miter lim="800000"/>
                  <a:headEnd/>
                  <a:tailEnd/>
                </a:ln>
              </p:spPr>
              <p:txBody>
                <a:bodyPr wrap="none" lIns="90488" tIns="44450" rIns="90488" bIns="44450" anchor="ctr"/>
                <a:lstStyle/>
                <a:p>
                  <a:pPr fontAlgn="auto">
                    <a:spcBef>
                      <a:spcPts val="0"/>
                    </a:spcBef>
                    <a:spcAft>
                      <a:spcPts val="0"/>
                    </a:spcAft>
                    <a:defRPr/>
                  </a:pPr>
                  <a:endParaRPr lang="en-US" kern="0">
                    <a:solidFill>
                      <a:prstClr val="black"/>
                    </a:solidFill>
                  </a:endParaRPr>
                </a:p>
              </p:txBody>
            </p:sp>
            <p:sp>
              <p:nvSpPr>
                <p:cNvPr id="10253" name="Rectangle 8"/>
                <p:cNvSpPr>
                  <a:spLocks noChangeArrowheads="1"/>
                </p:cNvSpPr>
                <p:nvPr/>
              </p:nvSpPr>
              <p:spPr bwMode="auto">
                <a:xfrm>
                  <a:off x="4267200" y="3378200"/>
                  <a:ext cx="2560637" cy="1757363"/>
                </a:xfrm>
                <a:prstGeom prst="rect">
                  <a:avLst/>
                </a:prstGeom>
                <a:solidFill>
                  <a:srgbClr val="FF99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ndParaRPr>
                </a:p>
              </p:txBody>
            </p:sp>
            <p:sp>
              <p:nvSpPr>
                <p:cNvPr id="10254" name="Rectangle 9"/>
                <p:cNvSpPr>
                  <a:spLocks noChangeArrowheads="1"/>
                </p:cNvSpPr>
                <p:nvPr/>
              </p:nvSpPr>
              <p:spPr bwMode="auto">
                <a:xfrm>
                  <a:off x="4267200" y="4073525"/>
                  <a:ext cx="2560637" cy="528638"/>
                </a:xfrm>
                <a:prstGeom prst="rect">
                  <a:avLst/>
                </a:prstGeom>
                <a:solidFill>
                  <a:srgbClr val="CC66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ndParaRPr>
                </a:p>
              </p:txBody>
            </p:sp>
            <p:sp>
              <p:nvSpPr>
                <p:cNvPr id="10255" name="Rectangle 10"/>
                <p:cNvSpPr>
                  <a:spLocks noChangeArrowheads="1"/>
                </p:cNvSpPr>
                <p:nvPr/>
              </p:nvSpPr>
              <p:spPr bwMode="auto">
                <a:xfrm>
                  <a:off x="4267200" y="4602163"/>
                  <a:ext cx="2560637" cy="528637"/>
                </a:xfrm>
                <a:prstGeom prst="rect">
                  <a:avLst/>
                </a:prstGeom>
                <a:solidFill>
                  <a:srgbClr val="6633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488" tIns="44450" rIns="90488" bIns="4445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solidFill>
                      <a:srgbClr val="000000"/>
                    </a:solidFill>
                  </a:endParaRPr>
                </a:p>
              </p:txBody>
            </p:sp>
            <p:sp>
              <p:nvSpPr>
                <p:cNvPr id="64" name="TextBox 21"/>
                <p:cNvSpPr txBox="1">
                  <a:spLocks noChangeArrowheads="1"/>
                </p:cNvSpPr>
                <p:nvPr/>
              </p:nvSpPr>
              <p:spPr bwMode="auto">
                <a:xfrm>
                  <a:off x="4389437" y="3582189"/>
                  <a:ext cx="1371600" cy="368362"/>
                </a:xfrm>
                <a:prstGeom prst="rect">
                  <a:avLst/>
                </a:prstGeom>
                <a:noFill/>
                <a:ln w="9525">
                  <a:noFill/>
                  <a:miter lim="800000"/>
                  <a:headEnd/>
                  <a:tailEnd/>
                </a:ln>
              </p:spPr>
              <p:txBody>
                <a:bodyPr>
                  <a:spAutoFit/>
                </a:bodyPr>
                <a:lstStyle/>
                <a:p>
                  <a:pPr>
                    <a:defRPr/>
                  </a:pPr>
                  <a:r>
                    <a:rPr lang="en-US" dirty="0">
                      <a:solidFill>
                        <a:schemeClr val="bg2"/>
                      </a:solidFill>
                      <a:latin typeface="+mn-lt"/>
                    </a:rPr>
                    <a:t>Aerobic</a:t>
                  </a:r>
                </a:p>
              </p:txBody>
            </p:sp>
            <p:sp>
              <p:nvSpPr>
                <p:cNvPr id="65" name="TextBox 22"/>
                <p:cNvSpPr txBox="1">
                  <a:spLocks noChangeArrowheads="1"/>
                </p:cNvSpPr>
                <p:nvPr/>
              </p:nvSpPr>
              <p:spPr bwMode="auto">
                <a:xfrm>
                  <a:off x="4389437" y="4152198"/>
                  <a:ext cx="1371600" cy="369949"/>
                </a:xfrm>
                <a:prstGeom prst="rect">
                  <a:avLst/>
                </a:prstGeom>
                <a:noFill/>
                <a:ln w="9525">
                  <a:noFill/>
                  <a:miter lim="800000"/>
                  <a:headEnd/>
                  <a:tailEnd/>
                </a:ln>
              </p:spPr>
              <p:txBody>
                <a:bodyPr>
                  <a:spAutoFit/>
                </a:bodyPr>
                <a:lstStyle/>
                <a:p>
                  <a:pPr>
                    <a:defRPr/>
                  </a:pPr>
                  <a:r>
                    <a:rPr lang="en-US" dirty="0">
                      <a:solidFill>
                        <a:schemeClr val="bg2"/>
                      </a:solidFill>
                      <a:latin typeface="+mn-lt"/>
                    </a:rPr>
                    <a:t>Anoxic</a:t>
                  </a:r>
                </a:p>
              </p:txBody>
            </p:sp>
            <p:sp>
              <p:nvSpPr>
                <p:cNvPr id="66" name="TextBox 23"/>
                <p:cNvSpPr txBox="1">
                  <a:spLocks noChangeArrowheads="1"/>
                </p:cNvSpPr>
                <p:nvPr/>
              </p:nvSpPr>
              <p:spPr bwMode="auto">
                <a:xfrm>
                  <a:off x="4389437" y="4680923"/>
                  <a:ext cx="1371600" cy="369950"/>
                </a:xfrm>
                <a:prstGeom prst="rect">
                  <a:avLst/>
                </a:prstGeom>
                <a:noFill/>
                <a:ln w="9525">
                  <a:noFill/>
                  <a:miter lim="800000"/>
                  <a:headEnd/>
                  <a:tailEnd/>
                </a:ln>
              </p:spPr>
              <p:txBody>
                <a:bodyPr>
                  <a:spAutoFit/>
                </a:bodyPr>
                <a:lstStyle/>
                <a:p>
                  <a:pPr>
                    <a:defRPr/>
                  </a:pPr>
                  <a:r>
                    <a:rPr lang="en-US" dirty="0">
                      <a:solidFill>
                        <a:schemeClr val="bg2"/>
                      </a:solidFill>
                      <a:latin typeface="+mn-lt"/>
                    </a:rPr>
                    <a:t>Anaerobic</a:t>
                  </a:r>
                </a:p>
              </p:txBody>
            </p:sp>
          </p:grpSp>
        </p:grpSp>
      </p:grpSp>
    </p:spTree>
    <p:extLst>
      <p:ext uri="{BB962C8B-B14F-4D97-AF65-F5344CB8AC3E}">
        <p14:creationId xmlns:p14="http://schemas.microsoft.com/office/powerpoint/2010/main" val="2797639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Effects of Hydrogen Sulfide</a:t>
            </a:r>
          </a:p>
        </p:txBody>
      </p:sp>
      <p:grpSp>
        <p:nvGrpSpPr>
          <p:cNvPr id="12291" name="Group 17"/>
          <p:cNvGrpSpPr>
            <a:grpSpLocks/>
          </p:cNvGrpSpPr>
          <p:nvPr/>
        </p:nvGrpSpPr>
        <p:grpSpPr bwMode="auto">
          <a:xfrm>
            <a:off x="457200" y="1938338"/>
            <a:ext cx="8199438" cy="3990975"/>
            <a:chOff x="457200" y="2005013"/>
            <a:chExt cx="8199438" cy="3990975"/>
          </a:xfrm>
        </p:grpSpPr>
        <p:sp>
          <p:nvSpPr>
            <p:cNvPr id="41" name="Text Box 31"/>
            <p:cNvSpPr txBox="1">
              <a:spLocks noChangeArrowheads="1"/>
            </p:cNvSpPr>
            <p:nvPr/>
          </p:nvSpPr>
          <p:spPr bwMode="auto">
            <a:xfrm>
              <a:off x="3962400" y="3505200"/>
              <a:ext cx="4694238" cy="2490788"/>
            </a:xfrm>
            <a:prstGeom prst="rect">
              <a:avLst/>
            </a:prstGeom>
            <a:noFill/>
            <a:ln w="12700" algn="ctr">
              <a:noFill/>
              <a:miter lim="800000"/>
              <a:headEnd/>
              <a:tailEnd/>
            </a:ln>
          </p:spPr>
          <p:txBody>
            <a:bodyPr lIns="90488" tIns="44450" rIns="90488" bIns="44450">
              <a:spAutoFit/>
            </a:bodyPr>
            <a:lstStyle/>
            <a:p>
              <a:pPr fontAlgn="auto">
                <a:spcBef>
                  <a:spcPts val="0"/>
                </a:spcBef>
                <a:spcAft>
                  <a:spcPts val="0"/>
                </a:spcAft>
                <a:defRPr/>
              </a:pPr>
              <a:r>
                <a:rPr lang="en-US" sz="2600" b="1" kern="0" dirty="0">
                  <a:solidFill>
                    <a:schemeClr val="tx2"/>
                  </a:solidFill>
                  <a:latin typeface="+mn-lt"/>
                </a:rPr>
                <a:t>Corrosion due to sulfuric acid formation</a:t>
              </a:r>
            </a:p>
            <a:p>
              <a:pPr fontAlgn="auto">
                <a:spcBef>
                  <a:spcPts val="0"/>
                </a:spcBef>
                <a:spcAft>
                  <a:spcPts val="0"/>
                </a:spcAft>
                <a:defRPr/>
              </a:pPr>
              <a:r>
                <a:rPr lang="en-US" sz="2600" kern="0" dirty="0">
                  <a:solidFill>
                    <a:schemeClr val="tx2"/>
                  </a:solidFill>
                  <a:latin typeface="+mn-lt"/>
                </a:rPr>
                <a:t>Autotrophic bacteria (e.g., </a:t>
              </a:r>
              <a:r>
                <a:rPr lang="en-US" sz="2600" i="1" kern="0" dirty="0" err="1">
                  <a:solidFill>
                    <a:schemeClr val="tx2"/>
                  </a:solidFill>
                  <a:latin typeface="+mn-lt"/>
                </a:rPr>
                <a:t>Thiobacillus</a:t>
              </a:r>
              <a:r>
                <a:rPr lang="en-US" sz="2600" kern="0" dirty="0">
                  <a:solidFill>
                    <a:schemeClr val="tx2"/>
                  </a:solidFill>
                  <a:latin typeface="+mn-lt"/>
                </a:rPr>
                <a:t> sp.) oxidize hydrogen sulfide to sulfuric acid (</a:t>
              </a:r>
              <a:r>
                <a:rPr lang="en-US" sz="2600" kern="0" dirty="0">
                  <a:solidFill>
                    <a:schemeClr val="tx2"/>
                  </a:solidFill>
                  <a:latin typeface="+mn-lt"/>
                  <a:sym typeface="Wingdings" pitchFamily="2" charset="2"/>
                </a:rPr>
                <a:t>H</a:t>
              </a:r>
              <a:r>
                <a:rPr lang="en-US" sz="2600" kern="0" baseline="-25000" dirty="0">
                  <a:solidFill>
                    <a:schemeClr val="tx2"/>
                  </a:solidFill>
                  <a:latin typeface="+mn-lt"/>
                  <a:sym typeface="Wingdings" pitchFamily="2" charset="2"/>
                </a:rPr>
                <a:t>2</a:t>
              </a:r>
              <a:r>
                <a:rPr lang="en-US" sz="2600" kern="0" dirty="0">
                  <a:solidFill>
                    <a:schemeClr val="tx2"/>
                  </a:solidFill>
                  <a:latin typeface="+mn-lt"/>
                  <a:sym typeface="Wingdings" pitchFamily="2" charset="2"/>
                </a:rPr>
                <a:t>S + O2  H</a:t>
              </a:r>
              <a:r>
                <a:rPr lang="en-US" sz="2600" kern="0" baseline="-25000" dirty="0">
                  <a:solidFill>
                    <a:schemeClr val="tx2"/>
                  </a:solidFill>
                  <a:latin typeface="+mn-lt"/>
                  <a:sym typeface="Wingdings" pitchFamily="2" charset="2"/>
                </a:rPr>
                <a:t>2</a:t>
              </a:r>
              <a:r>
                <a:rPr lang="en-US" sz="2600" kern="0" dirty="0">
                  <a:solidFill>
                    <a:schemeClr val="tx2"/>
                  </a:solidFill>
                  <a:latin typeface="+mn-lt"/>
                </a:rPr>
                <a:t>SO</a:t>
              </a:r>
              <a:r>
                <a:rPr lang="en-US" sz="2600" kern="0" baseline="-25000" dirty="0">
                  <a:solidFill>
                    <a:schemeClr val="tx2"/>
                  </a:solidFill>
                  <a:latin typeface="+mn-lt"/>
                </a:rPr>
                <a:t>4</a:t>
              </a:r>
              <a:r>
                <a:rPr lang="en-US" sz="2600" kern="0" dirty="0">
                  <a:solidFill>
                    <a:schemeClr val="tx2"/>
                  </a:solidFill>
                  <a:latin typeface="+mn-lt"/>
                  <a:sym typeface="Wingdings" pitchFamily="2" charset="2"/>
                </a:rPr>
                <a:t>)</a:t>
              </a:r>
            </a:p>
          </p:txBody>
        </p:sp>
        <p:grpSp>
          <p:nvGrpSpPr>
            <p:cNvPr id="12293" name="Group 16"/>
            <p:cNvGrpSpPr>
              <a:grpSpLocks/>
            </p:cNvGrpSpPr>
            <p:nvPr/>
          </p:nvGrpSpPr>
          <p:grpSpPr bwMode="auto">
            <a:xfrm>
              <a:off x="457200" y="2195513"/>
              <a:ext cx="3116263" cy="3748087"/>
              <a:chOff x="723900" y="2035176"/>
              <a:chExt cx="3116263" cy="3748087"/>
            </a:xfrm>
          </p:grpSpPr>
          <p:sp>
            <p:nvSpPr>
              <p:cNvPr id="33" name="Oval 3"/>
              <p:cNvSpPr>
                <a:spLocks noChangeArrowheads="1"/>
              </p:cNvSpPr>
              <p:nvPr/>
            </p:nvSpPr>
            <p:spPr bwMode="auto">
              <a:xfrm>
                <a:off x="731838" y="2857501"/>
                <a:ext cx="2925762" cy="2925762"/>
              </a:xfrm>
              <a:prstGeom prst="ellipse">
                <a:avLst/>
              </a:prstGeom>
              <a:solidFill>
                <a:srgbClr val="CCECFF"/>
              </a:solidFill>
              <a:ln w="76200" algn="ctr">
                <a:noFill/>
                <a:round/>
                <a:headEnd/>
                <a:tailEnd/>
              </a:ln>
            </p:spPr>
            <p:txBody>
              <a:bodyPr wrap="none" lIns="90488" tIns="44450" rIns="90488" bIns="44450" anchor="ctr"/>
              <a:lstStyle/>
              <a:p>
                <a:pPr fontAlgn="auto">
                  <a:spcBef>
                    <a:spcPts val="0"/>
                  </a:spcBef>
                  <a:spcAft>
                    <a:spcPts val="0"/>
                  </a:spcAft>
                  <a:defRPr/>
                </a:pPr>
                <a:endParaRPr lang="en-US" kern="0">
                  <a:solidFill>
                    <a:sysClr val="windowText" lastClr="000000"/>
                  </a:solidFill>
                  <a:latin typeface="Arial" charset="0"/>
                </a:endParaRPr>
              </a:p>
            </p:txBody>
          </p:sp>
          <p:sp>
            <p:nvSpPr>
              <p:cNvPr id="12296" name="Freeform 4"/>
              <p:cNvSpPr>
                <a:spLocks/>
              </p:cNvSpPr>
              <p:nvPr/>
            </p:nvSpPr>
            <p:spPr bwMode="auto">
              <a:xfrm>
                <a:off x="885825" y="4706938"/>
                <a:ext cx="2638425" cy="1009650"/>
              </a:xfrm>
              <a:custGeom>
                <a:avLst/>
                <a:gdLst>
                  <a:gd name="T0" fmla="*/ 0 w 1662"/>
                  <a:gd name="T1" fmla="*/ 0 h 636"/>
                  <a:gd name="T2" fmla="*/ 2147483647 w 1662"/>
                  <a:gd name="T3" fmla="*/ 0 h 636"/>
                  <a:gd name="T4" fmla="*/ 2147483647 w 1662"/>
                  <a:gd name="T5" fmla="*/ 2147483647 h 636"/>
                  <a:gd name="T6" fmla="*/ 2147483647 w 1662"/>
                  <a:gd name="T7" fmla="*/ 2147483647 h 636"/>
                  <a:gd name="T8" fmla="*/ 2147483647 w 1662"/>
                  <a:gd name="T9" fmla="*/ 2147483647 h 636"/>
                  <a:gd name="T10" fmla="*/ 2147483647 w 1662"/>
                  <a:gd name="T11" fmla="*/ 2147483647 h 636"/>
                  <a:gd name="T12" fmla="*/ 2147483647 w 1662"/>
                  <a:gd name="T13" fmla="*/ 2147483647 h 636"/>
                  <a:gd name="T14" fmla="*/ 2147483647 w 1662"/>
                  <a:gd name="T15" fmla="*/ 2147483647 h 636"/>
                  <a:gd name="T16" fmla="*/ 0 w 1662"/>
                  <a:gd name="T17" fmla="*/ 0 h 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2"/>
                  <a:gd name="T28" fmla="*/ 0 h 636"/>
                  <a:gd name="T29" fmla="*/ 1662 w 1662"/>
                  <a:gd name="T30" fmla="*/ 636 h 6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2" h="636">
                    <a:moveTo>
                      <a:pt x="0" y="0"/>
                    </a:moveTo>
                    <a:lnTo>
                      <a:pt x="1662" y="0"/>
                    </a:lnTo>
                    <a:lnTo>
                      <a:pt x="1545" y="243"/>
                    </a:lnTo>
                    <a:lnTo>
                      <a:pt x="1245" y="507"/>
                    </a:lnTo>
                    <a:lnTo>
                      <a:pt x="870" y="636"/>
                    </a:lnTo>
                    <a:lnTo>
                      <a:pt x="588" y="603"/>
                    </a:lnTo>
                    <a:lnTo>
                      <a:pt x="291" y="465"/>
                    </a:lnTo>
                    <a:lnTo>
                      <a:pt x="111" y="285"/>
                    </a:lnTo>
                    <a:lnTo>
                      <a:pt x="0" y="0"/>
                    </a:lnTo>
                    <a:close/>
                  </a:path>
                </a:pathLst>
              </a:custGeom>
              <a:solidFill>
                <a:srgbClr val="85DFD0"/>
              </a:solidFill>
              <a:ln>
                <a:noFill/>
              </a:ln>
              <a:extLst>
                <a:ext uri="{91240B29-F687-4F45-9708-019B960494DF}">
                  <a14:hiddenLine xmlns:a14="http://schemas.microsoft.com/office/drawing/2010/main" w="12700">
                    <a:solidFill>
                      <a:srgbClr val="000000"/>
                    </a:solidFill>
                    <a:round/>
                    <a:headEnd/>
                    <a:tailEnd/>
                  </a14:hiddenLine>
                </a:ext>
              </a:extLst>
            </p:spPr>
            <p:txBody>
              <a:bodyPr lIns="90488" tIns="44450" rIns="90488" bIns="44450"/>
              <a:lstStyle/>
              <a:p>
                <a:endParaRPr lang="en-US"/>
              </a:p>
            </p:txBody>
          </p:sp>
          <p:sp>
            <p:nvSpPr>
              <p:cNvPr id="35" name="Freeform 5"/>
              <p:cNvSpPr>
                <a:spLocks/>
              </p:cNvSpPr>
              <p:nvPr/>
            </p:nvSpPr>
            <p:spPr bwMode="auto">
              <a:xfrm>
                <a:off x="723900" y="4011613"/>
                <a:ext cx="2919413" cy="1757363"/>
              </a:xfrm>
              <a:custGeom>
                <a:avLst/>
                <a:gdLst>
                  <a:gd name="T0" fmla="*/ 19050 w 1839"/>
                  <a:gd name="T1" fmla="*/ 128587 h 1107"/>
                  <a:gd name="T2" fmla="*/ 142875 w 1839"/>
                  <a:gd name="T3" fmla="*/ 157162 h 1107"/>
                  <a:gd name="T4" fmla="*/ 114300 w 1839"/>
                  <a:gd name="T5" fmla="*/ 304800 h 1107"/>
                  <a:gd name="T6" fmla="*/ 161925 w 1839"/>
                  <a:gd name="T7" fmla="*/ 471487 h 1107"/>
                  <a:gd name="T8" fmla="*/ 161925 w 1839"/>
                  <a:gd name="T9" fmla="*/ 623887 h 1107"/>
                  <a:gd name="T10" fmla="*/ 247650 w 1839"/>
                  <a:gd name="T11" fmla="*/ 700087 h 1107"/>
                  <a:gd name="T12" fmla="*/ 314325 w 1839"/>
                  <a:gd name="T13" fmla="*/ 947737 h 1107"/>
                  <a:gd name="T14" fmla="*/ 457200 w 1839"/>
                  <a:gd name="T15" fmla="*/ 966787 h 1107"/>
                  <a:gd name="T16" fmla="*/ 557213 w 1839"/>
                  <a:gd name="T17" fmla="*/ 1200150 h 1107"/>
                  <a:gd name="T18" fmla="*/ 742950 w 1839"/>
                  <a:gd name="T19" fmla="*/ 1338262 h 1107"/>
                  <a:gd name="T20" fmla="*/ 857250 w 1839"/>
                  <a:gd name="T21" fmla="*/ 1428749 h 1107"/>
                  <a:gd name="T22" fmla="*/ 1052513 w 1839"/>
                  <a:gd name="T23" fmla="*/ 1481137 h 1107"/>
                  <a:gd name="T24" fmla="*/ 1228725 w 1839"/>
                  <a:gd name="T25" fmla="*/ 1538287 h 1107"/>
                  <a:gd name="T26" fmla="*/ 1562100 w 1839"/>
                  <a:gd name="T27" fmla="*/ 1462087 h 1107"/>
                  <a:gd name="T28" fmla="*/ 1647826 w 1839"/>
                  <a:gd name="T29" fmla="*/ 1523999 h 1107"/>
                  <a:gd name="T30" fmla="*/ 1938338 w 1839"/>
                  <a:gd name="T31" fmla="*/ 1419224 h 1107"/>
                  <a:gd name="T32" fmla="*/ 2071688 w 1839"/>
                  <a:gd name="T33" fmla="*/ 1343024 h 1107"/>
                  <a:gd name="T34" fmla="*/ 2271713 w 1839"/>
                  <a:gd name="T35" fmla="*/ 1185862 h 1107"/>
                  <a:gd name="T36" fmla="*/ 2347913 w 1839"/>
                  <a:gd name="T37" fmla="*/ 1200150 h 1107"/>
                  <a:gd name="T38" fmla="*/ 2533651 w 1839"/>
                  <a:gd name="T39" fmla="*/ 1057275 h 1107"/>
                  <a:gd name="T40" fmla="*/ 2586038 w 1839"/>
                  <a:gd name="T41" fmla="*/ 847725 h 1107"/>
                  <a:gd name="T42" fmla="*/ 2700338 w 1839"/>
                  <a:gd name="T43" fmla="*/ 714375 h 1107"/>
                  <a:gd name="T44" fmla="*/ 2724151 w 1839"/>
                  <a:gd name="T45" fmla="*/ 533400 h 1107"/>
                  <a:gd name="T46" fmla="*/ 2805113 w 1839"/>
                  <a:gd name="T47" fmla="*/ 285750 h 1107"/>
                  <a:gd name="T48" fmla="*/ 2805113 w 1839"/>
                  <a:gd name="T49" fmla="*/ 85725 h 1107"/>
                  <a:gd name="T50" fmla="*/ 2890838 w 1839"/>
                  <a:gd name="T51" fmla="*/ 0 h 1107"/>
                  <a:gd name="T52" fmla="*/ 2919413 w 1839"/>
                  <a:gd name="T53" fmla="*/ 390525 h 1107"/>
                  <a:gd name="T54" fmla="*/ 2867026 w 1839"/>
                  <a:gd name="T55" fmla="*/ 785812 h 1107"/>
                  <a:gd name="T56" fmla="*/ 2724151 w 1839"/>
                  <a:gd name="T57" fmla="*/ 1062037 h 1107"/>
                  <a:gd name="T58" fmla="*/ 2476501 w 1839"/>
                  <a:gd name="T59" fmla="*/ 1371599 h 1107"/>
                  <a:gd name="T60" fmla="*/ 2095501 w 1839"/>
                  <a:gd name="T61" fmla="*/ 1633537 h 1107"/>
                  <a:gd name="T62" fmla="*/ 1747838 w 1839"/>
                  <a:gd name="T63" fmla="*/ 1752600 h 1107"/>
                  <a:gd name="T64" fmla="*/ 1343025 w 1839"/>
                  <a:gd name="T65" fmla="*/ 1757362 h 1107"/>
                  <a:gd name="T66" fmla="*/ 1004888 w 1839"/>
                  <a:gd name="T67" fmla="*/ 1690687 h 1107"/>
                  <a:gd name="T68" fmla="*/ 704850 w 1839"/>
                  <a:gd name="T69" fmla="*/ 1552574 h 1107"/>
                  <a:gd name="T70" fmla="*/ 409575 w 1839"/>
                  <a:gd name="T71" fmla="*/ 1323974 h 1107"/>
                  <a:gd name="T72" fmla="*/ 157163 w 1839"/>
                  <a:gd name="T73" fmla="*/ 995362 h 1107"/>
                  <a:gd name="T74" fmla="*/ 38100 w 1839"/>
                  <a:gd name="T75" fmla="*/ 585787 h 1107"/>
                  <a:gd name="T76" fmla="*/ 0 w 1839"/>
                  <a:gd name="T77" fmla="*/ 319087 h 1107"/>
                  <a:gd name="T78" fmla="*/ 19050 w 1839"/>
                  <a:gd name="T79" fmla="*/ 128587 h 11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9"/>
                  <a:gd name="T121" fmla="*/ 0 h 1107"/>
                  <a:gd name="T122" fmla="*/ 1839 w 1839"/>
                  <a:gd name="T123" fmla="*/ 1107 h 11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9" h="1107">
                    <a:moveTo>
                      <a:pt x="12" y="81"/>
                    </a:moveTo>
                    <a:lnTo>
                      <a:pt x="90" y="99"/>
                    </a:lnTo>
                    <a:lnTo>
                      <a:pt x="72" y="192"/>
                    </a:lnTo>
                    <a:lnTo>
                      <a:pt x="102" y="297"/>
                    </a:lnTo>
                    <a:lnTo>
                      <a:pt x="102" y="393"/>
                    </a:lnTo>
                    <a:lnTo>
                      <a:pt x="156" y="441"/>
                    </a:lnTo>
                    <a:lnTo>
                      <a:pt x="198" y="597"/>
                    </a:lnTo>
                    <a:lnTo>
                      <a:pt x="288" y="609"/>
                    </a:lnTo>
                    <a:lnTo>
                      <a:pt x="351" y="756"/>
                    </a:lnTo>
                    <a:lnTo>
                      <a:pt x="468" y="843"/>
                    </a:lnTo>
                    <a:lnTo>
                      <a:pt x="540" y="900"/>
                    </a:lnTo>
                    <a:lnTo>
                      <a:pt x="663" y="933"/>
                    </a:lnTo>
                    <a:lnTo>
                      <a:pt x="774" y="969"/>
                    </a:lnTo>
                    <a:lnTo>
                      <a:pt x="984" y="921"/>
                    </a:lnTo>
                    <a:lnTo>
                      <a:pt x="1038" y="960"/>
                    </a:lnTo>
                    <a:lnTo>
                      <a:pt x="1221" y="894"/>
                    </a:lnTo>
                    <a:lnTo>
                      <a:pt x="1305" y="846"/>
                    </a:lnTo>
                    <a:lnTo>
                      <a:pt x="1431" y="747"/>
                    </a:lnTo>
                    <a:lnTo>
                      <a:pt x="1479" y="756"/>
                    </a:lnTo>
                    <a:lnTo>
                      <a:pt x="1596" y="666"/>
                    </a:lnTo>
                    <a:lnTo>
                      <a:pt x="1629" y="534"/>
                    </a:lnTo>
                    <a:lnTo>
                      <a:pt x="1701" y="450"/>
                    </a:lnTo>
                    <a:lnTo>
                      <a:pt x="1716" y="336"/>
                    </a:lnTo>
                    <a:lnTo>
                      <a:pt x="1767" y="180"/>
                    </a:lnTo>
                    <a:lnTo>
                      <a:pt x="1767" y="54"/>
                    </a:lnTo>
                    <a:lnTo>
                      <a:pt x="1821" y="0"/>
                    </a:lnTo>
                    <a:lnTo>
                      <a:pt x="1839" y="246"/>
                    </a:lnTo>
                    <a:lnTo>
                      <a:pt x="1806" y="495"/>
                    </a:lnTo>
                    <a:lnTo>
                      <a:pt x="1716" y="669"/>
                    </a:lnTo>
                    <a:lnTo>
                      <a:pt x="1560" y="864"/>
                    </a:lnTo>
                    <a:lnTo>
                      <a:pt x="1320" y="1029"/>
                    </a:lnTo>
                    <a:lnTo>
                      <a:pt x="1101" y="1104"/>
                    </a:lnTo>
                    <a:lnTo>
                      <a:pt x="846" y="1107"/>
                    </a:lnTo>
                    <a:lnTo>
                      <a:pt x="633" y="1065"/>
                    </a:lnTo>
                    <a:lnTo>
                      <a:pt x="444" y="978"/>
                    </a:lnTo>
                    <a:lnTo>
                      <a:pt x="258" y="834"/>
                    </a:lnTo>
                    <a:lnTo>
                      <a:pt x="99" y="627"/>
                    </a:lnTo>
                    <a:lnTo>
                      <a:pt x="24" y="369"/>
                    </a:lnTo>
                    <a:lnTo>
                      <a:pt x="0" y="201"/>
                    </a:lnTo>
                    <a:lnTo>
                      <a:pt x="12" y="81"/>
                    </a:lnTo>
                    <a:close/>
                  </a:path>
                </a:pathLst>
              </a:custGeom>
              <a:solidFill>
                <a:srgbClr val="FF9900"/>
              </a:solidFill>
              <a:ln w="12700">
                <a:noFill/>
                <a:round/>
                <a:headEnd/>
                <a:tailEn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sp>
            <p:nvSpPr>
              <p:cNvPr id="36" name="Oval 7"/>
              <p:cNvSpPr>
                <a:spLocks noChangeArrowheads="1"/>
              </p:cNvSpPr>
              <p:nvPr/>
            </p:nvSpPr>
            <p:spPr bwMode="auto">
              <a:xfrm>
                <a:off x="731838" y="2857501"/>
                <a:ext cx="2925762" cy="2925762"/>
              </a:xfrm>
              <a:prstGeom prst="ellipse">
                <a:avLst/>
              </a:prstGeom>
              <a:noFill/>
              <a:ln w="76200" algn="ctr">
                <a:solidFill>
                  <a:sysClr val="windowText" lastClr="000000"/>
                </a:solidFill>
                <a:round/>
                <a:headEnd/>
                <a:tailEnd/>
              </a:ln>
            </p:spPr>
            <p:txBody>
              <a:bodyPr wrap="none" lIns="90488" tIns="44450" rIns="90488" bIns="44450" anchor="ctr"/>
              <a:lstStyle/>
              <a:p>
                <a:pPr fontAlgn="auto">
                  <a:spcBef>
                    <a:spcPts val="0"/>
                  </a:spcBef>
                  <a:spcAft>
                    <a:spcPts val="0"/>
                  </a:spcAft>
                  <a:defRPr/>
                </a:pPr>
                <a:endParaRPr lang="en-US" kern="0">
                  <a:solidFill>
                    <a:sysClr val="windowText" lastClr="000000"/>
                  </a:solidFill>
                  <a:latin typeface="Arial" charset="0"/>
                </a:endParaRPr>
              </a:p>
            </p:txBody>
          </p:sp>
          <p:sp>
            <p:nvSpPr>
              <p:cNvPr id="37" name="Line 26"/>
              <p:cNvSpPr>
                <a:spLocks noChangeShapeType="1"/>
              </p:cNvSpPr>
              <p:nvPr/>
            </p:nvSpPr>
            <p:spPr bwMode="auto">
              <a:xfrm flipV="1">
                <a:off x="1646238" y="5143501"/>
                <a:ext cx="0" cy="365125"/>
              </a:xfrm>
              <a:prstGeom prst="line">
                <a:avLst/>
              </a:prstGeom>
              <a:noFill/>
              <a:ln w="381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sp>
            <p:nvSpPr>
              <p:cNvPr id="38" name="Text Box 28"/>
              <p:cNvSpPr txBox="1">
                <a:spLocks noChangeArrowheads="1"/>
              </p:cNvSpPr>
              <p:nvPr/>
            </p:nvSpPr>
            <p:spPr bwMode="auto">
              <a:xfrm>
                <a:off x="1093788" y="4778376"/>
                <a:ext cx="1566862" cy="366712"/>
              </a:xfrm>
              <a:prstGeom prst="rect">
                <a:avLst/>
              </a:prstGeom>
              <a:noFill/>
              <a:ln w="12700" algn="ctr">
                <a:noFill/>
                <a:miter lim="800000"/>
                <a:headEnd/>
                <a:tailEnd/>
              </a:ln>
            </p:spPr>
            <p:txBody>
              <a:bodyPr wrap="none" lIns="90488" tIns="44450" rIns="90488" bIns="44450">
                <a:spAutoFit/>
              </a:bodyPr>
              <a:lstStyle/>
              <a:p>
                <a:pPr>
                  <a:defRPr/>
                </a:pPr>
                <a:r>
                  <a:rPr lang="en-US" b="1" dirty="0">
                    <a:latin typeface="+mn-lt"/>
                  </a:rPr>
                  <a:t>H</a:t>
                </a:r>
                <a:r>
                  <a:rPr lang="en-US" b="1" baseline="-25000" dirty="0">
                    <a:latin typeface="+mn-lt"/>
                  </a:rPr>
                  <a:t>2</a:t>
                </a:r>
                <a:r>
                  <a:rPr lang="en-US" b="1" dirty="0">
                    <a:latin typeface="+mn-lt"/>
                  </a:rPr>
                  <a:t>S</a:t>
                </a:r>
                <a:r>
                  <a:rPr lang="en-US" b="1" dirty="0">
                    <a:latin typeface="+mn-lt"/>
                    <a:sym typeface="Wingdings" pitchFamily="2" charset="2"/>
                  </a:rPr>
                  <a:t>H</a:t>
                </a:r>
                <a:r>
                  <a:rPr lang="en-US" b="1" baseline="30000" dirty="0">
                    <a:latin typeface="+mn-lt"/>
                    <a:sym typeface="Wingdings" pitchFamily="2" charset="2"/>
                  </a:rPr>
                  <a:t>+</a:t>
                </a:r>
                <a:r>
                  <a:rPr lang="en-US" b="1" dirty="0">
                    <a:latin typeface="+mn-lt"/>
                    <a:sym typeface="Wingdings" pitchFamily="2" charset="2"/>
                  </a:rPr>
                  <a:t>+HS</a:t>
                </a:r>
                <a:r>
                  <a:rPr lang="en-US" b="1" baseline="30000" dirty="0">
                    <a:latin typeface="+mn-lt"/>
                    <a:sym typeface="Wingdings" pitchFamily="2" charset="2"/>
                  </a:rPr>
                  <a:t>-</a:t>
                </a:r>
                <a:endParaRPr lang="en-US" b="1" baseline="30000" dirty="0">
                  <a:latin typeface="+mn-lt"/>
                </a:endParaRPr>
              </a:p>
            </p:txBody>
          </p:sp>
          <p:sp>
            <p:nvSpPr>
              <p:cNvPr id="39" name="Line 29"/>
              <p:cNvSpPr>
                <a:spLocks noChangeShapeType="1"/>
              </p:cNvSpPr>
              <p:nvPr/>
            </p:nvSpPr>
            <p:spPr bwMode="auto">
              <a:xfrm flipV="1">
                <a:off x="1646238" y="4184651"/>
                <a:ext cx="0" cy="641350"/>
              </a:xfrm>
              <a:prstGeom prst="line">
                <a:avLst/>
              </a:prstGeom>
              <a:noFill/>
              <a:ln w="381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sp>
            <p:nvSpPr>
              <p:cNvPr id="40" name="Text Box 30"/>
              <p:cNvSpPr txBox="1">
                <a:spLocks noChangeArrowheads="1"/>
              </p:cNvSpPr>
              <p:nvPr/>
            </p:nvSpPr>
            <p:spPr bwMode="auto">
              <a:xfrm>
                <a:off x="1093788" y="3771901"/>
                <a:ext cx="884237" cy="366712"/>
              </a:xfrm>
              <a:prstGeom prst="rect">
                <a:avLst/>
              </a:prstGeom>
              <a:noFill/>
              <a:ln w="12700" algn="ctr">
                <a:noFill/>
                <a:miter lim="800000"/>
                <a:headEnd/>
                <a:tailEnd/>
              </a:ln>
            </p:spPr>
            <p:txBody>
              <a:bodyPr wrap="none" lIns="90488" tIns="44450" rIns="90488" bIns="44450">
                <a:spAutoFit/>
              </a:bodyPr>
              <a:lstStyle/>
              <a:p>
                <a:pPr>
                  <a:defRPr/>
                </a:pPr>
                <a:r>
                  <a:rPr lang="en-US" b="1" dirty="0">
                    <a:latin typeface="+mn-lt"/>
                  </a:rPr>
                  <a:t>H</a:t>
                </a:r>
                <a:r>
                  <a:rPr lang="en-US" b="1" baseline="-25000" dirty="0">
                    <a:latin typeface="+mn-lt"/>
                  </a:rPr>
                  <a:t>2</a:t>
                </a:r>
                <a:r>
                  <a:rPr lang="en-US" b="1" dirty="0">
                    <a:latin typeface="+mn-lt"/>
                  </a:rPr>
                  <a:t>S(g)</a:t>
                </a:r>
                <a:endParaRPr lang="en-US" b="1" baseline="30000" dirty="0">
                  <a:latin typeface="+mn-lt"/>
                </a:endParaRPr>
              </a:p>
            </p:txBody>
          </p:sp>
          <p:sp>
            <p:nvSpPr>
              <p:cNvPr id="43" name="Line 34"/>
              <p:cNvSpPr>
                <a:spLocks noChangeShapeType="1"/>
              </p:cNvSpPr>
              <p:nvPr/>
            </p:nvSpPr>
            <p:spPr bwMode="auto">
              <a:xfrm flipV="1">
                <a:off x="2193925" y="4046538"/>
                <a:ext cx="1281113" cy="0"/>
              </a:xfrm>
              <a:prstGeom prst="line">
                <a:avLst/>
              </a:prstGeom>
              <a:noFill/>
              <a:ln w="38100">
                <a:solidFill>
                  <a:sysClr val="windowText" lastClr="000000"/>
                </a:solidFill>
                <a:round/>
                <a:headEnd/>
                <a:tailEnd type="triangle" w="med" len="me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sp>
            <p:nvSpPr>
              <p:cNvPr id="44" name="Line 35"/>
              <p:cNvSpPr>
                <a:spLocks noChangeShapeType="1"/>
              </p:cNvSpPr>
              <p:nvPr/>
            </p:nvSpPr>
            <p:spPr bwMode="auto">
              <a:xfrm flipV="1">
                <a:off x="1739900" y="2949576"/>
                <a:ext cx="1003300" cy="841375"/>
              </a:xfrm>
              <a:prstGeom prst="line">
                <a:avLst/>
              </a:prstGeom>
              <a:noFill/>
              <a:ln w="38100">
                <a:solidFill>
                  <a:sysClr val="windowText" lastClr="000000"/>
                </a:solidFill>
                <a:round/>
                <a:headEnd/>
                <a:tailEn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sp>
            <p:nvSpPr>
              <p:cNvPr id="45" name="Line 36"/>
              <p:cNvSpPr>
                <a:spLocks noChangeShapeType="1"/>
              </p:cNvSpPr>
              <p:nvPr/>
            </p:nvSpPr>
            <p:spPr bwMode="auto">
              <a:xfrm flipV="1">
                <a:off x="2743200" y="2035176"/>
                <a:ext cx="1096963" cy="915987"/>
              </a:xfrm>
              <a:prstGeom prst="line">
                <a:avLst/>
              </a:prstGeom>
              <a:noFill/>
              <a:ln w="38100">
                <a:solidFill>
                  <a:sysClr val="windowText" lastClr="000000"/>
                </a:solidFill>
                <a:prstDash val="dash"/>
                <a:round/>
                <a:headEnd/>
                <a:tailEnd type="triangle" w="med" len="med"/>
              </a:ln>
            </p:spPr>
            <p:txBody>
              <a:bodyPr lIns="90488" tIns="44450" rIns="90488" bIns="44450"/>
              <a:lstStyle/>
              <a:p>
                <a:pPr fontAlgn="auto">
                  <a:spcBef>
                    <a:spcPts val="0"/>
                  </a:spcBef>
                  <a:spcAft>
                    <a:spcPts val="0"/>
                  </a:spcAft>
                  <a:defRPr/>
                </a:pPr>
                <a:endParaRPr lang="en-US" kern="0">
                  <a:solidFill>
                    <a:sysClr val="windowText" lastClr="000000"/>
                  </a:solidFill>
                  <a:latin typeface="Arial" charset="0"/>
                </a:endParaRPr>
              </a:p>
            </p:txBody>
          </p:sp>
        </p:grpSp>
        <p:sp>
          <p:nvSpPr>
            <p:cNvPr id="46" name="Text Box 37"/>
            <p:cNvSpPr txBox="1">
              <a:spLocks noChangeArrowheads="1"/>
            </p:cNvSpPr>
            <p:nvPr/>
          </p:nvSpPr>
          <p:spPr bwMode="auto">
            <a:xfrm>
              <a:off x="3962400" y="2005013"/>
              <a:ext cx="4495800" cy="890587"/>
            </a:xfrm>
            <a:prstGeom prst="rect">
              <a:avLst/>
            </a:prstGeom>
            <a:noFill/>
            <a:ln w="12700" algn="ctr">
              <a:noFill/>
              <a:miter lim="800000"/>
              <a:headEnd/>
              <a:tailEnd/>
            </a:ln>
          </p:spPr>
          <p:txBody>
            <a:bodyPr lIns="90488" tIns="44450" rIns="90488" bIns="44450">
              <a:spAutoFit/>
            </a:bodyPr>
            <a:lstStyle/>
            <a:p>
              <a:pPr fontAlgn="auto">
                <a:spcBef>
                  <a:spcPts val="0"/>
                </a:spcBef>
                <a:spcAft>
                  <a:spcPts val="0"/>
                </a:spcAft>
                <a:defRPr/>
              </a:pPr>
              <a:r>
                <a:rPr lang="en-US" sz="2600" b="1" kern="0" dirty="0">
                  <a:solidFill>
                    <a:schemeClr val="tx2"/>
                  </a:solidFill>
                  <a:latin typeface="+mn-lt"/>
                </a:rPr>
                <a:t>Odor nuisance and health related problems</a:t>
              </a:r>
              <a:endParaRPr lang="en-US" sz="2600" b="1" kern="0" dirty="0">
                <a:solidFill>
                  <a:schemeClr val="tx2"/>
                </a:solidFill>
                <a:latin typeface="+mn-lt"/>
                <a:sym typeface="Wingdings" pitchFamily="2" charset="2"/>
              </a:endParaRPr>
            </a:p>
          </p:txBody>
        </p:sp>
      </p:grpSp>
    </p:spTree>
    <p:extLst>
      <p:ext uri="{BB962C8B-B14F-4D97-AF65-F5344CB8AC3E}">
        <p14:creationId xmlns:p14="http://schemas.microsoft.com/office/powerpoint/2010/main" val="4231049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8241</TotalTime>
  <Words>2890</Words>
  <Application>Microsoft Office PowerPoint</Application>
  <PresentationFormat>On-screen Show (4:3)</PresentationFormat>
  <Paragraphs>515</Paragraphs>
  <Slides>46</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Designer Drawing</vt:lpstr>
      <vt:lpstr>Document</vt:lpstr>
      <vt:lpstr> Odor and Corrosion Control  Chemistries in the Collection System</vt:lpstr>
      <vt:lpstr>Company Overview</vt:lpstr>
      <vt:lpstr>Overview</vt:lpstr>
      <vt:lpstr>Odors in the Sewer System</vt:lpstr>
      <vt:lpstr>Problem: Hydrogen Sulfide</vt:lpstr>
      <vt:lpstr>The Collection System</vt:lpstr>
      <vt:lpstr>Definitions</vt:lpstr>
      <vt:lpstr>Sulfate Reduction in Sewer Biofilms</vt:lpstr>
      <vt:lpstr>Effects of Hydrogen Sulfide</vt:lpstr>
      <vt:lpstr>H2S Formation</vt:lpstr>
      <vt:lpstr>Henry’s Law</vt:lpstr>
      <vt:lpstr>Why Control Hydrogen Sulfide?</vt:lpstr>
      <vt:lpstr>Toxicity</vt:lpstr>
      <vt:lpstr>Physical Effects</vt:lpstr>
      <vt:lpstr>PowerPoint Presentation</vt:lpstr>
      <vt:lpstr>Why Control Hydrogen Sulfide</vt:lpstr>
      <vt:lpstr>PowerPoint Presentation</vt:lpstr>
      <vt:lpstr>PowerPoint Presentation</vt:lpstr>
      <vt:lpstr>Hydrogen Sulfide What’s it doing to my collection system?</vt:lpstr>
      <vt:lpstr>PowerPoint Presentation</vt:lpstr>
      <vt:lpstr>How to Monitor Hydrogen Sulfide</vt:lpstr>
      <vt:lpstr>How to Monitor Hydrogen Sulfide</vt:lpstr>
      <vt:lpstr>How to Monitor Hydrogen Sulfide</vt:lpstr>
      <vt:lpstr>Solutions to Controlling Hydrogen Sulfide</vt:lpstr>
      <vt:lpstr>Solutions to Controlling Hydrogen Sulfide</vt:lpstr>
      <vt:lpstr>Solutions: Hydrogen Peroxide</vt:lpstr>
      <vt:lpstr>Solutions: Hydrogen Peroxide</vt:lpstr>
      <vt:lpstr>Solutions: Ferrous Chloride</vt:lpstr>
      <vt:lpstr>Solutions: Ferrous Chloride</vt:lpstr>
      <vt:lpstr>Solutions: Ferrous Sulfate</vt:lpstr>
      <vt:lpstr>Solutions: Ferrous Sulfate</vt:lpstr>
      <vt:lpstr>Solutions: Sodium/Calcium Nitrate</vt:lpstr>
      <vt:lpstr>Solutions: Calcium/Sodium Nitrate/Nitrite</vt:lpstr>
      <vt:lpstr>Solutions: Chlorine</vt:lpstr>
      <vt:lpstr>Solutions: Chlorine</vt:lpstr>
      <vt:lpstr>Solutions: Potassium Permanganate</vt:lpstr>
      <vt:lpstr>Solutions: Potassium Permanganate</vt:lpstr>
      <vt:lpstr>Solutions: Sodium Permanganate</vt:lpstr>
      <vt:lpstr>Solutions: Sodium Permanganate</vt:lpstr>
      <vt:lpstr>Solutions: Alkalinity Adjustment</vt:lpstr>
      <vt:lpstr>PowerPoint Presentation</vt:lpstr>
      <vt:lpstr> Calcium and Magnesium Hydroxide Slurry </vt:lpstr>
      <vt:lpstr>Solutions: Endimal SH</vt:lpstr>
      <vt:lpstr>Solutions: Endimal® Series</vt:lpstr>
      <vt:lpstr>Cost Factors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Odor Control in Pumping Stations and Collection Systems</dc:title>
  <dc:creator>Chris Miriello</dc:creator>
  <cp:lastModifiedBy>Sallie Trimble</cp:lastModifiedBy>
  <cp:revision>198</cp:revision>
  <dcterms:created xsi:type="dcterms:W3CDTF">2013-01-07T20:53:36Z</dcterms:created>
  <dcterms:modified xsi:type="dcterms:W3CDTF">2016-07-13T13:32:57Z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